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8" r:id="rId2"/>
    <p:sldId id="259" r:id="rId3"/>
    <p:sldId id="282" r:id="rId4"/>
    <p:sldId id="260" r:id="rId5"/>
    <p:sldId id="261" r:id="rId6"/>
    <p:sldId id="262" r:id="rId7"/>
    <p:sldId id="263" r:id="rId8"/>
    <p:sldId id="284" r:id="rId9"/>
    <p:sldId id="264" r:id="rId10"/>
    <p:sldId id="265" r:id="rId11"/>
    <p:sldId id="279" r:id="rId12"/>
    <p:sldId id="268" r:id="rId13"/>
    <p:sldId id="269" r:id="rId14"/>
    <p:sldId id="275" r:id="rId15"/>
    <p:sldId id="271" r:id="rId16"/>
    <p:sldId id="272" r:id="rId17"/>
    <p:sldId id="273" r:id="rId18"/>
    <p:sldId id="274" r:id="rId19"/>
    <p:sldId id="276" r:id="rId20"/>
    <p:sldId id="277"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16" autoAdjust="0"/>
  </p:normalViewPr>
  <p:slideViewPr>
    <p:cSldViewPr snapToGrid="0">
      <p:cViewPr varScale="1">
        <p:scale>
          <a:sx n="51" d="100"/>
          <a:sy n="51" d="100"/>
        </p:scale>
        <p:origin x="1256" y="2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2/26/2025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112641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291167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9621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46597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41789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401093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34121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112741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13610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19712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08839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lnSpc>
                <a:spcPct val="85000"/>
              </a:lnSpc>
              <a:spcBef>
                <a:spcPct val="30000"/>
              </a:spcBef>
              <a:spcAft>
                <a:spcPct val="0"/>
              </a:spcAft>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04363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32067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14016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55314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69171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356888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80189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736016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9BEE087D-8E98-40FD-9B21-377DC180FF3D}"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B1F11BA0-C473-4A95-AEDD-01E1646DEF2A}"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A006E4D5-51DD-4312-90E6-8435B3051BBC}"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C2B69830-1496-4B8A-966B-B802819278BD}"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1C857F4-EE0E-41C6-A449-B123715E450A}"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4CCD6437-6238-48F8-B2FA-03E930C606A0}"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93892B0-1FD2-4A14-B02A-D14CF5760AD5}"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C49D5240-9768-400B-A54B-A44E570B2213}" type="datetime1">
              <a:rPr lang="fi-FI" smtClean="0"/>
              <a:t>26.2.2025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8048F234-D744-45F6-85A2-60CD101CFD09}" type="datetime1">
              <a:rPr lang="fi-FI" smtClean="0"/>
              <a:t>26.2.2025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E4E5C336-C952-4F20-8445-245F66AF01AC}" type="datetime1">
              <a:rPr lang="fi-FI" smtClean="0"/>
              <a:t>26.2.2025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3E840D37-9165-4CE6-BBCC-91D317A8CA03}" type="datetime1">
              <a:rPr lang="fi-FI" smtClean="0"/>
              <a:t>26.2.2025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15CF3D2E-7D59-4A12-98A9-F7B4151CADAF}" type="datetime1">
              <a:rPr lang="fi-FI" smtClean="0"/>
              <a:t>26.2.2025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Lst>
          </p:cNvPr>
          <p:cNvSpPr>
            <a:spLocks noGrp="1"/>
          </p:cNvSpPr>
          <p:nvPr>
            <p:ph type="ctrTitle"/>
          </p:nvPr>
        </p:nvSpPr>
        <p:spPr/>
        <p:txBody>
          <a:bodyPr/>
          <a:lstStyle/>
          <a:p>
            <a:br>
              <a:rPr lang="fi-FI" dirty="0"/>
            </a:br>
            <a:r>
              <a:rPr lang="fi-FI" dirty="0"/>
              <a:t>Kustannustenjako kuvina</a:t>
            </a:r>
          </a:p>
        </p:txBody>
      </p:sp>
      <p:sp>
        <p:nvSpPr>
          <p:cNvPr id="3" name="Alaotsikko 2">
            <a:extLst>
              <a:ext uri="{FF2B5EF4-FFF2-40B4-BE49-F238E27FC236}">
                <a16:creationId xmlns:a16="http://schemas.microsoft.com/office/drawing/2014/main" id="{4082D70E-36D9-417B-B818-CBDC37AF2747}"/>
              </a:ext>
            </a:extLst>
          </p:cNvPr>
          <p:cNvSpPr>
            <a:spLocks noGrp="1"/>
          </p:cNvSpPr>
          <p:nvPr>
            <p:ph type="subTitle" idx="1"/>
          </p:nvPr>
        </p:nvSpPr>
        <p:spPr/>
        <p:txBody>
          <a:bodyPr/>
          <a:lstStyle/>
          <a:p>
            <a:r>
              <a:rPr lang="fi-FI" dirty="0"/>
              <a:t>Kuvapaketti sisältää keskeisiä tietoja työeläkejärjestelmän rahoituksesta ja kustannustenjaosta </a:t>
            </a:r>
          </a:p>
          <a:p>
            <a:r>
              <a:rPr lang="fi-FI" dirty="0"/>
              <a:t>26.2.2025</a:t>
            </a:r>
          </a:p>
          <a:p>
            <a:endParaRPr lang="fi-FI" dirty="0"/>
          </a:p>
        </p:txBody>
      </p:sp>
      <p:sp>
        <p:nvSpPr>
          <p:cNvPr id="4" name="Päivämäärän paikkamerkki 3">
            <a:extLst>
              <a:ext uri="{FF2B5EF4-FFF2-40B4-BE49-F238E27FC236}">
                <a16:creationId xmlns:a16="http://schemas.microsoft.com/office/drawing/2014/main" id="{5B8600B3-2F14-4C48-B782-15B2F271E61D}"/>
              </a:ext>
            </a:extLst>
          </p:cNvPr>
          <p:cNvSpPr>
            <a:spLocks noGrp="1"/>
          </p:cNvSpPr>
          <p:nvPr>
            <p:ph type="dt" sz="half" idx="4294967295"/>
          </p:nvPr>
        </p:nvSpPr>
        <p:spPr>
          <a:xfrm>
            <a:off x="11315700" y="6443663"/>
            <a:ext cx="876300" cy="323850"/>
          </a:xfrm>
          <a:prstGeom prst="rect">
            <a:avLst/>
          </a:prstGeom>
        </p:spPr>
        <p:txBody>
          <a:bodyPr vert="horz" lIns="0" tIns="45720" rIns="0" bIns="45720" rtlCol="0" anchor="ctr"/>
          <a:lstStyle>
            <a:defPPr>
              <a:defRPr lang="fi-FI"/>
            </a:defPPr>
            <a:lvl1pPr marL="0" algn="ctr"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F4A94F-D668-415E-9405-40A33C9C9C83}" type="datetime1">
              <a:rPr lang="fi-FI" smtClean="0"/>
              <a:t>26.2.2025</a:t>
            </a:fld>
            <a:endParaRPr lang="fi-FI"/>
          </a:p>
        </p:txBody>
      </p:sp>
      <p:sp>
        <p:nvSpPr>
          <p:cNvPr id="5" name="Alatunnisteen paikkamerkki 4">
            <a:extLst>
              <a:ext uri="{FF2B5EF4-FFF2-40B4-BE49-F238E27FC236}">
                <a16:creationId xmlns:a16="http://schemas.microsoft.com/office/drawing/2014/main" id="{1F5548EB-B39A-409D-BB60-3F71984F3E95}"/>
              </a:ext>
            </a:extLst>
          </p:cNvPr>
          <p:cNvSpPr>
            <a:spLocks noGrp="1"/>
          </p:cNvSpPr>
          <p:nvPr>
            <p:ph type="ftr" sz="quarter" idx="4294967295"/>
          </p:nvPr>
        </p:nvSpPr>
        <p:spPr>
          <a:xfrm>
            <a:off x="6145213" y="6443663"/>
            <a:ext cx="6046787" cy="323850"/>
          </a:xfrm>
          <a:prstGeom prst="rect">
            <a:avLst/>
          </a:prstGeom>
        </p:spPr>
        <p:txBody>
          <a:bodyPr vert="horz" lIns="36000" tIns="45720" rIns="72000" bIns="45720" rtlCol="0" anchor="ctr"/>
          <a:lstStyle>
            <a:defPPr>
              <a:defRPr lang="fi-FI"/>
            </a:defPPr>
            <a:lvl1pPr marL="0" algn="r"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Eläketurvakeskus</a:t>
            </a:r>
            <a:endParaRPr lang="fi-FI" dirty="0"/>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37A93A1B-3D33-4404-81D3-1FB2E91D6E6D}"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260648"/>
            <a:ext cx="11856640" cy="1080120"/>
          </a:xfrm>
        </p:spPr>
        <p:txBody>
          <a:bodyPr/>
          <a:lstStyle/>
          <a:p>
            <a:pPr algn="ctr"/>
            <a:r>
              <a:rPr lang="fi-FI" sz="3200" dirty="0"/>
              <a:t>Toisten puolesta maksetut eläkeosat </a:t>
            </a:r>
            <a:br>
              <a:rPr lang="fi-FI" sz="3200" dirty="0"/>
            </a:br>
            <a:r>
              <a:rPr lang="fi-FI" sz="3200" dirty="0"/>
              <a:t>vuosina 2001–2023</a:t>
            </a:r>
          </a:p>
        </p:txBody>
      </p:sp>
      <p:pic>
        <p:nvPicPr>
          <p:cNvPr id="3" name="Kuva 2" descr="Vuonna 2023 toisten puolesta maksettuja eläkeosia oli 664000 kappaletta ja 1631 miljoonaa euroa. Näiden trendi on kasvava.">
            <a:extLst>
              <a:ext uri="{FF2B5EF4-FFF2-40B4-BE49-F238E27FC236}">
                <a16:creationId xmlns:a16="http://schemas.microsoft.com/office/drawing/2014/main" id="{1D827905-0812-6243-41D8-214E2F882C75}"/>
              </a:ext>
            </a:extLst>
          </p:cNvPr>
          <p:cNvPicPr>
            <a:picLocks noChangeAspect="1"/>
          </p:cNvPicPr>
          <p:nvPr/>
        </p:nvPicPr>
        <p:blipFill>
          <a:blip r:embed="rId3"/>
          <a:stretch>
            <a:fillRect/>
          </a:stretch>
        </p:blipFill>
        <p:spPr>
          <a:xfrm>
            <a:off x="2188125" y="1259652"/>
            <a:ext cx="7815749" cy="5096698"/>
          </a:xfrm>
          <a:prstGeom prst="rect">
            <a:avLst/>
          </a:prstGeom>
        </p:spPr>
      </p:pic>
    </p:spTree>
    <p:extLst>
      <p:ext uri="{BB962C8B-B14F-4D97-AF65-F5344CB8AC3E}">
        <p14:creationId xmlns:p14="http://schemas.microsoft.com/office/powerpoint/2010/main" val="103563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AB73A405-DA12-4F25-B051-D5A622EBABBD}"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694" y="414099"/>
            <a:ext cx="11856640" cy="576064"/>
          </a:xfrm>
        </p:spPr>
        <p:txBody>
          <a:bodyPr/>
          <a:lstStyle/>
          <a:p>
            <a:pPr algn="ctr"/>
            <a:r>
              <a:rPr lang="fi-FI" sz="3200" dirty="0"/>
              <a:t>Maksetut </a:t>
            </a:r>
            <a:r>
              <a:rPr lang="fi-FI" sz="3200" dirty="0" err="1"/>
              <a:t>TyEL-</a:t>
            </a:r>
            <a:r>
              <a:rPr lang="fi-FI" sz="3200" dirty="0"/>
              <a:t> ja MEL-eläkkeet vuosina 2001–2023</a:t>
            </a:r>
          </a:p>
        </p:txBody>
      </p:sp>
      <p:pic>
        <p:nvPicPr>
          <p:cNvPr id="7" name="Kuva 6" descr="TyEL- ja MEL-eläkkeitä maksettiin vuonna 2023 yhteensä 18897 miljoonaa euroa, josta yhteisesti kustannettavien osuus oli 75 prosenttia.">
            <a:extLst>
              <a:ext uri="{FF2B5EF4-FFF2-40B4-BE49-F238E27FC236}">
                <a16:creationId xmlns:a16="http://schemas.microsoft.com/office/drawing/2014/main" id="{386DA5DC-5B47-4B6D-46F8-C62DDA368901}"/>
              </a:ext>
            </a:extLst>
          </p:cNvPr>
          <p:cNvPicPr>
            <a:picLocks noChangeAspect="1"/>
          </p:cNvPicPr>
          <p:nvPr/>
        </p:nvPicPr>
        <p:blipFill>
          <a:blip r:embed="rId3"/>
          <a:stretch>
            <a:fillRect/>
          </a:stretch>
        </p:blipFill>
        <p:spPr>
          <a:xfrm>
            <a:off x="976489" y="1361475"/>
            <a:ext cx="7834039" cy="4804064"/>
          </a:xfrm>
          <a:prstGeom prst="rect">
            <a:avLst/>
          </a:prstGeom>
        </p:spPr>
      </p:pic>
      <p:grpSp>
        <p:nvGrpSpPr>
          <p:cNvPr id="9" name="Ryhmä 8">
            <a:extLst>
              <a:ext uri="{FF2B5EF4-FFF2-40B4-BE49-F238E27FC236}">
                <a16:creationId xmlns:a16="http://schemas.microsoft.com/office/drawing/2014/main" id="{8AB5C98D-8C0B-2967-A435-2E14EA142155}"/>
              </a:ext>
              <a:ext uri="{C183D7F6-B498-43B3-948B-1728B52AA6E4}">
                <adec:decorative xmlns:adec="http://schemas.microsoft.com/office/drawing/2017/decorative" val="1"/>
              </a:ext>
            </a:extLst>
          </p:cNvPr>
          <p:cNvGrpSpPr/>
          <p:nvPr/>
        </p:nvGrpSpPr>
        <p:grpSpPr>
          <a:xfrm>
            <a:off x="9102393" y="2888426"/>
            <a:ext cx="2039326" cy="1569660"/>
            <a:chOff x="8861761" y="2878627"/>
            <a:chExt cx="2039326" cy="1569660"/>
          </a:xfrm>
        </p:grpSpPr>
        <p:sp>
          <p:nvSpPr>
            <p:cNvPr id="11" name="Tekstiruutu 10">
              <a:extLst>
                <a:ext uri="{FF2B5EF4-FFF2-40B4-BE49-F238E27FC236}">
                  <a16:creationId xmlns:a16="http://schemas.microsoft.com/office/drawing/2014/main" id="{901B6902-5E79-6708-7F9D-45F96A3C9D58}"/>
                </a:ext>
              </a:extLst>
            </p:cNvPr>
            <p:cNvSpPr txBox="1"/>
            <p:nvPr/>
          </p:nvSpPr>
          <p:spPr>
            <a:xfrm>
              <a:off x="9133744" y="2878627"/>
              <a:ext cx="1767343" cy="1569660"/>
            </a:xfrm>
            <a:prstGeom prst="rect">
              <a:avLst/>
            </a:prstGeom>
            <a:noFill/>
          </p:spPr>
          <p:txBody>
            <a:bodyPr wrap="none" rtlCol="0">
              <a:spAutoFit/>
            </a:bodyPr>
            <a:lstStyle/>
            <a:p>
              <a:r>
                <a:rPr lang="fi-FI" sz="1600" dirty="0"/>
                <a:t>Maksetut eläkkeet </a:t>
              </a:r>
            </a:p>
            <a:p>
              <a:r>
                <a:rPr lang="fi-FI" sz="1600" dirty="0"/>
                <a:t>yhteensä </a:t>
              </a:r>
            </a:p>
            <a:p>
              <a:pPr>
                <a:lnSpc>
                  <a:spcPct val="50000"/>
                </a:lnSpc>
              </a:pPr>
              <a:r>
                <a:rPr lang="fi-FI" sz="1600" dirty="0"/>
                <a:t>  </a:t>
              </a:r>
            </a:p>
            <a:p>
              <a:pPr>
                <a:lnSpc>
                  <a:spcPct val="50000"/>
                </a:lnSpc>
              </a:pPr>
              <a:r>
                <a:rPr lang="fi-FI" sz="1600" dirty="0"/>
                <a:t>  </a:t>
              </a:r>
            </a:p>
            <a:p>
              <a:r>
                <a:rPr lang="fi-FI" sz="1600" dirty="0"/>
                <a:t>Yhteisesti </a:t>
              </a:r>
              <a:br>
                <a:rPr lang="fi-FI" sz="1600" dirty="0"/>
              </a:br>
              <a:r>
                <a:rPr lang="fi-FI" sz="1600" dirty="0"/>
                <a:t>kustannettavien </a:t>
              </a:r>
              <a:br>
                <a:rPr lang="fi-FI" sz="1600" dirty="0"/>
              </a:br>
              <a:r>
                <a:rPr lang="fi-FI" sz="1600" dirty="0"/>
                <a:t>eläkkeiden osuus</a:t>
              </a:r>
            </a:p>
          </p:txBody>
        </p:sp>
        <p:sp>
          <p:nvSpPr>
            <p:cNvPr id="16" name="Suorakulmio 15">
              <a:extLst>
                <a:ext uri="{FF2B5EF4-FFF2-40B4-BE49-F238E27FC236}">
                  <a16:creationId xmlns:a16="http://schemas.microsoft.com/office/drawing/2014/main" id="{277224B3-E1C9-C1CB-74CE-0A6E640FD87B}"/>
                </a:ext>
              </a:extLst>
            </p:cNvPr>
            <p:cNvSpPr/>
            <p:nvPr/>
          </p:nvSpPr>
          <p:spPr>
            <a:xfrm>
              <a:off x="8861761" y="3691507"/>
              <a:ext cx="288032" cy="144000"/>
            </a:xfrm>
            <a:prstGeom prst="rect">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grpSp>
          <p:nvGrpSpPr>
            <p:cNvPr id="17" name="Ryhmä 16">
              <a:extLst>
                <a:ext uri="{FF2B5EF4-FFF2-40B4-BE49-F238E27FC236}">
                  <a16:creationId xmlns:a16="http://schemas.microsoft.com/office/drawing/2014/main" id="{CF0375BA-D8DF-3543-1654-A05328E041A7}"/>
                </a:ext>
              </a:extLst>
            </p:cNvPr>
            <p:cNvGrpSpPr/>
            <p:nvPr/>
          </p:nvGrpSpPr>
          <p:grpSpPr>
            <a:xfrm>
              <a:off x="8861761" y="3026219"/>
              <a:ext cx="288032" cy="291586"/>
              <a:chOff x="8861761" y="2969069"/>
              <a:chExt cx="288032" cy="291586"/>
            </a:xfrm>
          </p:grpSpPr>
          <p:sp>
            <p:nvSpPr>
              <p:cNvPr id="18" name="Suorakulmio 17">
                <a:extLst>
                  <a:ext uri="{FF2B5EF4-FFF2-40B4-BE49-F238E27FC236}">
                    <a16:creationId xmlns:a16="http://schemas.microsoft.com/office/drawing/2014/main" id="{06E28E48-83C0-880A-A151-D0AFEB6D0CCC}"/>
                  </a:ext>
                </a:extLst>
              </p:cNvPr>
              <p:cNvSpPr/>
              <p:nvPr/>
            </p:nvSpPr>
            <p:spPr>
              <a:xfrm>
                <a:off x="8861761" y="2969069"/>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sp>
            <p:nvSpPr>
              <p:cNvPr id="19" name="Suorakulmio 18">
                <a:extLst>
                  <a:ext uri="{FF2B5EF4-FFF2-40B4-BE49-F238E27FC236}">
                    <a16:creationId xmlns:a16="http://schemas.microsoft.com/office/drawing/2014/main" id="{003EC50B-BDFE-8C83-021B-45DC365F157C}"/>
                  </a:ext>
                </a:extLst>
              </p:cNvPr>
              <p:cNvSpPr/>
              <p:nvPr/>
            </p:nvSpPr>
            <p:spPr>
              <a:xfrm>
                <a:off x="8861761" y="3116655"/>
                <a:ext cx="288032" cy="144000"/>
              </a:xfrm>
              <a:prstGeom prst="rect">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grpSp>
      </p:grpSp>
    </p:spTree>
    <p:extLst>
      <p:ext uri="{BB962C8B-B14F-4D97-AF65-F5344CB8AC3E}">
        <p14:creationId xmlns:p14="http://schemas.microsoft.com/office/powerpoint/2010/main" val="195076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43AC9418-D8F5-485A-9CE1-198FE3BF7E43}"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24049"/>
            <a:ext cx="11856640" cy="1332000"/>
          </a:xfrm>
        </p:spPr>
        <p:txBody>
          <a:bodyPr/>
          <a:lstStyle/>
          <a:p>
            <a:pPr algn="ctr"/>
            <a:r>
              <a:rPr lang="fi-FI" sz="3200" dirty="0"/>
              <a:t>YEL:n mukainen eläkemeno ja valtion osuus</a:t>
            </a:r>
            <a:br>
              <a:rPr lang="fi-FI" sz="3200" dirty="0"/>
            </a:br>
            <a:r>
              <a:rPr lang="fi-FI" sz="3200" dirty="0"/>
              <a:t>vuosina 1990–2023</a:t>
            </a:r>
          </a:p>
        </p:txBody>
      </p:sp>
      <p:grpSp>
        <p:nvGrpSpPr>
          <p:cNvPr id="9" name="Ryhmä 8">
            <a:extLst>
              <a:ext uri="{FF2B5EF4-FFF2-40B4-BE49-F238E27FC236}">
                <a16:creationId xmlns:a16="http://schemas.microsoft.com/office/drawing/2014/main" id="{4594253F-CA26-881A-1C67-D62BC764A573}"/>
              </a:ext>
              <a:ext uri="{C183D7F6-B498-43B3-948B-1728B52AA6E4}">
                <adec:decorative xmlns:adec="http://schemas.microsoft.com/office/drawing/2017/decorative" val="1"/>
              </a:ext>
            </a:extLst>
          </p:cNvPr>
          <p:cNvGrpSpPr/>
          <p:nvPr/>
        </p:nvGrpSpPr>
        <p:grpSpPr>
          <a:xfrm>
            <a:off x="9756977" y="2942188"/>
            <a:ext cx="1970993" cy="1815882"/>
            <a:chOff x="9381591" y="3068960"/>
            <a:chExt cx="1970993" cy="1815882"/>
          </a:xfrm>
        </p:grpSpPr>
        <p:cxnSp>
          <p:nvCxnSpPr>
            <p:cNvPr id="10" name="Suora yhdysviiva 9">
              <a:extLst>
                <a:ext uri="{FF2B5EF4-FFF2-40B4-BE49-F238E27FC236}">
                  <a16:creationId xmlns:a16="http://schemas.microsoft.com/office/drawing/2014/main" id="{A1B19B40-DB31-7D9C-8383-21250463272C}"/>
                </a:ext>
              </a:extLst>
            </p:cNvPr>
            <p:cNvCxnSpPr/>
            <p:nvPr/>
          </p:nvCxnSpPr>
          <p:spPr>
            <a:xfrm>
              <a:off x="9381591" y="4460017"/>
              <a:ext cx="36004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kstiruutu 10">
              <a:extLst>
                <a:ext uri="{FF2B5EF4-FFF2-40B4-BE49-F238E27FC236}">
                  <a16:creationId xmlns:a16="http://schemas.microsoft.com/office/drawing/2014/main" id="{18FE4863-F932-2CEA-1902-E2E019C362DB}"/>
                </a:ext>
              </a:extLst>
            </p:cNvPr>
            <p:cNvSpPr txBox="1"/>
            <p:nvPr/>
          </p:nvSpPr>
          <p:spPr>
            <a:xfrm>
              <a:off x="9762277" y="3068960"/>
              <a:ext cx="1590307" cy="1815882"/>
            </a:xfrm>
            <a:prstGeom prst="rect">
              <a:avLst/>
            </a:prstGeom>
            <a:noFill/>
          </p:spPr>
          <p:txBody>
            <a:bodyPr wrap="none" rtlCol="0">
              <a:spAutoFit/>
            </a:bodyPr>
            <a:lstStyle/>
            <a:p>
              <a:r>
                <a:rPr lang="fi-FI" sz="1600" dirty="0"/>
                <a:t>Koko </a:t>
              </a:r>
              <a:br>
                <a:rPr lang="fi-FI" sz="1600" dirty="0"/>
              </a:br>
              <a:r>
                <a:rPr lang="fi-FI" sz="1600" dirty="0"/>
                <a:t>eläkemeno </a:t>
              </a:r>
            </a:p>
            <a:p>
              <a:pPr>
                <a:lnSpc>
                  <a:spcPct val="50000"/>
                </a:lnSpc>
              </a:pPr>
              <a:r>
                <a:rPr lang="fi-FI" sz="1600" dirty="0"/>
                <a:t>  </a:t>
              </a:r>
            </a:p>
            <a:p>
              <a:r>
                <a:rPr lang="fi-FI" sz="1600" dirty="0"/>
                <a:t>Valtion osuus</a:t>
              </a:r>
            </a:p>
            <a:p>
              <a:r>
                <a:rPr lang="fi-FI" sz="1600" dirty="0"/>
                <a:t>eläkemenosta</a:t>
              </a:r>
            </a:p>
            <a:p>
              <a:pPr>
                <a:lnSpc>
                  <a:spcPct val="50000"/>
                </a:lnSpc>
              </a:pPr>
              <a:endParaRPr lang="fi-FI" sz="1600" dirty="0"/>
            </a:p>
            <a:p>
              <a:r>
                <a:rPr lang="fi-FI" sz="1600" dirty="0"/>
                <a:t>Valtion osuus</a:t>
              </a:r>
            </a:p>
            <a:p>
              <a:r>
                <a:rPr lang="fi-FI" sz="1600" dirty="0"/>
                <a:t>eläkemenosta, %</a:t>
              </a:r>
            </a:p>
          </p:txBody>
        </p:sp>
        <p:sp>
          <p:nvSpPr>
            <p:cNvPr id="12" name="Suorakulmio 11">
              <a:extLst>
                <a:ext uri="{FF2B5EF4-FFF2-40B4-BE49-F238E27FC236}">
                  <a16:creationId xmlns:a16="http://schemas.microsoft.com/office/drawing/2014/main" id="{BBAD1937-434B-C808-72E8-6F062ADFA761}"/>
                </a:ext>
              </a:extLst>
            </p:cNvPr>
            <p:cNvSpPr/>
            <p:nvPr/>
          </p:nvSpPr>
          <p:spPr>
            <a:xfrm>
              <a:off x="9453599" y="3231410"/>
              <a:ext cx="288032" cy="144000"/>
            </a:xfrm>
            <a:prstGeom prst="rect">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3" name="Suorakulmio 12">
              <a:extLst>
                <a:ext uri="{FF2B5EF4-FFF2-40B4-BE49-F238E27FC236}">
                  <a16:creationId xmlns:a16="http://schemas.microsoft.com/office/drawing/2014/main" id="{F7364CB4-2BE2-85ED-049C-2C4248699CA6}"/>
                </a:ext>
              </a:extLst>
            </p:cNvPr>
            <p:cNvSpPr/>
            <p:nvPr/>
          </p:nvSpPr>
          <p:spPr>
            <a:xfrm>
              <a:off x="9453599" y="3782398"/>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sp>
          <p:nvSpPr>
            <p:cNvPr id="14" name="Suorakulmio 13">
              <a:extLst>
                <a:ext uri="{FF2B5EF4-FFF2-40B4-BE49-F238E27FC236}">
                  <a16:creationId xmlns:a16="http://schemas.microsoft.com/office/drawing/2014/main" id="{8A4DDF2D-1CE5-52E9-5540-CC58319B814F}"/>
                </a:ext>
              </a:extLst>
            </p:cNvPr>
            <p:cNvSpPr/>
            <p:nvPr/>
          </p:nvSpPr>
          <p:spPr>
            <a:xfrm>
              <a:off x="9453599" y="3378996"/>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pic>
        <p:nvPicPr>
          <p:cNvPr id="3" name="Kuva 2" descr="YEL:n mukainen eläkemeno vuonna 2023 oli 1580 miljoonaa euroa, josta valtion osuus oli 32 prosenttia. Valtion osuus on ollut viime vuosina kasvussa.">
            <a:extLst>
              <a:ext uri="{FF2B5EF4-FFF2-40B4-BE49-F238E27FC236}">
                <a16:creationId xmlns:a16="http://schemas.microsoft.com/office/drawing/2014/main" id="{DEE5EB7A-5164-2C2F-E695-D6B0E357D423}"/>
              </a:ext>
            </a:extLst>
          </p:cNvPr>
          <p:cNvPicPr>
            <a:picLocks noChangeAspect="1"/>
          </p:cNvPicPr>
          <p:nvPr/>
        </p:nvPicPr>
        <p:blipFill>
          <a:blip r:embed="rId3"/>
          <a:stretch>
            <a:fillRect/>
          </a:stretch>
        </p:blipFill>
        <p:spPr>
          <a:xfrm>
            <a:off x="1665413" y="1393814"/>
            <a:ext cx="7834039" cy="4523624"/>
          </a:xfrm>
          <a:prstGeom prst="rect">
            <a:avLst/>
          </a:prstGeom>
        </p:spPr>
      </p:pic>
    </p:spTree>
    <p:extLst>
      <p:ext uri="{BB962C8B-B14F-4D97-AF65-F5344CB8AC3E}">
        <p14:creationId xmlns:p14="http://schemas.microsoft.com/office/powerpoint/2010/main" val="168431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AD19F3A3-A2BB-4786-9C13-464315E8F8BC}"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9525" y="324049"/>
            <a:ext cx="11856640" cy="1332000"/>
          </a:xfrm>
        </p:spPr>
        <p:txBody>
          <a:bodyPr/>
          <a:lstStyle/>
          <a:p>
            <a:pPr algn="ctr"/>
            <a:r>
              <a:rPr lang="fi-FI" sz="3200" dirty="0"/>
              <a:t>MYEL:n mukainen eläkemeno ja valtion osuus </a:t>
            </a:r>
            <a:br>
              <a:rPr lang="fi-FI" sz="3200" dirty="0"/>
            </a:br>
            <a:r>
              <a:rPr lang="fi-FI" sz="3200" dirty="0"/>
              <a:t>vuosina 1990–2023 </a:t>
            </a:r>
          </a:p>
        </p:txBody>
      </p:sp>
      <p:pic>
        <p:nvPicPr>
          <p:cNvPr id="8" name="Kuva 7" descr="MYEL:n mukainen eläkemeno vuonna 2023 oli 930 miljoonaa euroa, josta valtion osuus oli 85 prosenttia.">
            <a:extLst>
              <a:ext uri="{FF2B5EF4-FFF2-40B4-BE49-F238E27FC236}">
                <a16:creationId xmlns:a16="http://schemas.microsoft.com/office/drawing/2014/main" id="{D53C06A3-30A1-E936-0488-54F500CE35A8}"/>
              </a:ext>
            </a:extLst>
          </p:cNvPr>
          <p:cNvPicPr>
            <a:picLocks noChangeAspect="1"/>
          </p:cNvPicPr>
          <p:nvPr/>
        </p:nvPicPr>
        <p:blipFill>
          <a:blip r:embed="rId3"/>
          <a:stretch>
            <a:fillRect/>
          </a:stretch>
        </p:blipFill>
        <p:spPr>
          <a:xfrm>
            <a:off x="1448603" y="1438381"/>
            <a:ext cx="7815749" cy="4621169"/>
          </a:xfrm>
          <a:prstGeom prst="rect">
            <a:avLst/>
          </a:prstGeom>
        </p:spPr>
      </p:pic>
      <p:grpSp>
        <p:nvGrpSpPr>
          <p:cNvPr id="15" name="Ryhmä 14">
            <a:extLst>
              <a:ext uri="{FF2B5EF4-FFF2-40B4-BE49-F238E27FC236}">
                <a16:creationId xmlns:a16="http://schemas.microsoft.com/office/drawing/2014/main" id="{6FAA3BA5-BDF2-E136-63FF-F6D1F1445562}"/>
              </a:ext>
              <a:ext uri="{C183D7F6-B498-43B3-948B-1728B52AA6E4}">
                <adec:decorative xmlns:adec="http://schemas.microsoft.com/office/drawing/2017/decorative" val="1"/>
              </a:ext>
            </a:extLst>
          </p:cNvPr>
          <p:cNvGrpSpPr/>
          <p:nvPr/>
        </p:nvGrpSpPr>
        <p:grpSpPr>
          <a:xfrm>
            <a:off x="9577154" y="2841024"/>
            <a:ext cx="1957158" cy="1815882"/>
            <a:chOff x="9192344" y="3042672"/>
            <a:chExt cx="1957158" cy="1815882"/>
          </a:xfrm>
        </p:grpSpPr>
        <p:cxnSp>
          <p:nvCxnSpPr>
            <p:cNvPr id="16" name="Suora yhdysviiva 15">
              <a:extLst>
                <a:ext uri="{FF2B5EF4-FFF2-40B4-BE49-F238E27FC236}">
                  <a16:creationId xmlns:a16="http://schemas.microsoft.com/office/drawing/2014/main" id="{10305AB5-D153-44E4-AAD6-7F88E436EED0}"/>
                </a:ext>
              </a:extLst>
            </p:cNvPr>
            <p:cNvCxnSpPr/>
            <p:nvPr/>
          </p:nvCxnSpPr>
          <p:spPr>
            <a:xfrm>
              <a:off x="9192344" y="4424680"/>
              <a:ext cx="36004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7" name="Ryhmä 16">
              <a:extLst>
                <a:ext uri="{FF2B5EF4-FFF2-40B4-BE49-F238E27FC236}">
                  <a16:creationId xmlns:a16="http://schemas.microsoft.com/office/drawing/2014/main" id="{3C96FFEE-0D84-859A-21BF-AA2582721148}"/>
                </a:ext>
              </a:extLst>
            </p:cNvPr>
            <p:cNvGrpSpPr/>
            <p:nvPr/>
          </p:nvGrpSpPr>
          <p:grpSpPr>
            <a:xfrm>
              <a:off x="9264352" y="3042672"/>
              <a:ext cx="1885150" cy="1815882"/>
              <a:chOff x="8842698" y="2898512"/>
              <a:chExt cx="1885150" cy="1815882"/>
            </a:xfrm>
          </p:grpSpPr>
          <p:sp>
            <p:nvSpPr>
              <p:cNvPr id="18" name="Tekstiruutu 17">
                <a:extLst>
                  <a:ext uri="{FF2B5EF4-FFF2-40B4-BE49-F238E27FC236}">
                    <a16:creationId xmlns:a16="http://schemas.microsoft.com/office/drawing/2014/main" id="{517ACE6E-9457-1BAF-F7F7-878FF92A235D}"/>
                  </a:ext>
                </a:extLst>
              </p:cNvPr>
              <p:cNvSpPr txBox="1"/>
              <p:nvPr/>
            </p:nvSpPr>
            <p:spPr>
              <a:xfrm>
                <a:off x="9137541" y="2898512"/>
                <a:ext cx="1590307" cy="1815882"/>
              </a:xfrm>
              <a:prstGeom prst="rect">
                <a:avLst/>
              </a:prstGeom>
              <a:noFill/>
            </p:spPr>
            <p:txBody>
              <a:bodyPr wrap="none" rtlCol="0">
                <a:spAutoFit/>
              </a:bodyPr>
              <a:lstStyle/>
              <a:p>
                <a:r>
                  <a:rPr lang="fi-FI" sz="1600" dirty="0"/>
                  <a:t>Koko </a:t>
                </a:r>
              </a:p>
              <a:p>
                <a:r>
                  <a:rPr lang="fi-FI" sz="1600" dirty="0"/>
                  <a:t>eläkemeno </a:t>
                </a:r>
              </a:p>
              <a:p>
                <a:pPr>
                  <a:lnSpc>
                    <a:spcPct val="50000"/>
                  </a:lnSpc>
                </a:pPr>
                <a:r>
                  <a:rPr lang="fi-FI" sz="1600" dirty="0"/>
                  <a:t>  </a:t>
                </a:r>
              </a:p>
              <a:p>
                <a:r>
                  <a:rPr lang="fi-FI" sz="1600" dirty="0"/>
                  <a:t>Valtion osuus</a:t>
                </a:r>
              </a:p>
              <a:p>
                <a:r>
                  <a:rPr lang="fi-FI" sz="1600" dirty="0"/>
                  <a:t>eläkemenosta</a:t>
                </a:r>
              </a:p>
              <a:p>
                <a:pPr>
                  <a:lnSpc>
                    <a:spcPct val="50000"/>
                  </a:lnSpc>
                </a:pPr>
                <a:endParaRPr lang="fi-FI" sz="1600" dirty="0"/>
              </a:p>
              <a:p>
                <a:r>
                  <a:rPr lang="fi-FI" sz="1600" dirty="0"/>
                  <a:t>Valtion osuus</a:t>
                </a:r>
              </a:p>
              <a:p>
                <a:r>
                  <a:rPr lang="fi-FI" sz="1600" dirty="0"/>
                  <a:t>eläkemenosta, %</a:t>
                </a:r>
              </a:p>
            </p:txBody>
          </p:sp>
          <p:sp>
            <p:nvSpPr>
              <p:cNvPr id="19" name="Suorakulmio 18">
                <a:extLst>
                  <a:ext uri="{FF2B5EF4-FFF2-40B4-BE49-F238E27FC236}">
                    <a16:creationId xmlns:a16="http://schemas.microsoft.com/office/drawing/2014/main" id="{F1F8ADEA-B0BB-A06B-D7AA-C7233E11E784}"/>
                  </a:ext>
                </a:extLst>
              </p:cNvPr>
              <p:cNvSpPr/>
              <p:nvPr/>
            </p:nvSpPr>
            <p:spPr>
              <a:xfrm>
                <a:off x="8842698" y="3042388"/>
                <a:ext cx="288032" cy="144000"/>
              </a:xfrm>
              <a:prstGeom prst="rect">
                <a:avLst/>
              </a:prstGeom>
              <a:solidFill>
                <a:schemeClr val="accent3"/>
              </a:solidFill>
              <a:ln w="254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20" name="Suorakulmio 19">
                <a:extLst>
                  <a:ext uri="{FF2B5EF4-FFF2-40B4-BE49-F238E27FC236}">
                    <a16:creationId xmlns:a16="http://schemas.microsoft.com/office/drawing/2014/main" id="{3B37774B-8BEC-8E7C-A05E-4CC0D6E4BB24}"/>
                  </a:ext>
                </a:extLst>
              </p:cNvPr>
              <p:cNvSpPr/>
              <p:nvPr/>
            </p:nvSpPr>
            <p:spPr>
              <a:xfrm>
                <a:off x="8842698" y="3604806"/>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sp>
            <p:nvSpPr>
              <p:cNvPr id="21" name="Suorakulmio 20">
                <a:extLst>
                  <a:ext uri="{FF2B5EF4-FFF2-40B4-BE49-F238E27FC236}">
                    <a16:creationId xmlns:a16="http://schemas.microsoft.com/office/drawing/2014/main" id="{BC59A0A4-FEAF-B741-97E1-ED123510D254}"/>
                  </a:ext>
                </a:extLst>
              </p:cNvPr>
              <p:cNvSpPr/>
              <p:nvPr/>
            </p:nvSpPr>
            <p:spPr>
              <a:xfrm>
                <a:off x="8842698" y="3189974"/>
                <a:ext cx="288032" cy="144000"/>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grpSp>
    </p:spTree>
    <p:extLst>
      <p:ext uri="{BB962C8B-B14F-4D97-AF65-F5344CB8AC3E}">
        <p14:creationId xmlns:p14="http://schemas.microsoft.com/office/powerpoint/2010/main" val="221965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748FA25D-D322-4E22-9A98-1F103FE6F1F5}"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47328" y="324049"/>
            <a:ext cx="11809312" cy="1332000"/>
          </a:xfrm>
        </p:spPr>
        <p:txBody>
          <a:bodyPr/>
          <a:lstStyle/>
          <a:p>
            <a:pPr algn="ctr"/>
            <a:r>
              <a:rPr lang="fi-FI" sz="3200" dirty="0"/>
              <a:t>Palkattomien aikojen perusteella maksetut eläkkeen osat </a:t>
            </a:r>
            <a:br>
              <a:rPr lang="fi-FI" sz="3200" dirty="0"/>
            </a:br>
            <a:r>
              <a:rPr lang="fi-FI" sz="3200" dirty="0"/>
              <a:t>vuosina 2006–2023</a:t>
            </a:r>
            <a:br>
              <a:rPr lang="fi-FI" sz="3200" dirty="0"/>
            </a:br>
            <a:endParaRPr lang="fi-FI" sz="3200" dirty="0"/>
          </a:p>
        </p:txBody>
      </p:sp>
      <p:pic>
        <p:nvPicPr>
          <p:cNvPr id="8" name="Kuva 7" descr="Palkattomien aikojen perusteella maksettuja eläkkeen osia oli 313 miljoonaa euroa vuonna 2023, josta suurin osa koostui vanhuuseläkkeistä ja loput työkyvyttömyyseläkkeistä sekä muista eläkkeistä. ">
            <a:extLst>
              <a:ext uri="{FF2B5EF4-FFF2-40B4-BE49-F238E27FC236}">
                <a16:creationId xmlns:a16="http://schemas.microsoft.com/office/drawing/2014/main" id="{64813C4C-DE22-E432-4DAA-31FF0138AD6A}"/>
              </a:ext>
            </a:extLst>
          </p:cNvPr>
          <p:cNvPicPr>
            <a:picLocks noChangeAspect="1"/>
          </p:cNvPicPr>
          <p:nvPr/>
        </p:nvPicPr>
        <p:blipFill>
          <a:blip r:embed="rId3"/>
          <a:stretch>
            <a:fillRect/>
          </a:stretch>
        </p:blipFill>
        <p:spPr>
          <a:xfrm>
            <a:off x="1457763" y="1321507"/>
            <a:ext cx="7815749" cy="4657748"/>
          </a:xfrm>
          <a:prstGeom prst="rect">
            <a:avLst/>
          </a:prstGeom>
        </p:spPr>
      </p:pic>
      <p:grpSp>
        <p:nvGrpSpPr>
          <p:cNvPr id="9" name="Ryhmä 8">
            <a:extLst>
              <a:ext uri="{FF2B5EF4-FFF2-40B4-BE49-F238E27FC236}">
                <a16:creationId xmlns:a16="http://schemas.microsoft.com/office/drawing/2014/main" id="{2592FCCF-1ADF-E572-23B2-5B9356E14EAA}"/>
              </a:ext>
              <a:ext uri="{C183D7F6-B498-43B3-948B-1728B52AA6E4}">
                <adec:decorative xmlns:adec="http://schemas.microsoft.com/office/drawing/2017/decorative" val="1"/>
              </a:ext>
            </a:extLst>
          </p:cNvPr>
          <p:cNvGrpSpPr/>
          <p:nvPr/>
        </p:nvGrpSpPr>
        <p:grpSpPr>
          <a:xfrm>
            <a:off x="9624616" y="2557774"/>
            <a:ext cx="2219242" cy="2185214"/>
            <a:chOff x="9278422" y="2904356"/>
            <a:chExt cx="2219242" cy="2185214"/>
          </a:xfrm>
        </p:grpSpPr>
        <p:sp>
          <p:nvSpPr>
            <p:cNvPr id="10" name="Tekstiruutu 9">
              <a:extLst>
                <a:ext uri="{FF2B5EF4-FFF2-40B4-BE49-F238E27FC236}">
                  <a16:creationId xmlns:a16="http://schemas.microsoft.com/office/drawing/2014/main" id="{E99C5D40-9D4A-6424-280C-6FF549A8921C}"/>
                </a:ext>
              </a:extLst>
            </p:cNvPr>
            <p:cNvSpPr txBox="1"/>
            <p:nvPr/>
          </p:nvSpPr>
          <p:spPr>
            <a:xfrm>
              <a:off x="9776493" y="2904356"/>
              <a:ext cx="1721171" cy="2185214"/>
            </a:xfrm>
            <a:prstGeom prst="rect">
              <a:avLst/>
            </a:prstGeom>
            <a:noFill/>
          </p:spPr>
          <p:txBody>
            <a:bodyPr wrap="square" rtlCol="0">
              <a:spAutoFit/>
            </a:bodyPr>
            <a:lstStyle/>
            <a:p>
              <a:r>
                <a:rPr lang="fi-FI" sz="1600" dirty="0"/>
                <a:t>Muut</a:t>
              </a:r>
            </a:p>
            <a:p>
              <a:pPr>
                <a:lnSpc>
                  <a:spcPct val="50000"/>
                </a:lnSpc>
              </a:pPr>
              <a:endParaRPr lang="fi-FI" sz="1600" dirty="0"/>
            </a:p>
            <a:p>
              <a:r>
                <a:rPr lang="fi-FI" sz="1600" dirty="0"/>
                <a:t>Työttömyys-</a:t>
              </a:r>
            </a:p>
            <a:p>
              <a:r>
                <a:rPr lang="fi-FI" sz="1600" dirty="0"/>
                <a:t>eläkkeet</a:t>
              </a:r>
            </a:p>
            <a:p>
              <a:pPr>
                <a:lnSpc>
                  <a:spcPct val="50000"/>
                </a:lnSpc>
              </a:pPr>
              <a:endParaRPr lang="fi-FI" sz="1600" dirty="0"/>
            </a:p>
            <a:p>
              <a:r>
                <a:rPr lang="fi-FI" sz="1600" dirty="0"/>
                <a:t>Työkyvyttömyys-</a:t>
              </a:r>
            </a:p>
            <a:p>
              <a:r>
                <a:rPr lang="fi-FI" sz="1600" dirty="0"/>
                <a:t>eläkkeet</a:t>
              </a:r>
            </a:p>
            <a:p>
              <a:pPr>
                <a:lnSpc>
                  <a:spcPct val="50000"/>
                </a:lnSpc>
              </a:pPr>
              <a:endParaRPr lang="fi-FI" sz="1600" dirty="0"/>
            </a:p>
            <a:p>
              <a:r>
                <a:rPr lang="fi-FI" sz="1600" dirty="0"/>
                <a:t>Vanhuus-</a:t>
              </a:r>
            </a:p>
            <a:p>
              <a:r>
                <a:rPr lang="fi-FI" sz="1600" dirty="0"/>
                <a:t>eläkkeet</a:t>
              </a:r>
            </a:p>
          </p:txBody>
        </p:sp>
        <p:sp>
          <p:nvSpPr>
            <p:cNvPr id="12" name="Suorakulmio 11">
              <a:extLst>
                <a:ext uri="{FF2B5EF4-FFF2-40B4-BE49-F238E27FC236}">
                  <a16:creationId xmlns:a16="http://schemas.microsoft.com/office/drawing/2014/main" id="{8779A0F8-2064-78DE-B533-C9578D1C6C32}"/>
                </a:ext>
              </a:extLst>
            </p:cNvPr>
            <p:cNvSpPr/>
            <p:nvPr/>
          </p:nvSpPr>
          <p:spPr>
            <a:xfrm>
              <a:off x="9278422" y="2993873"/>
              <a:ext cx="337739" cy="144000"/>
            </a:xfrm>
            <a:prstGeom prst="rect">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3" name="Suorakulmio 12">
              <a:extLst>
                <a:ext uri="{FF2B5EF4-FFF2-40B4-BE49-F238E27FC236}">
                  <a16:creationId xmlns:a16="http://schemas.microsoft.com/office/drawing/2014/main" id="{26E6C89C-C956-6A48-67C6-85FB75BBF200}"/>
                </a:ext>
              </a:extLst>
            </p:cNvPr>
            <p:cNvSpPr/>
            <p:nvPr/>
          </p:nvSpPr>
          <p:spPr>
            <a:xfrm>
              <a:off x="9278422" y="3400168"/>
              <a:ext cx="337739" cy="144000"/>
            </a:xfrm>
            <a:prstGeom prst="rect">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4" name="Suorakulmio 13">
              <a:extLst>
                <a:ext uri="{FF2B5EF4-FFF2-40B4-BE49-F238E27FC236}">
                  <a16:creationId xmlns:a16="http://schemas.microsoft.com/office/drawing/2014/main" id="{0A6248B2-CDE6-33C8-8651-734D6F5762BF}"/>
                </a:ext>
              </a:extLst>
            </p:cNvPr>
            <p:cNvSpPr/>
            <p:nvPr/>
          </p:nvSpPr>
          <p:spPr>
            <a:xfrm>
              <a:off x="9278422" y="3996963"/>
              <a:ext cx="337739" cy="144000"/>
            </a:xfrm>
            <a:prstGeom prst="rect">
              <a:avLst/>
            </a:prstGeom>
            <a:solidFill>
              <a:schemeClr val="accent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5" name="Suorakulmio 14">
              <a:extLst>
                <a:ext uri="{FF2B5EF4-FFF2-40B4-BE49-F238E27FC236}">
                  <a16:creationId xmlns:a16="http://schemas.microsoft.com/office/drawing/2014/main" id="{342D1B6F-0DFF-5815-BC90-F0E1A752AECC}"/>
                </a:ext>
              </a:extLst>
            </p:cNvPr>
            <p:cNvSpPr/>
            <p:nvPr/>
          </p:nvSpPr>
          <p:spPr>
            <a:xfrm>
              <a:off x="9278422" y="4598330"/>
              <a:ext cx="337739" cy="144000"/>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spTree>
    <p:extLst>
      <p:ext uri="{BB962C8B-B14F-4D97-AF65-F5344CB8AC3E}">
        <p14:creationId xmlns:p14="http://schemas.microsoft.com/office/powerpoint/2010/main" val="416649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73549CE6-9FB6-44BF-BA18-C365A16E3F67}"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3820" y="610407"/>
            <a:ext cx="11856640" cy="567701"/>
          </a:xfrm>
        </p:spPr>
        <p:txBody>
          <a:bodyPr/>
          <a:lstStyle/>
          <a:p>
            <a:pPr algn="ctr"/>
            <a:r>
              <a:rPr lang="fi-FI" sz="3200" dirty="0" err="1"/>
              <a:t>VEKL:n</a:t>
            </a:r>
            <a:r>
              <a:rPr lang="fi-FI" sz="3200" dirty="0"/>
              <a:t> perusteella vuosina 2006–2023 maksetut etuudet </a:t>
            </a:r>
            <a:br>
              <a:rPr lang="fi-FI" sz="3200" dirty="0"/>
            </a:br>
            <a:endParaRPr lang="fi-FI" sz="3200" dirty="0"/>
          </a:p>
        </p:txBody>
      </p:sp>
      <p:pic>
        <p:nvPicPr>
          <p:cNvPr id="7" name="Kuva 6" descr="VEKL:n perusteella maksettuja etuuksia oli 19 miljoonaa euroa vuonna 2023. Suurin osa VEKL-eläkemenosta koostui työkyvyttömyyseläkkeiden ja vanhuuseläkkeiden VEKL-osista. ">
            <a:extLst>
              <a:ext uri="{FF2B5EF4-FFF2-40B4-BE49-F238E27FC236}">
                <a16:creationId xmlns:a16="http://schemas.microsoft.com/office/drawing/2014/main" id="{AFCFAD59-0A10-CCCF-F88B-0BB8D49FA167}"/>
              </a:ext>
            </a:extLst>
          </p:cNvPr>
          <p:cNvPicPr>
            <a:picLocks noChangeAspect="1"/>
          </p:cNvPicPr>
          <p:nvPr/>
        </p:nvPicPr>
        <p:blipFill>
          <a:blip r:embed="rId3"/>
          <a:stretch>
            <a:fillRect/>
          </a:stretch>
        </p:blipFill>
        <p:spPr>
          <a:xfrm>
            <a:off x="1177098" y="1271008"/>
            <a:ext cx="7827942" cy="4810161"/>
          </a:xfrm>
          <a:prstGeom prst="rect">
            <a:avLst/>
          </a:prstGeom>
        </p:spPr>
      </p:pic>
      <p:grpSp>
        <p:nvGrpSpPr>
          <p:cNvPr id="9" name="Ryhmä 8">
            <a:extLst>
              <a:ext uri="{FF2B5EF4-FFF2-40B4-BE49-F238E27FC236}">
                <a16:creationId xmlns:a16="http://schemas.microsoft.com/office/drawing/2014/main" id="{C454C404-8000-4B71-7569-5010AD34C9C5}"/>
              </a:ext>
              <a:ext uri="{C183D7F6-B498-43B3-948B-1728B52AA6E4}">
                <adec:decorative xmlns:adec="http://schemas.microsoft.com/office/drawing/2017/decorative" val="1"/>
              </a:ext>
            </a:extLst>
          </p:cNvPr>
          <p:cNvGrpSpPr/>
          <p:nvPr/>
        </p:nvGrpSpPr>
        <p:grpSpPr>
          <a:xfrm>
            <a:off x="9238802" y="2543011"/>
            <a:ext cx="2793866" cy="2234458"/>
            <a:chOff x="8832304" y="2907913"/>
            <a:chExt cx="2793866" cy="2234458"/>
          </a:xfrm>
        </p:grpSpPr>
        <p:sp>
          <p:nvSpPr>
            <p:cNvPr id="16" name="Tekstiruutu 15">
              <a:extLst>
                <a:ext uri="{FF2B5EF4-FFF2-40B4-BE49-F238E27FC236}">
                  <a16:creationId xmlns:a16="http://schemas.microsoft.com/office/drawing/2014/main" id="{FDCABBE1-8A0D-9502-C36B-EBA35599FFAA}"/>
                </a:ext>
              </a:extLst>
            </p:cNvPr>
            <p:cNvSpPr txBox="1"/>
            <p:nvPr/>
          </p:nvSpPr>
          <p:spPr>
            <a:xfrm>
              <a:off x="9124972" y="2907913"/>
              <a:ext cx="2501198" cy="2234458"/>
            </a:xfrm>
            <a:prstGeom prst="rect">
              <a:avLst/>
            </a:prstGeom>
            <a:noFill/>
          </p:spPr>
          <p:txBody>
            <a:bodyPr wrap="none" rtlCol="0">
              <a:spAutoFit/>
            </a:bodyPr>
            <a:lstStyle/>
            <a:p>
              <a:pPr>
                <a:lnSpc>
                  <a:spcPct val="150000"/>
                </a:lnSpc>
              </a:pPr>
              <a:r>
                <a:rPr lang="fi-FI" sz="1600" dirty="0"/>
                <a:t>Perhe-eläkkeiden </a:t>
              </a:r>
              <a:r>
                <a:rPr lang="fi-FI" sz="1600" dirty="0" err="1"/>
                <a:t>VEKL-osat</a:t>
              </a:r>
              <a:endParaRPr lang="fi-FI" sz="1600" dirty="0"/>
            </a:p>
            <a:p>
              <a:pPr>
                <a:lnSpc>
                  <a:spcPct val="150000"/>
                </a:lnSpc>
              </a:pPr>
              <a:r>
                <a:rPr lang="fi-FI" sz="1600" dirty="0" err="1"/>
                <a:t>VEKL:n</a:t>
              </a:r>
              <a:r>
                <a:rPr lang="fi-FI" sz="1600" dirty="0"/>
                <a:t> mukaan karttuneet </a:t>
              </a:r>
            </a:p>
            <a:p>
              <a:pPr>
                <a:lnSpc>
                  <a:spcPct val="90000"/>
                </a:lnSpc>
              </a:pPr>
              <a:r>
                <a:rPr lang="fi-FI" sz="1600" dirty="0"/>
                <a:t>kuntoutusrahat ja -kulut</a:t>
              </a:r>
            </a:p>
            <a:p>
              <a:pPr>
                <a:lnSpc>
                  <a:spcPct val="150000"/>
                </a:lnSpc>
              </a:pPr>
              <a:r>
                <a:rPr lang="fi-FI" sz="1600" dirty="0"/>
                <a:t>Vanhuuseläkkeiden </a:t>
              </a:r>
            </a:p>
            <a:p>
              <a:pPr>
                <a:lnSpc>
                  <a:spcPct val="90000"/>
                </a:lnSpc>
              </a:pPr>
              <a:r>
                <a:rPr lang="fi-FI" sz="1600" dirty="0"/>
                <a:t>VEKL-osat</a:t>
              </a:r>
            </a:p>
            <a:p>
              <a:pPr>
                <a:lnSpc>
                  <a:spcPct val="150000"/>
                </a:lnSpc>
              </a:pPr>
              <a:r>
                <a:rPr lang="fi-FI" sz="1600" dirty="0"/>
                <a:t>Työkyvyttömyyseläkkeiden </a:t>
              </a:r>
            </a:p>
            <a:p>
              <a:pPr>
                <a:lnSpc>
                  <a:spcPct val="90000"/>
                </a:lnSpc>
              </a:pPr>
              <a:r>
                <a:rPr lang="fi-FI" sz="1600" dirty="0"/>
                <a:t>VEKL-osat</a:t>
              </a:r>
            </a:p>
          </p:txBody>
        </p:sp>
        <p:sp>
          <p:nvSpPr>
            <p:cNvPr id="17" name="Suorakulmio 16">
              <a:extLst>
                <a:ext uri="{FF2B5EF4-FFF2-40B4-BE49-F238E27FC236}">
                  <a16:creationId xmlns:a16="http://schemas.microsoft.com/office/drawing/2014/main" id="{1C70D55B-0D6B-A18E-85DC-A8D78650655C}"/>
                </a:ext>
              </a:extLst>
            </p:cNvPr>
            <p:cNvSpPr/>
            <p:nvPr/>
          </p:nvSpPr>
          <p:spPr>
            <a:xfrm>
              <a:off x="8832304" y="3085560"/>
              <a:ext cx="288000" cy="144000"/>
            </a:xfrm>
            <a:prstGeom prst="rect">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8" name="Suorakulmio 17">
              <a:extLst>
                <a:ext uri="{FF2B5EF4-FFF2-40B4-BE49-F238E27FC236}">
                  <a16:creationId xmlns:a16="http://schemas.microsoft.com/office/drawing/2014/main" id="{C80D32E3-2FE0-DEEE-D597-467EF8737DC1}"/>
                </a:ext>
              </a:extLst>
            </p:cNvPr>
            <p:cNvSpPr/>
            <p:nvPr/>
          </p:nvSpPr>
          <p:spPr>
            <a:xfrm>
              <a:off x="8832304" y="3463990"/>
              <a:ext cx="288000" cy="144000"/>
            </a:xfrm>
            <a:prstGeom prst="rect">
              <a:avLst/>
            </a:prstGeom>
            <a:solidFill>
              <a:srgbClr val="84C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20" name="Suorakulmio 19">
              <a:extLst>
                <a:ext uri="{FF2B5EF4-FFF2-40B4-BE49-F238E27FC236}">
                  <a16:creationId xmlns:a16="http://schemas.microsoft.com/office/drawing/2014/main" id="{AC3B3D57-A792-731A-8B56-CDD3516B6BEE}"/>
                </a:ext>
              </a:extLst>
            </p:cNvPr>
            <p:cNvSpPr/>
            <p:nvPr/>
          </p:nvSpPr>
          <p:spPr>
            <a:xfrm>
              <a:off x="8832304" y="4040991"/>
              <a:ext cx="288000" cy="144000"/>
            </a:xfrm>
            <a:prstGeom prst="rect">
              <a:avLst/>
            </a:prstGeom>
            <a:solidFill>
              <a:schemeClr val="accent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21" name="Suorakulmio 20">
              <a:extLst>
                <a:ext uri="{FF2B5EF4-FFF2-40B4-BE49-F238E27FC236}">
                  <a16:creationId xmlns:a16="http://schemas.microsoft.com/office/drawing/2014/main" id="{908E5D88-E121-BD24-03F7-15DB7D44B061}"/>
                </a:ext>
              </a:extLst>
            </p:cNvPr>
            <p:cNvSpPr/>
            <p:nvPr/>
          </p:nvSpPr>
          <p:spPr>
            <a:xfrm>
              <a:off x="8832304" y="4634964"/>
              <a:ext cx="288000" cy="144000"/>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spTree>
    <p:extLst>
      <p:ext uri="{BB962C8B-B14F-4D97-AF65-F5344CB8AC3E}">
        <p14:creationId xmlns:p14="http://schemas.microsoft.com/office/powerpoint/2010/main" val="325645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86821C04-A93E-49E0-9AA3-1385CEFD00FD}"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260648"/>
            <a:ext cx="11856640" cy="1100649"/>
          </a:xfrm>
        </p:spPr>
        <p:txBody>
          <a:bodyPr/>
          <a:lstStyle/>
          <a:p>
            <a:pPr algn="ctr"/>
            <a:r>
              <a:rPr lang="fi-FI" sz="3200" dirty="0"/>
              <a:t>TR-osuus suhteessa vakuutettuun palkkasummaan ja </a:t>
            </a:r>
            <a:br>
              <a:rPr lang="fi-FI" sz="3200" dirty="0"/>
            </a:br>
            <a:r>
              <a:rPr lang="fi-FI" sz="3200" dirty="0"/>
              <a:t>työttömyysaste vuosina 1990–2023 </a:t>
            </a:r>
          </a:p>
        </p:txBody>
      </p:sp>
      <p:pic>
        <p:nvPicPr>
          <p:cNvPr id="3" name="Kuva 2" descr="Työllisyysrahaston maksu oli vuonna 2023 0,7 prosenttia palkkasummasta ja työttömyysaste oli 7 prosenttia.">
            <a:extLst>
              <a:ext uri="{FF2B5EF4-FFF2-40B4-BE49-F238E27FC236}">
                <a16:creationId xmlns:a16="http://schemas.microsoft.com/office/drawing/2014/main" id="{A9C4AE6C-DDEE-8636-FD79-A8B7BB65EDCC}"/>
              </a:ext>
            </a:extLst>
          </p:cNvPr>
          <p:cNvPicPr>
            <a:picLocks noChangeAspect="1"/>
          </p:cNvPicPr>
          <p:nvPr/>
        </p:nvPicPr>
        <p:blipFill>
          <a:blip r:embed="rId3"/>
          <a:stretch>
            <a:fillRect/>
          </a:stretch>
        </p:blipFill>
        <p:spPr>
          <a:xfrm>
            <a:off x="2188125" y="1361297"/>
            <a:ext cx="7815749" cy="4852837"/>
          </a:xfrm>
          <a:prstGeom prst="rect">
            <a:avLst/>
          </a:prstGeom>
        </p:spPr>
      </p:pic>
    </p:spTree>
    <p:extLst>
      <p:ext uri="{BB962C8B-B14F-4D97-AF65-F5344CB8AC3E}">
        <p14:creationId xmlns:p14="http://schemas.microsoft.com/office/powerpoint/2010/main" val="381077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EF23D77F-582F-47B7-8DAC-962DD68A68E0}"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17</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456728" y="465572"/>
            <a:ext cx="11856640" cy="1056541"/>
          </a:xfrm>
        </p:spPr>
        <p:txBody>
          <a:bodyPr/>
          <a:lstStyle/>
          <a:p>
            <a:pPr algn="ctr"/>
            <a:r>
              <a:rPr lang="fi-FI" sz="3200" dirty="0" err="1"/>
              <a:t>TyEL-</a:t>
            </a:r>
            <a:r>
              <a:rPr lang="fi-FI" sz="3200" dirty="0"/>
              <a:t> ja MEL-eläkevarat vastuuosittain </a:t>
            </a:r>
            <a:br>
              <a:rPr lang="fi-FI" sz="3200" dirty="0"/>
            </a:br>
            <a:r>
              <a:rPr lang="fi-FI" sz="3200" dirty="0"/>
              <a:t>vuosina 2007–2023, 31.12.</a:t>
            </a:r>
          </a:p>
        </p:txBody>
      </p:sp>
      <p:pic>
        <p:nvPicPr>
          <p:cNvPr id="3" name="Kuva 2" descr="TyEL- ja MEL-eläkevaroja oli vuoden 2023 lopussa 161,4 miljardia euroa, josta suurin osa vanhuuseläkevastuisiin, loput työkyvyttömyys- ja työttömyyseläkevastuisiin, tasausvastuuseen sekä muihin vastuisiin ja puskureihin.">
            <a:extLst>
              <a:ext uri="{FF2B5EF4-FFF2-40B4-BE49-F238E27FC236}">
                <a16:creationId xmlns:a16="http://schemas.microsoft.com/office/drawing/2014/main" id="{08EF08EE-92B2-8CAE-C76B-C42BD4B54C5C}"/>
              </a:ext>
            </a:extLst>
          </p:cNvPr>
          <p:cNvPicPr>
            <a:picLocks noChangeAspect="1"/>
          </p:cNvPicPr>
          <p:nvPr/>
        </p:nvPicPr>
        <p:blipFill>
          <a:blip r:embed="rId3"/>
          <a:stretch>
            <a:fillRect/>
          </a:stretch>
        </p:blipFill>
        <p:spPr>
          <a:xfrm>
            <a:off x="1563717" y="1374230"/>
            <a:ext cx="7815749" cy="4852837"/>
          </a:xfrm>
          <a:prstGeom prst="rect">
            <a:avLst/>
          </a:prstGeom>
        </p:spPr>
      </p:pic>
      <p:pic>
        <p:nvPicPr>
          <p:cNvPr id="7" name="Kuva 6">
            <a:extLst>
              <a:ext uri="{FF2B5EF4-FFF2-40B4-BE49-F238E27FC236}">
                <a16:creationId xmlns:a16="http://schemas.microsoft.com/office/drawing/2014/main" id="{B922423D-5E20-6857-5F9E-40FF186A56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75446" y="2462700"/>
            <a:ext cx="2505673" cy="1932599"/>
          </a:xfrm>
          <a:prstGeom prst="rect">
            <a:avLst/>
          </a:prstGeom>
        </p:spPr>
      </p:pic>
    </p:spTree>
    <p:extLst>
      <p:ext uri="{BB962C8B-B14F-4D97-AF65-F5344CB8AC3E}">
        <p14:creationId xmlns:p14="http://schemas.microsoft.com/office/powerpoint/2010/main" val="173116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9EF493D8-4252-4AF9-8D44-6C91B53E7A37}"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18</a:t>
            </a:fld>
            <a:endParaRPr lang="fi-FI"/>
          </a:p>
        </p:txBody>
      </p:sp>
      <p:grpSp>
        <p:nvGrpSpPr>
          <p:cNvPr id="3" name="Ryhmä 2" descr="TyEL:n mukaista toimintaa harjoittava työnantaja voi järjestää työntekijöidensä eläketurvan työeläkevakuutusyhtiössä, eläkekassassa tai eläkesäätiössä. Eläkelaitostyypistä riippumatta vakuutusmaksu mitoitetaan niin, että se yhdessä sijoitusten tuoton kanssa kattaa vuoden aikana rahastoitavan eläkevastuun, yhteisesti kustannettavat eläkkeet, hoitokulut ja saamatta jääneistä vakuutusmaksuista syntyvät tappiot. &#10;">
            <a:extLst>
              <a:ext uri="{FF2B5EF4-FFF2-40B4-BE49-F238E27FC236}">
                <a16:creationId xmlns:a16="http://schemas.microsoft.com/office/drawing/2014/main" id="{BACD8385-D819-4310-8CA8-83AA9FD21F29}"/>
              </a:ext>
              <a:ext uri="{C183D7F6-B498-43B3-948B-1728B52AA6E4}">
                <adec:decorative xmlns:adec="http://schemas.microsoft.com/office/drawing/2017/decorative" val="0"/>
              </a:ext>
            </a:extLst>
          </p:cNvPr>
          <p:cNvGrpSpPr/>
          <p:nvPr/>
        </p:nvGrpSpPr>
        <p:grpSpPr>
          <a:xfrm>
            <a:off x="2063552" y="1628800"/>
            <a:ext cx="7658965" cy="4620998"/>
            <a:chOff x="1913904" y="1664656"/>
            <a:chExt cx="7658965" cy="4620998"/>
          </a:xfrm>
        </p:grpSpPr>
        <p:cxnSp>
          <p:nvCxnSpPr>
            <p:cNvPr id="32" name="Suora yhdysviiva 31">
              <a:extLst>
                <a:ext uri="{FF2B5EF4-FFF2-40B4-BE49-F238E27FC236}">
                  <a16:creationId xmlns:a16="http://schemas.microsoft.com/office/drawing/2014/main" id="{A72F3845-A817-464F-9F51-7C6532D62FA6}"/>
                </a:ext>
              </a:extLst>
            </p:cNvPr>
            <p:cNvCxnSpPr/>
            <p:nvPr/>
          </p:nvCxnSpPr>
          <p:spPr>
            <a:xfrm>
              <a:off x="3069135" y="4323820"/>
              <a:ext cx="0" cy="6840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3" name="Suora yhdysviiva 32">
              <a:extLst>
                <a:ext uri="{FF2B5EF4-FFF2-40B4-BE49-F238E27FC236}">
                  <a16:creationId xmlns:a16="http://schemas.microsoft.com/office/drawing/2014/main" id="{364A6AA9-F50C-430C-8DED-0DF7C6F94AE2}"/>
                </a:ext>
              </a:extLst>
            </p:cNvPr>
            <p:cNvCxnSpPr/>
            <p:nvPr/>
          </p:nvCxnSpPr>
          <p:spPr>
            <a:xfrm>
              <a:off x="5803776" y="4331434"/>
              <a:ext cx="0" cy="6840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7" name="Pyöristetty suorakulmio 34">
              <a:extLst>
                <a:ext uri="{FF2B5EF4-FFF2-40B4-BE49-F238E27FC236}">
                  <a16:creationId xmlns:a16="http://schemas.microsoft.com/office/drawing/2014/main" id="{97B97835-4860-4658-8BF0-46868AEFA3D0}"/>
                </a:ext>
              </a:extLst>
            </p:cNvPr>
            <p:cNvSpPr/>
            <p:nvPr/>
          </p:nvSpPr>
          <p:spPr>
            <a:xfrm>
              <a:off x="4449600" y="1664656"/>
              <a:ext cx="3384376" cy="432048"/>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bg1"/>
                  </a:solidFill>
                </a:rPr>
                <a:t>Yksityinen työnantaja</a:t>
              </a:r>
            </a:p>
          </p:txBody>
        </p:sp>
        <p:sp>
          <p:nvSpPr>
            <p:cNvPr id="8" name="Pyöristetty suorakulmio 35">
              <a:extLst>
                <a:ext uri="{FF2B5EF4-FFF2-40B4-BE49-F238E27FC236}">
                  <a16:creationId xmlns:a16="http://schemas.microsoft.com/office/drawing/2014/main" id="{704AB414-7DC7-46C3-B396-E03607ED1AE6}"/>
                </a:ext>
              </a:extLst>
            </p:cNvPr>
            <p:cNvSpPr/>
            <p:nvPr/>
          </p:nvSpPr>
          <p:spPr>
            <a:xfrm>
              <a:off x="2151219" y="2482010"/>
              <a:ext cx="2701676" cy="576000"/>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solidFill>
                    <a:schemeClr val="tx1"/>
                  </a:solidFill>
                </a:rPr>
                <a:t>TyEL-</a:t>
              </a:r>
              <a:endParaRPr lang="fi-FI" dirty="0">
                <a:solidFill>
                  <a:schemeClr val="tx1"/>
                </a:solidFill>
              </a:endParaRPr>
            </a:p>
            <a:p>
              <a:pPr algn="ctr"/>
              <a:r>
                <a:rPr lang="fi-FI" dirty="0">
                  <a:solidFill>
                    <a:schemeClr val="tx1"/>
                  </a:solidFill>
                </a:rPr>
                <a:t>vakuutusyhtiö</a:t>
              </a:r>
            </a:p>
          </p:txBody>
        </p:sp>
        <p:sp>
          <p:nvSpPr>
            <p:cNvPr id="9" name="Pyöristetty suorakulmio 36">
              <a:extLst>
                <a:ext uri="{FF2B5EF4-FFF2-40B4-BE49-F238E27FC236}">
                  <a16:creationId xmlns:a16="http://schemas.microsoft.com/office/drawing/2014/main" id="{CDC5A55F-2413-4DEF-A3A7-61B65289430E}"/>
                </a:ext>
              </a:extLst>
            </p:cNvPr>
            <p:cNvSpPr/>
            <p:nvPr/>
          </p:nvSpPr>
          <p:spPr>
            <a:xfrm>
              <a:off x="5082130" y="2482010"/>
              <a:ext cx="2124000" cy="576000"/>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solidFill>
                    <a:schemeClr val="tx1"/>
                  </a:solidFill>
                </a:rPr>
                <a:t>TyEL-</a:t>
              </a:r>
              <a:endParaRPr lang="fi-FI" dirty="0">
                <a:solidFill>
                  <a:schemeClr val="tx1"/>
                </a:solidFill>
              </a:endParaRPr>
            </a:p>
            <a:p>
              <a:pPr algn="ctr"/>
              <a:r>
                <a:rPr lang="fi-FI" dirty="0">
                  <a:solidFill>
                    <a:schemeClr val="tx1"/>
                  </a:solidFill>
                </a:rPr>
                <a:t>säätiö</a:t>
              </a:r>
            </a:p>
          </p:txBody>
        </p:sp>
        <p:sp>
          <p:nvSpPr>
            <p:cNvPr id="10" name="Pyöristetty suorakulmio 37">
              <a:extLst>
                <a:ext uri="{FF2B5EF4-FFF2-40B4-BE49-F238E27FC236}">
                  <a16:creationId xmlns:a16="http://schemas.microsoft.com/office/drawing/2014/main" id="{7FEEAC89-F523-44B2-AB8F-C1D51F76D3C0}"/>
                </a:ext>
              </a:extLst>
            </p:cNvPr>
            <p:cNvSpPr/>
            <p:nvPr/>
          </p:nvSpPr>
          <p:spPr>
            <a:xfrm>
              <a:off x="7448869" y="2482010"/>
              <a:ext cx="2124000" cy="581433"/>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err="1">
                  <a:solidFill>
                    <a:schemeClr val="tx1"/>
                  </a:solidFill>
                </a:rPr>
                <a:t>TyEL-</a:t>
              </a:r>
              <a:r>
                <a:rPr lang="fi-FI" dirty="0">
                  <a:solidFill>
                    <a:schemeClr val="tx1"/>
                  </a:solidFill>
                </a:rPr>
                <a:t> tai </a:t>
              </a:r>
              <a:r>
                <a:rPr lang="fi-FI" dirty="0" err="1">
                  <a:solidFill>
                    <a:schemeClr val="tx1"/>
                  </a:solidFill>
                </a:rPr>
                <a:t>MEL-kassa</a:t>
              </a:r>
              <a:endParaRPr lang="fi-FI" dirty="0">
                <a:solidFill>
                  <a:schemeClr val="tx1"/>
                </a:solidFill>
              </a:endParaRPr>
            </a:p>
          </p:txBody>
        </p:sp>
        <p:sp>
          <p:nvSpPr>
            <p:cNvPr id="13" name="Pyöristetty suorakulmio 40">
              <a:extLst>
                <a:ext uri="{FF2B5EF4-FFF2-40B4-BE49-F238E27FC236}">
                  <a16:creationId xmlns:a16="http://schemas.microsoft.com/office/drawing/2014/main" id="{031B1876-2A81-424C-B607-93EB6EA898D4}"/>
                </a:ext>
              </a:extLst>
            </p:cNvPr>
            <p:cNvSpPr/>
            <p:nvPr/>
          </p:nvSpPr>
          <p:spPr>
            <a:xfrm>
              <a:off x="5083238" y="3305933"/>
              <a:ext cx="2123988" cy="857992"/>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Työnantajalla</a:t>
              </a:r>
            </a:p>
            <a:p>
              <a:pPr algn="ctr"/>
              <a:r>
                <a:rPr lang="fi-FI" dirty="0">
                  <a:solidFill>
                    <a:schemeClr val="tx1"/>
                  </a:solidFill>
                </a:rPr>
                <a:t>joko omavastuu</a:t>
              </a:r>
            </a:p>
            <a:p>
              <a:pPr algn="ctr"/>
              <a:r>
                <a:rPr lang="fi-FI" dirty="0">
                  <a:solidFill>
                    <a:schemeClr val="tx1"/>
                  </a:solidFill>
                </a:rPr>
                <a:t>tai yhteisvastuu</a:t>
              </a:r>
            </a:p>
          </p:txBody>
        </p:sp>
        <p:sp>
          <p:nvSpPr>
            <p:cNvPr id="14" name="Pyöristetty suorakulmio 41">
              <a:extLst>
                <a:ext uri="{FF2B5EF4-FFF2-40B4-BE49-F238E27FC236}">
                  <a16:creationId xmlns:a16="http://schemas.microsoft.com/office/drawing/2014/main" id="{4918D35E-9CC7-4A66-9A76-118F4680D551}"/>
                </a:ext>
              </a:extLst>
            </p:cNvPr>
            <p:cNvSpPr/>
            <p:nvPr/>
          </p:nvSpPr>
          <p:spPr>
            <a:xfrm>
              <a:off x="7448869" y="3305933"/>
              <a:ext cx="2123988" cy="857992"/>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Työnantajilla</a:t>
              </a:r>
            </a:p>
            <a:p>
              <a:pPr algn="ctr"/>
              <a:r>
                <a:rPr lang="fi-FI" dirty="0">
                  <a:solidFill>
                    <a:schemeClr val="tx1"/>
                  </a:solidFill>
                </a:rPr>
                <a:t>yhteisvastuu</a:t>
              </a:r>
            </a:p>
          </p:txBody>
        </p:sp>
        <p:cxnSp>
          <p:nvCxnSpPr>
            <p:cNvPr id="15" name="Suora yhdysviiva 14">
              <a:extLst>
                <a:ext uri="{FF2B5EF4-FFF2-40B4-BE49-F238E27FC236}">
                  <a16:creationId xmlns:a16="http://schemas.microsoft.com/office/drawing/2014/main" id="{39A261A7-66BF-41F9-A209-54FC1AFE22F0}"/>
                </a:ext>
              </a:extLst>
            </p:cNvPr>
            <p:cNvCxnSpPr/>
            <p:nvPr/>
          </p:nvCxnSpPr>
          <p:spPr>
            <a:xfrm>
              <a:off x="3507923" y="2289357"/>
              <a:ext cx="504362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6" name="Suora yhdysviiva 15">
              <a:extLst>
                <a:ext uri="{FF2B5EF4-FFF2-40B4-BE49-F238E27FC236}">
                  <a16:creationId xmlns:a16="http://schemas.microsoft.com/office/drawing/2014/main" id="{4D2488F5-DFB9-4A4C-BF4A-3BA62FE19448}"/>
                </a:ext>
              </a:extLst>
            </p:cNvPr>
            <p:cNvCxnSpPr/>
            <p:nvPr/>
          </p:nvCxnSpPr>
          <p:spPr>
            <a:xfrm>
              <a:off x="6141788" y="2096704"/>
              <a:ext cx="2342" cy="38530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a:extLst>
                <a:ext uri="{FF2B5EF4-FFF2-40B4-BE49-F238E27FC236}">
                  <a16:creationId xmlns:a16="http://schemas.microsoft.com/office/drawing/2014/main" id="{B00C780D-3F92-4A12-BBAE-15F94A412B69}"/>
                </a:ext>
              </a:extLst>
            </p:cNvPr>
            <p:cNvCxnSpPr/>
            <p:nvPr/>
          </p:nvCxnSpPr>
          <p:spPr>
            <a:xfrm flipV="1">
              <a:off x="3502057" y="2289358"/>
              <a:ext cx="0" cy="192652"/>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a:extLst>
                <a:ext uri="{FF2B5EF4-FFF2-40B4-BE49-F238E27FC236}">
                  <a16:creationId xmlns:a16="http://schemas.microsoft.com/office/drawing/2014/main" id="{B99078C5-1818-40C2-81FB-8EA8115F3B1D}"/>
                </a:ext>
              </a:extLst>
            </p:cNvPr>
            <p:cNvCxnSpPr/>
            <p:nvPr/>
          </p:nvCxnSpPr>
          <p:spPr>
            <a:xfrm flipV="1">
              <a:off x="8545677" y="2289357"/>
              <a:ext cx="0" cy="190976"/>
            </a:xfrm>
            <a:prstGeom prst="line">
              <a:avLst/>
            </a:prstGeom>
            <a:ln w="1587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9" name="Suora yhdysviiva 18">
              <a:extLst>
                <a:ext uri="{FF2B5EF4-FFF2-40B4-BE49-F238E27FC236}">
                  <a16:creationId xmlns:a16="http://schemas.microsoft.com/office/drawing/2014/main" id="{14B195D6-F9B5-4130-BBA1-176362204814}"/>
                </a:ext>
              </a:extLst>
            </p:cNvPr>
            <p:cNvCxnSpPr/>
            <p:nvPr/>
          </p:nvCxnSpPr>
          <p:spPr>
            <a:xfrm>
              <a:off x="2725011" y="3180409"/>
              <a:ext cx="1411140" cy="457"/>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a:extLst>
                <a:ext uri="{FF2B5EF4-FFF2-40B4-BE49-F238E27FC236}">
                  <a16:creationId xmlns:a16="http://schemas.microsoft.com/office/drawing/2014/main" id="{A5B2058E-58D9-4D09-86DD-D5118BD16F57}"/>
                </a:ext>
              </a:extLst>
            </p:cNvPr>
            <p:cNvCxnSpPr/>
            <p:nvPr/>
          </p:nvCxnSpPr>
          <p:spPr>
            <a:xfrm flipV="1">
              <a:off x="3502057" y="3062116"/>
              <a:ext cx="0" cy="11875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a:extLst>
                <a:ext uri="{FF2B5EF4-FFF2-40B4-BE49-F238E27FC236}">
                  <a16:creationId xmlns:a16="http://schemas.microsoft.com/office/drawing/2014/main" id="{F5519BFC-D03F-4D36-B01E-12BD1B096CF2}"/>
                </a:ext>
              </a:extLst>
            </p:cNvPr>
            <p:cNvCxnSpPr/>
            <p:nvPr/>
          </p:nvCxnSpPr>
          <p:spPr>
            <a:xfrm flipV="1">
              <a:off x="2725011" y="3180867"/>
              <a:ext cx="0" cy="12506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a:extLst>
                <a:ext uri="{FF2B5EF4-FFF2-40B4-BE49-F238E27FC236}">
                  <a16:creationId xmlns:a16="http://schemas.microsoft.com/office/drawing/2014/main" id="{B1BC8A55-6C9A-4D77-AAB0-62328FAB4CB0}"/>
                </a:ext>
              </a:extLst>
            </p:cNvPr>
            <p:cNvCxnSpPr/>
            <p:nvPr/>
          </p:nvCxnSpPr>
          <p:spPr>
            <a:xfrm flipV="1">
              <a:off x="4136126" y="3180867"/>
              <a:ext cx="0" cy="12506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3" name="Suora yhdysviiva 22">
              <a:extLst>
                <a:ext uri="{FF2B5EF4-FFF2-40B4-BE49-F238E27FC236}">
                  <a16:creationId xmlns:a16="http://schemas.microsoft.com/office/drawing/2014/main" id="{C42A75E4-7D05-404D-8ECD-28F2F1707388}"/>
                </a:ext>
              </a:extLst>
            </p:cNvPr>
            <p:cNvCxnSpPr/>
            <p:nvPr/>
          </p:nvCxnSpPr>
          <p:spPr>
            <a:xfrm>
              <a:off x="6144130" y="3058009"/>
              <a:ext cx="1102" cy="2448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4" name="Suora yhdysviiva 23">
              <a:extLst>
                <a:ext uri="{FF2B5EF4-FFF2-40B4-BE49-F238E27FC236}">
                  <a16:creationId xmlns:a16="http://schemas.microsoft.com/office/drawing/2014/main" id="{6B008606-CD38-4658-BE83-A93E98571C3F}"/>
                </a:ext>
              </a:extLst>
            </p:cNvPr>
            <p:cNvCxnSpPr/>
            <p:nvPr/>
          </p:nvCxnSpPr>
          <p:spPr>
            <a:xfrm flipH="1">
              <a:off x="8510863" y="3062115"/>
              <a:ext cx="6" cy="243818"/>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5" name="Suora yhdysviiva 24">
              <a:extLst>
                <a:ext uri="{FF2B5EF4-FFF2-40B4-BE49-F238E27FC236}">
                  <a16:creationId xmlns:a16="http://schemas.microsoft.com/office/drawing/2014/main" id="{2EF390CF-7ADF-4477-9F52-7B5E6F4334BB}"/>
                </a:ext>
              </a:extLst>
            </p:cNvPr>
            <p:cNvCxnSpPr/>
            <p:nvPr/>
          </p:nvCxnSpPr>
          <p:spPr>
            <a:xfrm flipH="1" flipV="1">
              <a:off x="2477871" y="3881997"/>
              <a:ext cx="4306" cy="14764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uora yhdysviiva 25">
              <a:extLst>
                <a:ext uri="{FF2B5EF4-FFF2-40B4-BE49-F238E27FC236}">
                  <a16:creationId xmlns:a16="http://schemas.microsoft.com/office/drawing/2014/main" id="{0C85414E-0F1B-4944-A5F8-3F06F70D7669}"/>
                </a:ext>
              </a:extLst>
            </p:cNvPr>
            <p:cNvCxnSpPr/>
            <p:nvPr/>
          </p:nvCxnSpPr>
          <p:spPr>
            <a:xfrm>
              <a:off x="4136126" y="3881997"/>
              <a:ext cx="0" cy="42568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7" name="Pyöristetty suorakulmio 54">
              <a:extLst>
                <a:ext uri="{FF2B5EF4-FFF2-40B4-BE49-F238E27FC236}">
                  <a16:creationId xmlns:a16="http://schemas.microsoft.com/office/drawing/2014/main" id="{578C6EA5-402F-4D53-9112-B1BC4919C7FF}"/>
                </a:ext>
              </a:extLst>
            </p:cNvPr>
            <p:cNvSpPr/>
            <p:nvPr/>
          </p:nvSpPr>
          <p:spPr>
            <a:xfrm>
              <a:off x="1913904" y="4029641"/>
              <a:ext cx="982691" cy="900000"/>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a:solidFill>
                    <a:schemeClr val="tx1"/>
                  </a:solidFill>
                </a:rPr>
                <a:t>Kiinteä</a:t>
              </a:r>
            </a:p>
            <a:p>
              <a:pPr algn="ctr"/>
              <a:r>
                <a:rPr lang="fi-FI" dirty="0">
                  <a:solidFill>
                    <a:schemeClr val="tx1"/>
                  </a:solidFill>
                </a:rPr>
                <a:t>maksu</a:t>
              </a:r>
            </a:p>
            <a:p>
              <a:pPr algn="ctr"/>
              <a:r>
                <a:rPr lang="fi-FI" dirty="0">
                  <a:solidFill>
                    <a:schemeClr val="tx1"/>
                  </a:solidFill>
                </a:rPr>
                <a:t>24,81</a:t>
              </a:r>
              <a:r>
                <a:rPr lang="fi-FI" dirty="0">
                  <a:solidFill>
                    <a:srgbClr val="FF0000"/>
                  </a:solidFill>
                </a:rPr>
                <a:t> </a:t>
              </a:r>
              <a:r>
                <a:rPr lang="fi-FI" dirty="0">
                  <a:solidFill>
                    <a:schemeClr val="tx1"/>
                  </a:solidFill>
                </a:rPr>
                <a:t>%</a:t>
              </a:r>
            </a:p>
          </p:txBody>
        </p:sp>
        <p:sp>
          <p:nvSpPr>
            <p:cNvPr id="28" name="Tekstiruutu 27">
              <a:extLst>
                <a:ext uri="{FF2B5EF4-FFF2-40B4-BE49-F238E27FC236}">
                  <a16:creationId xmlns:a16="http://schemas.microsoft.com/office/drawing/2014/main" id="{B14A9EE6-0375-40B9-A2C6-D0EDA5AC99C8}"/>
                </a:ext>
              </a:extLst>
            </p:cNvPr>
            <p:cNvSpPr txBox="1"/>
            <p:nvPr/>
          </p:nvSpPr>
          <p:spPr>
            <a:xfrm>
              <a:off x="3034111" y="4361545"/>
              <a:ext cx="2796955" cy="646331"/>
            </a:xfrm>
            <a:prstGeom prst="rect">
              <a:avLst/>
            </a:prstGeom>
            <a:noFill/>
          </p:spPr>
          <p:txBody>
            <a:bodyPr wrap="square" rtlCol="0">
              <a:spAutoFit/>
            </a:bodyPr>
            <a:lstStyle/>
            <a:p>
              <a:r>
                <a:rPr lang="fi-FI" dirty="0"/>
                <a:t>            Palkkasumma</a:t>
              </a:r>
            </a:p>
            <a:p>
              <a:r>
                <a:rPr lang="fi-FI" dirty="0"/>
                <a:t>&lt;2,251 M€      &gt;2,251 M€</a:t>
              </a:r>
            </a:p>
          </p:txBody>
        </p:sp>
        <p:sp>
          <p:nvSpPr>
            <p:cNvPr id="29" name="Pyöristetty suorakulmio 56">
              <a:extLst>
                <a:ext uri="{FF2B5EF4-FFF2-40B4-BE49-F238E27FC236}">
                  <a16:creationId xmlns:a16="http://schemas.microsoft.com/office/drawing/2014/main" id="{243FDD4A-99D0-4D71-9A9A-55BFDBDC8AA7}"/>
                </a:ext>
              </a:extLst>
            </p:cNvPr>
            <p:cNvSpPr/>
            <p:nvPr/>
          </p:nvSpPr>
          <p:spPr>
            <a:xfrm>
              <a:off x="2197935" y="4989654"/>
              <a:ext cx="2124000" cy="1296000"/>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108000" indent="-108000">
                <a:buFont typeface="Arial" panose="020B0604020202020204" pitchFamily="34" charset="0"/>
                <a:buChar char="•"/>
              </a:pPr>
              <a:endParaRPr lang="fi-FI" dirty="0">
                <a:solidFill>
                  <a:schemeClr val="tx1"/>
                </a:solidFill>
              </a:endParaRPr>
            </a:p>
            <a:p>
              <a:pPr marL="108000" indent="-108000">
                <a:buFont typeface="Arial" panose="020B0604020202020204" pitchFamily="34" charset="0"/>
                <a:buChar char="•"/>
              </a:pPr>
              <a:r>
                <a:rPr lang="fi-FI" dirty="0">
                  <a:solidFill>
                    <a:schemeClr val="tx1"/>
                  </a:solidFill>
                </a:rPr>
                <a:t>Kiinteä</a:t>
              </a:r>
            </a:p>
            <a:p>
              <a:pPr marL="108000"/>
              <a:r>
                <a:rPr lang="fi-FI" dirty="0">
                  <a:solidFill>
                    <a:schemeClr val="tx1"/>
                  </a:solidFill>
                </a:rPr>
                <a:t>perusmaksu</a:t>
              </a:r>
            </a:p>
            <a:p>
              <a:pPr marL="108000">
                <a:lnSpc>
                  <a:spcPct val="30000"/>
                </a:lnSpc>
              </a:pPr>
              <a:endParaRPr lang="fi-FI" dirty="0">
                <a:solidFill>
                  <a:schemeClr val="tx1"/>
                </a:solidFill>
              </a:endParaRPr>
            </a:p>
            <a:p>
              <a:pPr marL="108000" indent="-108000">
                <a:buFont typeface="Arial" panose="020B0604020202020204" pitchFamily="34" charset="0"/>
                <a:buChar char="•"/>
              </a:pPr>
              <a:r>
                <a:rPr lang="fi-FI" dirty="0">
                  <a:solidFill>
                    <a:schemeClr val="tx1"/>
                  </a:solidFill>
                </a:rPr>
                <a:t>Vakuutuskohtainen</a:t>
              </a:r>
            </a:p>
            <a:p>
              <a:r>
                <a:rPr lang="fi-FI" dirty="0">
                  <a:solidFill>
                    <a:schemeClr val="tx1"/>
                  </a:solidFill>
                </a:rPr>
                <a:t> asiakashyvitys</a:t>
              </a:r>
            </a:p>
            <a:p>
              <a:pPr marL="108000" indent="-108000">
                <a:buFont typeface="Arial" panose="020B0604020202020204" pitchFamily="34" charset="0"/>
                <a:buChar char="•"/>
              </a:pPr>
              <a:endParaRPr lang="fi-FI" dirty="0">
                <a:solidFill>
                  <a:schemeClr val="tx1"/>
                </a:solidFill>
              </a:endParaRPr>
            </a:p>
          </p:txBody>
        </p:sp>
        <p:cxnSp>
          <p:nvCxnSpPr>
            <p:cNvPr id="31" name="Suora yhdysviiva 30">
              <a:extLst>
                <a:ext uri="{FF2B5EF4-FFF2-40B4-BE49-F238E27FC236}">
                  <a16:creationId xmlns:a16="http://schemas.microsoft.com/office/drawing/2014/main" id="{68DBD84B-BB0B-4A46-BE51-B76490E8EC02}"/>
                </a:ext>
              </a:extLst>
            </p:cNvPr>
            <p:cNvCxnSpPr/>
            <p:nvPr/>
          </p:nvCxnSpPr>
          <p:spPr>
            <a:xfrm>
              <a:off x="3069135" y="4311945"/>
              <a:ext cx="2736000" cy="11875"/>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0" name="Pyöristetty suorakulmio 57">
              <a:extLst>
                <a:ext uri="{FF2B5EF4-FFF2-40B4-BE49-F238E27FC236}">
                  <a16:creationId xmlns:a16="http://schemas.microsoft.com/office/drawing/2014/main" id="{54CABC41-B3EB-42E0-BD4F-35A0054A0FC4}"/>
                </a:ext>
              </a:extLst>
            </p:cNvPr>
            <p:cNvSpPr/>
            <p:nvPr/>
          </p:nvSpPr>
          <p:spPr>
            <a:xfrm>
              <a:off x="4500043" y="4989654"/>
              <a:ext cx="2124000" cy="1296000"/>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0" tIns="252000" rIns="0" bIns="0" rtlCol="0" anchor="ctr"/>
            <a:lstStyle/>
            <a:p>
              <a:pPr marL="108000" indent="-108000">
                <a:buFont typeface="Arial" pitchFamily="34" charset="0"/>
                <a:buChar char="•"/>
              </a:pPr>
              <a:r>
                <a:rPr lang="fi-FI" dirty="0">
                  <a:solidFill>
                    <a:schemeClr val="tx1"/>
                  </a:solidFill>
                </a:rPr>
                <a:t>Perus- ja maksu-</a:t>
              </a:r>
            </a:p>
            <a:p>
              <a:pPr marL="108000"/>
              <a:r>
                <a:rPr lang="fi-FI" dirty="0">
                  <a:solidFill>
                    <a:schemeClr val="tx1"/>
                  </a:solidFill>
                </a:rPr>
                <a:t>luokkamaksu</a:t>
              </a:r>
            </a:p>
            <a:p>
              <a:pPr marL="108000">
                <a:lnSpc>
                  <a:spcPct val="30000"/>
                </a:lnSpc>
              </a:pPr>
              <a:endParaRPr lang="fi-FI" dirty="0">
                <a:solidFill>
                  <a:schemeClr val="tx1"/>
                </a:solidFill>
              </a:endParaRPr>
            </a:p>
            <a:p>
              <a:pPr marL="108000" indent="-108000">
                <a:buFont typeface="Arial" pitchFamily="34" charset="0"/>
                <a:buChar char="•"/>
              </a:pPr>
              <a:r>
                <a:rPr lang="fi-FI" dirty="0">
                  <a:solidFill>
                    <a:schemeClr val="tx1"/>
                  </a:solidFill>
                </a:rPr>
                <a:t>Vakuutuskohtainen</a:t>
              </a:r>
            </a:p>
            <a:p>
              <a:pPr marL="108000"/>
              <a:r>
                <a:rPr lang="fi-FI" dirty="0">
                  <a:solidFill>
                    <a:schemeClr val="tx1"/>
                  </a:solidFill>
                </a:rPr>
                <a:t>asiakashyvitys</a:t>
              </a:r>
            </a:p>
            <a:p>
              <a:pPr marL="108000" indent="-108000">
                <a:buFont typeface="Arial" pitchFamily="34" charset="0"/>
                <a:buChar char="•"/>
              </a:pPr>
              <a:endParaRPr lang="fi-FI" dirty="0">
                <a:solidFill>
                  <a:schemeClr val="tx1"/>
                </a:solidFill>
              </a:endParaRPr>
            </a:p>
          </p:txBody>
        </p:sp>
        <p:sp>
          <p:nvSpPr>
            <p:cNvPr id="11" name="Pyöristetty suorakulmio 38">
              <a:extLst>
                <a:ext uri="{FF2B5EF4-FFF2-40B4-BE49-F238E27FC236}">
                  <a16:creationId xmlns:a16="http://schemas.microsoft.com/office/drawing/2014/main" id="{11C2F3C9-E04B-4546-AA74-31AB1B61149C}"/>
                </a:ext>
              </a:extLst>
            </p:cNvPr>
            <p:cNvSpPr/>
            <p:nvPr/>
          </p:nvSpPr>
          <p:spPr>
            <a:xfrm>
              <a:off x="2106886" y="3305933"/>
              <a:ext cx="1260000" cy="612000"/>
            </a:xfrm>
            <a:prstGeom prst="roundRect">
              <a:avLst/>
            </a:prstGeom>
            <a:solidFill>
              <a:schemeClr val="bg2">
                <a:lumMod val="40000"/>
                <a:lumOff val="60000"/>
              </a:schemeClr>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a:solidFill>
                    <a:schemeClr val="tx1"/>
                  </a:solidFill>
                </a:rPr>
                <a:t>Tilapäinen</a:t>
              </a:r>
            </a:p>
            <a:p>
              <a:pPr algn="ctr"/>
              <a:r>
                <a:rPr lang="fi-FI" dirty="0">
                  <a:solidFill>
                    <a:schemeClr val="tx1"/>
                  </a:solidFill>
                </a:rPr>
                <a:t>työnantaja</a:t>
              </a:r>
            </a:p>
          </p:txBody>
        </p:sp>
        <p:sp>
          <p:nvSpPr>
            <p:cNvPr id="12" name="Pyöristetty suorakulmio 39">
              <a:extLst>
                <a:ext uri="{FF2B5EF4-FFF2-40B4-BE49-F238E27FC236}">
                  <a16:creationId xmlns:a16="http://schemas.microsoft.com/office/drawing/2014/main" id="{D1F49D66-EA05-48AE-91B4-90B01E37F3CB}"/>
                </a:ext>
              </a:extLst>
            </p:cNvPr>
            <p:cNvSpPr/>
            <p:nvPr/>
          </p:nvSpPr>
          <p:spPr>
            <a:xfrm>
              <a:off x="3506126" y="3305933"/>
              <a:ext cx="1260000" cy="612000"/>
            </a:xfrm>
            <a:prstGeom prst="roundRect">
              <a:avLst/>
            </a:prstGeom>
            <a:solidFill>
              <a:schemeClr val="bg2">
                <a:lumMod val="40000"/>
                <a:lumOff val="60000"/>
              </a:schemeClr>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i-FI" dirty="0">
                  <a:solidFill>
                    <a:schemeClr val="tx1"/>
                  </a:solidFill>
                </a:rPr>
                <a:t>Sopimus-</a:t>
              </a:r>
            </a:p>
            <a:p>
              <a:pPr algn="ctr"/>
              <a:r>
                <a:rPr lang="fi-FI" dirty="0">
                  <a:solidFill>
                    <a:schemeClr val="tx1"/>
                  </a:solidFill>
                </a:rPr>
                <a:t>työnantaja</a:t>
              </a: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32656"/>
            <a:ext cx="11856640" cy="1018275"/>
          </a:xfrm>
        </p:spPr>
        <p:txBody>
          <a:bodyPr/>
          <a:lstStyle/>
          <a:p>
            <a:pPr algn="ctr"/>
            <a:r>
              <a:rPr lang="fi-FI" sz="3200" dirty="0" err="1"/>
              <a:t>TyEL-</a:t>
            </a:r>
            <a:r>
              <a:rPr lang="fi-FI" sz="3200" dirty="0"/>
              <a:t> ja MEL-vakuutusmaksu eläkelaitostyypeittäin </a:t>
            </a:r>
            <a:br>
              <a:rPr lang="fi-FI" sz="3200" dirty="0"/>
            </a:br>
            <a:r>
              <a:rPr lang="fi-FI" sz="3200" dirty="0"/>
              <a:t>vuonna 2024</a:t>
            </a:r>
          </a:p>
        </p:txBody>
      </p:sp>
    </p:spTree>
    <p:extLst>
      <p:ext uri="{BB962C8B-B14F-4D97-AF65-F5344CB8AC3E}">
        <p14:creationId xmlns:p14="http://schemas.microsoft.com/office/powerpoint/2010/main" val="25611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9AE2A2A0-7BBE-4F06-9703-F6197F56EE5E}"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19</a:t>
            </a:fld>
            <a:endParaRPr lang="fi-FI"/>
          </a:p>
        </p:txBody>
      </p:sp>
      <p:sp>
        <p:nvSpPr>
          <p:cNvPr id="7" name="Suorakulmio 6">
            <a:extLst>
              <a:ext uri="{FF2B5EF4-FFF2-40B4-BE49-F238E27FC236}">
                <a16:creationId xmlns:a16="http://schemas.microsoft.com/office/drawing/2014/main" id="{1090D380-1B37-4AF7-9FCE-B9A9685A3435}"/>
              </a:ext>
            </a:extLst>
          </p:cNvPr>
          <p:cNvSpPr/>
          <p:nvPr/>
        </p:nvSpPr>
        <p:spPr>
          <a:xfrm>
            <a:off x="2111215" y="5218509"/>
            <a:ext cx="8254723" cy="958980"/>
          </a:xfrm>
          <a:prstGeom prst="rect">
            <a:avLst/>
          </a:prstGeom>
        </p:spPr>
        <p:txBody>
          <a:bodyPr wrap="square">
            <a:spAutoFit/>
          </a:bodyPr>
          <a:lstStyle/>
          <a:p>
            <a:pPr>
              <a:lnSpc>
                <a:spcPct val="120000"/>
              </a:lnSpc>
            </a:pPr>
            <a:r>
              <a:rPr lang="fi-FI" sz="1600" dirty="0">
                <a:latin typeface="+mn-lt"/>
              </a:rPr>
              <a:t>1) Vahvistetut YEL-maksut. </a:t>
            </a:r>
            <a:br>
              <a:rPr lang="fi-FI" sz="1600" dirty="0">
                <a:latin typeface="+mn-lt"/>
              </a:rPr>
            </a:br>
            <a:r>
              <a:rPr lang="fi-FI" sz="1600" dirty="0">
                <a:latin typeface="+mn-lt"/>
              </a:rPr>
              <a:t>2) Maatalousyrittäjien keskimääräinen maksuprosentti on 13,9 ja apurahansaajien 13,3. </a:t>
            </a:r>
            <a:br>
              <a:rPr lang="fi-FI" sz="1600" dirty="0">
                <a:latin typeface="+mn-lt"/>
              </a:rPr>
            </a:br>
            <a:r>
              <a:rPr lang="fi-FI" sz="1600" dirty="0">
                <a:latin typeface="+mn-lt"/>
              </a:rPr>
              <a:t>3) Vahvistetut MYEL-perusprosentit. </a:t>
            </a:r>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32656"/>
            <a:ext cx="11856640" cy="648072"/>
          </a:xfrm>
        </p:spPr>
        <p:txBody>
          <a:bodyPr/>
          <a:lstStyle/>
          <a:p>
            <a:pPr algn="ctr"/>
            <a:r>
              <a:rPr lang="fi-FI" dirty="0"/>
              <a:t>Työeläkemaksuprosentit vuonna 2024</a:t>
            </a:r>
          </a:p>
        </p:txBody>
      </p:sp>
      <p:graphicFrame>
        <p:nvGraphicFramePr>
          <p:cNvPr id="8" name="Taulukko 7">
            <a:extLst>
              <a:ext uri="{FF2B5EF4-FFF2-40B4-BE49-F238E27FC236}">
                <a16:creationId xmlns:a16="http://schemas.microsoft.com/office/drawing/2014/main" id="{C975DA40-684D-AE4D-A6FD-8789AEA3BD5B}"/>
              </a:ext>
            </a:extLst>
          </p:cNvPr>
          <p:cNvGraphicFramePr>
            <a:graphicFrameLocks noGrp="1"/>
          </p:cNvGraphicFramePr>
          <p:nvPr>
            <p:extLst>
              <p:ext uri="{D42A27DB-BD31-4B8C-83A1-F6EECF244321}">
                <p14:modId xmlns:p14="http://schemas.microsoft.com/office/powerpoint/2010/main" val="3140775750"/>
              </p:ext>
            </p:extLst>
          </p:nvPr>
        </p:nvGraphicFramePr>
        <p:xfrm>
          <a:off x="2111215" y="980728"/>
          <a:ext cx="7634208" cy="4058920"/>
        </p:xfrm>
        <a:graphic>
          <a:graphicData uri="http://schemas.openxmlformats.org/drawingml/2006/table">
            <a:tbl>
              <a:tblPr firstRow="1" bandRow="1">
                <a:tableStyleId>{5C22544A-7EE6-4342-B048-85BDC9FD1C3A}</a:tableStyleId>
              </a:tblPr>
              <a:tblGrid>
                <a:gridCol w="1579918">
                  <a:extLst>
                    <a:ext uri="{9D8B030D-6E8A-4147-A177-3AD203B41FA5}">
                      <a16:colId xmlns:a16="http://schemas.microsoft.com/office/drawing/2014/main" val="3779048544"/>
                    </a:ext>
                  </a:extLst>
                </a:gridCol>
                <a:gridCol w="2015400">
                  <a:extLst>
                    <a:ext uri="{9D8B030D-6E8A-4147-A177-3AD203B41FA5}">
                      <a16:colId xmlns:a16="http://schemas.microsoft.com/office/drawing/2014/main" val="1502860048"/>
                    </a:ext>
                  </a:extLst>
                </a:gridCol>
                <a:gridCol w="2130338">
                  <a:extLst>
                    <a:ext uri="{9D8B030D-6E8A-4147-A177-3AD203B41FA5}">
                      <a16:colId xmlns:a16="http://schemas.microsoft.com/office/drawing/2014/main" val="3738425350"/>
                    </a:ext>
                  </a:extLst>
                </a:gridCol>
                <a:gridCol w="1908552">
                  <a:extLst>
                    <a:ext uri="{9D8B030D-6E8A-4147-A177-3AD203B41FA5}">
                      <a16:colId xmlns:a16="http://schemas.microsoft.com/office/drawing/2014/main" val="2101365890"/>
                    </a:ext>
                  </a:extLst>
                </a:gridCol>
              </a:tblGrid>
              <a:tr h="370840">
                <a:tc>
                  <a:txBody>
                    <a:bodyPr/>
                    <a:lstStyle/>
                    <a:p>
                      <a:pPr algn="l"/>
                      <a:r>
                        <a:rPr lang="fi-FI" sz="1800" dirty="0"/>
                        <a:t> Eläkelaki</a:t>
                      </a:r>
                    </a:p>
                  </a:txBody>
                  <a:tcPr marL="0" marR="0" marT="0" marB="0" anchor="ctr"/>
                </a:tc>
                <a:tc>
                  <a:txBody>
                    <a:bodyPr/>
                    <a:lstStyle/>
                    <a:p>
                      <a:r>
                        <a:rPr lang="fi-FI" b="1" dirty="0">
                          <a:solidFill>
                            <a:schemeClr val="bg1"/>
                          </a:solidFill>
                        </a:rPr>
                        <a:t>Maksukertymä % työtulosta/ palkkasummasta (arvio)</a:t>
                      </a:r>
                      <a:endParaRPr lang="fi-FI" sz="1800" dirty="0"/>
                    </a:p>
                  </a:txBody>
                  <a:tcPr/>
                </a:tc>
                <a:tc>
                  <a:txBody>
                    <a:bodyPr/>
                    <a:lstStyle/>
                    <a:p>
                      <a:pPr algn="l"/>
                      <a:r>
                        <a:rPr lang="fi-FI" b="1" dirty="0">
                          <a:solidFill>
                            <a:schemeClr val="bg1"/>
                          </a:solidFill>
                        </a:rPr>
                        <a:t>Alle 53 v ja vähintään 63 v työntekijän/ yrittäjän maksuosuus, %</a:t>
                      </a:r>
                    </a:p>
                  </a:txBody>
                  <a:tcPr/>
                </a:tc>
                <a:tc>
                  <a:txBody>
                    <a:bodyPr/>
                    <a:lstStyle/>
                    <a:p>
                      <a:pPr algn="l"/>
                      <a:r>
                        <a:rPr lang="fi-FI" b="1" dirty="0">
                          <a:solidFill>
                            <a:schemeClr val="bg1"/>
                          </a:solidFill>
                        </a:rPr>
                        <a:t>53 v–62 v työntekijän/ yrittäjän maksuosuus, %</a:t>
                      </a:r>
                    </a:p>
                  </a:txBody>
                  <a:tcPr/>
                </a:tc>
                <a:extLst>
                  <a:ext uri="{0D108BD9-81ED-4DB2-BD59-A6C34878D82A}">
                    <a16:rowId xmlns:a16="http://schemas.microsoft.com/office/drawing/2014/main" val="1655999123"/>
                  </a:ext>
                </a:extLst>
              </a:tr>
              <a:tr h="370840">
                <a:tc>
                  <a:txBody>
                    <a:bodyPr/>
                    <a:lstStyle/>
                    <a:p>
                      <a:pPr algn="l"/>
                      <a:r>
                        <a:rPr lang="fi-FI" sz="1800" dirty="0"/>
                        <a:t>   </a:t>
                      </a:r>
                      <a:r>
                        <a:rPr lang="fi-FI" sz="1800" dirty="0" err="1"/>
                        <a:t>TyEL</a:t>
                      </a:r>
                      <a:endParaRPr lang="fi-FI" sz="1800" dirty="0"/>
                    </a:p>
                  </a:txBody>
                  <a:tcPr marL="0" marR="0" marT="0" marB="0" anchor="ctr"/>
                </a:tc>
                <a:tc>
                  <a:txBody>
                    <a:bodyPr/>
                    <a:lstStyle/>
                    <a:p>
                      <a:pPr algn="r"/>
                      <a:r>
                        <a:rPr lang="fi-FI" sz="1800" dirty="0"/>
                        <a:t>24,81</a:t>
                      </a:r>
                    </a:p>
                  </a:txBody>
                  <a:tcPr marL="45720" marR="45720" anchor="ctr"/>
                </a:tc>
                <a:tc>
                  <a:txBody>
                    <a:bodyPr/>
                    <a:lstStyle/>
                    <a:p>
                      <a:pPr algn="r"/>
                      <a:r>
                        <a:rPr lang="fi-FI" sz="1800" dirty="0"/>
                        <a:t>7,15</a:t>
                      </a:r>
                    </a:p>
                  </a:txBody>
                  <a:tcPr marL="45720" marR="45720" anchor="ctr"/>
                </a:tc>
                <a:tc>
                  <a:txBody>
                    <a:bodyPr/>
                    <a:lstStyle/>
                    <a:p>
                      <a:pPr algn="r"/>
                      <a:r>
                        <a:rPr lang="fi-FI" sz="1800" dirty="0"/>
                        <a:t>8,65</a:t>
                      </a:r>
                    </a:p>
                  </a:txBody>
                  <a:tcPr marL="45720" marR="45720" anchor="ctr"/>
                </a:tc>
                <a:extLst>
                  <a:ext uri="{0D108BD9-81ED-4DB2-BD59-A6C34878D82A}">
                    <a16:rowId xmlns:a16="http://schemas.microsoft.com/office/drawing/2014/main" val="3333899981"/>
                  </a:ext>
                </a:extLst>
              </a:tr>
              <a:tr h="370840">
                <a:tc>
                  <a:txBody>
                    <a:bodyPr/>
                    <a:lstStyle/>
                    <a:p>
                      <a:pPr algn="l"/>
                      <a:r>
                        <a:rPr lang="fi-FI" sz="1800" dirty="0"/>
                        <a:t>   MEL</a:t>
                      </a:r>
                    </a:p>
                  </a:txBody>
                  <a:tcPr marL="0" marR="0" marT="0" marB="0" anchor="ctr"/>
                </a:tc>
                <a:tc>
                  <a:txBody>
                    <a:bodyPr/>
                    <a:lstStyle/>
                    <a:p>
                      <a:pPr algn="r"/>
                      <a:r>
                        <a:rPr lang="fi-FI" sz="1800" baseline="0" dirty="0">
                          <a:solidFill>
                            <a:schemeClr val="tx1"/>
                          </a:solidFill>
                        </a:rPr>
                        <a:t>19,0</a:t>
                      </a:r>
                      <a:endParaRPr lang="fi-FI" sz="1800" b="0" i="0" baseline="0" dirty="0">
                        <a:solidFill>
                          <a:schemeClr val="tx1"/>
                        </a:solidFill>
                      </a:endParaRP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3391208586"/>
                  </a:ext>
                </a:extLst>
              </a:tr>
              <a:tr h="370840">
                <a:tc>
                  <a:txBody>
                    <a:bodyPr/>
                    <a:lstStyle/>
                    <a:p>
                      <a:pPr algn="l"/>
                      <a:r>
                        <a:rPr lang="fi-FI" sz="1800" dirty="0">
                          <a:solidFill>
                            <a:srgbClr val="FF0000"/>
                          </a:solidFill>
                        </a:rPr>
                        <a:t>   </a:t>
                      </a:r>
                      <a:r>
                        <a:rPr lang="fi-FI" sz="1800" dirty="0" err="1">
                          <a:solidFill>
                            <a:schemeClr val="tx1"/>
                          </a:solidFill>
                        </a:rPr>
                        <a:t>JuEL</a:t>
                      </a:r>
                      <a:r>
                        <a:rPr lang="fi-FI" sz="1800" dirty="0">
                          <a:solidFill>
                            <a:schemeClr val="tx1"/>
                          </a:solidFill>
                        </a:rPr>
                        <a:t> (Keva) </a:t>
                      </a:r>
                    </a:p>
                  </a:txBody>
                  <a:tcPr marL="0" marR="0" marT="0" marB="0" anchor="ctr"/>
                </a:tc>
                <a:tc>
                  <a:txBody>
                    <a:bodyPr/>
                    <a:lstStyle/>
                    <a:p>
                      <a:pPr algn="r"/>
                      <a:r>
                        <a:rPr lang="fi-FI" sz="1800" dirty="0">
                          <a:solidFill>
                            <a:schemeClr val="tx1"/>
                          </a:solidFill>
                        </a:rPr>
                        <a:t>27,15</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3060500712"/>
                  </a:ext>
                </a:extLst>
              </a:tr>
              <a:tr h="370840">
                <a:tc>
                  <a:txBody>
                    <a:bodyPr/>
                    <a:lstStyle/>
                    <a:p>
                      <a:pPr algn="l"/>
                      <a:r>
                        <a:rPr lang="fi-FI" sz="1800" dirty="0">
                          <a:solidFill>
                            <a:schemeClr val="tx1"/>
                          </a:solidFill>
                        </a:rPr>
                        <a:t>   </a:t>
                      </a:r>
                      <a:r>
                        <a:rPr lang="fi-FI" sz="1800" dirty="0" err="1">
                          <a:solidFill>
                            <a:schemeClr val="tx1"/>
                          </a:solidFill>
                        </a:rPr>
                        <a:t>JuEL</a:t>
                      </a:r>
                      <a:r>
                        <a:rPr lang="fi-FI" sz="1800" baseline="0" dirty="0">
                          <a:solidFill>
                            <a:schemeClr val="tx1"/>
                          </a:solidFill>
                        </a:rPr>
                        <a:t> (valtio)</a:t>
                      </a:r>
                      <a:r>
                        <a:rPr lang="fi-FI" sz="1800" dirty="0">
                          <a:solidFill>
                            <a:schemeClr val="tx1"/>
                          </a:solidFill>
                        </a:rPr>
                        <a:t> </a:t>
                      </a:r>
                    </a:p>
                  </a:txBody>
                  <a:tcPr marL="0" marR="0" marT="0" marB="0" anchor="ctr"/>
                </a:tc>
                <a:tc>
                  <a:txBody>
                    <a:bodyPr/>
                    <a:lstStyle/>
                    <a:p>
                      <a:pPr algn="r"/>
                      <a:r>
                        <a:rPr lang="fi-FI" sz="1800" dirty="0">
                          <a:solidFill>
                            <a:schemeClr val="tx1"/>
                          </a:solidFill>
                        </a:rPr>
                        <a:t>24,81</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251738093"/>
                  </a:ext>
                </a:extLst>
              </a:tr>
              <a:tr h="370840">
                <a:tc>
                  <a:txBody>
                    <a:bodyPr/>
                    <a:lstStyle/>
                    <a:p>
                      <a:pPr algn="l"/>
                      <a:r>
                        <a:rPr lang="fi-FI" sz="1800" dirty="0">
                          <a:solidFill>
                            <a:srgbClr val="FF0000"/>
                          </a:solidFill>
                        </a:rPr>
                        <a:t>   </a:t>
                      </a:r>
                      <a:r>
                        <a:rPr lang="fi-FI" sz="1800" dirty="0" err="1">
                          <a:solidFill>
                            <a:schemeClr val="tx1"/>
                          </a:solidFill>
                        </a:rPr>
                        <a:t>JuEL</a:t>
                      </a:r>
                      <a:r>
                        <a:rPr lang="fi-FI" sz="1800" baseline="0" dirty="0">
                          <a:solidFill>
                            <a:schemeClr val="tx1"/>
                          </a:solidFill>
                        </a:rPr>
                        <a:t> (kirkko)</a:t>
                      </a:r>
                      <a:endParaRPr lang="fi-FI" sz="1800" dirty="0">
                        <a:solidFill>
                          <a:schemeClr val="tx1"/>
                        </a:solidFill>
                      </a:endParaRPr>
                    </a:p>
                  </a:txBody>
                  <a:tcPr marL="0" marR="0" marT="0" marB="0" anchor="ctr"/>
                </a:tc>
                <a:tc>
                  <a:txBody>
                    <a:bodyPr/>
                    <a:lstStyle/>
                    <a:p>
                      <a:pPr algn="r"/>
                      <a:r>
                        <a:rPr lang="fi-FI" sz="1800" dirty="0">
                          <a:solidFill>
                            <a:schemeClr val="tx1"/>
                          </a:solidFill>
                        </a:rPr>
                        <a:t>28,97</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714681251"/>
                  </a:ext>
                </a:extLst>
              </a:tr>
              <a:tr h="370840">
                <a:tc>
                  <a:txBody>
                    <a:bodyPr/>
                    <a:lstStyle/>
                    <a:p>
                      <a:pPr algn="l"/>
                      <a:r>
                        <a:rPr lang="fi-FI" sz="1800" dirty="0"/>
                        <a:t> </a:t>
                      </a:r>
                      <a:r>
                        <a:rPr lang="fi-FI" sz="1800" baseline="0" dirty="0"/>
                        <a:t>  </a:t>
                      </a:r>
                      <a:r>
                        <a:rPr lang="fi-FI" sz="1800" dirty="0"/>
                        <a:t>YEL</a:t>
                      </a:r>
                    </a:p>
                  </a:txBody>
                  <a:tcPr marL="0" marR="0" marT="0" marB="0" anchor="ctr"/>
                </a:tc>
                <a:tc>
                  <a:txBody>
                    <a:bodyPr/>
                    <a:lstStyle/>
                    <a:p>
                      <a:pPr algn="r"/>
                      <a:r>
                        <a:rPr lang="fi-FI" sz="1800" dirty="0">
                          <a:solidFill>
                            <a:schemeClr val="tx1"/>
                          </a:solidFill>
                        </a:rPr>
                        <a:t>23,2</a:t>
                      </a:r>
                    </a:p>
                  </a:txBody>
                  <a:tcPr marL="45720" marR="45720" anchor="ctr"/>
                </a:tc>
                <a:tc>
                  <a:txBody>
                    <a:bodyPr/>
                    <a:lstStyle/>
                    <a:p>
                      <a:pPr algn="r"/>
                      <a:r>
                        <a:rPr lang="fi-FI" sz="1800" dirty="0">
                          <a:solidFill>
                            <a:schemeClr val="tx1"/>
                          </a:solidFill>
                        </a:rPr>
                        <a:t> 24,1</a:t>
                      </a:r>
                      <a:r>
                        <a:rPr lang="fi-FI" sz="1800" baseline="0" dirty="0">
                          <a:solidFill>
                            <a:schemeClr val="tx1"/>
                          </a:solidFill>
                        </a:rPr>
                        <a:t> </a:t>
                      </a:r>
                      <a:r>
                        <a:rPr lang="fi-FI" sz="1800" baseline="30000" dirty="0">
                          <a:solidFill>
                            <a:schemeClr val="tx1"/>
                          </a:solidFill>
                        </a:rPr>
                        <a:t>1)</a:t>
                      </a:r>
                    </a:p>
                  </a:txBody>
                  <a:tcPr marL="45720" marR="45720" anchor="ctr"/>
                </a:tc>
                <a:tc>
                  <a:txBody>
                    <a:bodyPr/>
                    <a:lstStyle/>
                    <a:p>
                      <a:pPr algn="r"/>
                      <a:r>
                        <a:rPr lang="fi-FI" sz="1800" dirty="0">
                          <a:solidFill>
                            <a:schemeClr val="tx1"/>
                          </a:solidFill>
                        </a:rPr>
                        <a:t> 25,6 </a:t>
                      </a:r>
                      <a:r>
                        <a:rPr lang="fi-FI" sz="1800" baseline="30000" dirty="0">
                          <a:solidFill>
                            <a:schemeClr val="tx1"/>
                          </a:solidFill>
                        </a:rPr>
                        <a:t>1)</a:t>
                      </a:r>
                    </a:p>
                  </a:txBody>
                  <a:tcPr marL="45720" marR="45720" anchor="ctr"/>
                </a:tc>
                <a:extLst>
                  <a:ext uri="{0D108BD9-81ED-4DB2-BD59-A6C34878D82A}">
                    <a16:rowId xmlns:a16="http://schemas.microsoft.com/office/drawing/2014/main" val="1643543608"/>
                  </a:ext>
                </a:extLst>
              </a:tr>
              <a:tr h="370840">
                <a:tc>
                  <a:txBody>
                    <a:bodyPr/>
                    <a:lstStyle/>
                    <a:p>
                      <a:pPr algn="l"/>
                      <a:r>
                        <a:rPr lang="fi-FI" sz="1800" dirty="0"/>
                        <a:t>   MYEL</a:t>
                      </a:r>
                    </a:p>
                  </a:txBody>
                  <a:tcPr marL="0" marR="0" marT="0" marB="0" anchor="ctr"/>
                </a:tc>
                <a:tc>
                  <a:txBody>
                    <a:bodyPr/>
                    <a:lstStyle/>
                    <a:p>
                      <a:pPr algn="r"/>
                      <a:r>
                        <a:rPr lang="fi-FI" sz="1800" dirty="0">
                          <a:solidFill>
                            <a:schemeClr val="tx1"/>
                          </a:solidFill>
                        </a:rPr>
                        <a:t> 13,9/13,3 </a:t>
                      </a:r>
                      <a:r>
                        <a:rPr lang="fi-FI" sz="1800" baseline="30000" dirty="0">
                          <a:solidFill>
                            <a:schemeClr val="tx1"/>
                          </a:solidFill>
                        </a:rPr>
                        <a:t>2)</a:t>
                      </a:r>
                    </a:p>
                  </a:txBody>
                  <a:tcPr marL="45720" marR="45720" anchor="ctr"/>
                </a:tc>
                <a:tc>
                  <a:txBody>
                    <a:bodyPr/>
                    <a:lstStyle/>
                    <a:p>
                      <a:pPr algn="r"/>
                      <a:r>
                        <a:rPr lang="fi-FI" sz="1800" dirty="0">
                          <a:solidFill>
                            <a:schemeClr val="tx1"/>
                          </a:solidFill>
                        </a:rPr>
                        <a:t> 24,1 </a:t>
                      </a:r>
                      <a:r>
                        <a:rPr lang="fi-FI" sz="1800" baseline="30000" dirty="0">
                          <a:solidFill>
                            <a:schemeClr val="tx1"/>
                          </a:solidFill>
                        </a:rPr>
                        <a:t>3)</a:t>
                      </a:r>
                    </a:p>
                  </a:txBody>
                  <a:tcPr marL="45720" marR="45720" anchor="ctr"/>
                </a:tc>
                <a:tc>
                  <a:txBody>
                    <a:bodyPr/>
                    <a:lstStyle/>
                    <a:p>
                      <a:pPr algn="r"/>
                      <a:r>
                        <a:rPr lang="fi-FI" sz="1800" dirty="0">
                          <a:solidFill>
                            <a:schemeClr val="tx1"/>
                          </a:solidFill>
                        </a:rPr>
                        <a:t> 25,6 </a:t>
                      </a:r>
                      <a:r>
                        <a:rPr lang="fi-FI" sz="1800" baseline="30000" dirty="0">
                          <a:solidFill>
                            <a:schemeClr val="tx1"/>
                          </a:solidFill>
                        </a:rPr>
                        <a:t>3)</a:t>
                      </a:r>
                    </a:p>
                  </a:txBody>
                  <a:tcPr marL="45720" marR="45720" anchor="ctr"/>
                </a:tc>
                <a:extLst>
                  <a:ext uri="{0D108BD9-81ED-4DB2-BD59-A6C34878D82A}">
                    <a16:rowId xmlns:a16="http://schemas.microsoft.com/office/drawing/2014/main" val="3008043643"/>
                  </a:ext>
                </a:extLst>
              </a:tr>
            </a:tbl>
          </a:graphicData>
        </a:graphic>
      </p:graphicFrame>
    </p:spTree>
    <p:extLst>
      <p:ext uri="{BB962C8B-B14F-4D97-AF65-F5344CB8AC3E}">
        <p14:creationId xmlns:p14="http://schemas.microsoft.com/office/powerpoint/2010/main" val="259620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F0A5E295-E712-456D-B350-5E16235D9EFE}"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a:t>
            </a:fld>
            <a:endParaRPr lang="fi-FI"/>
          </a:p>
        </p:txBody>
      </p:sp>
      <p:sp>
        <p:nvSpPr>
          <p:cNvPr id="7" name="Otsikko 1">
            <a:extLst>
              <a:ext uri="{FF2B5EF4-FFF2-40B4-BE49-F238E27FC236}">
                <a16:creationId xmlns:a16="http://schemas.microsoft.com/office/drawing/2014/main" id="{BF0DD5FD-6E35-4661-9E60-57B92E9E43B9}"/>
              </a:ext>
              <a:ext uri="{C183D7F6-B498-43B3-948B-1728B52AA6E4}">
                <adec:decorative xmlns:adec="http://schemas.microsoft.com/office/drawing/2017/decorative" val="0"/>
              </a:ext>
            </a:extLst>
          </p:cNvPr>
          <p:cNvSpPr>
            <a:spLocks noGrp="1"/>
          </p:cNvSpPr>
          <p:nvPr>
            <p:ph type="title"/>
          </p:nvPr>
        </p:nvSpPr>
        <p:spPr>
          <a:xfrm>
            <a:off x="0" y="488386"/>
            <a:ext cx="11856640" cy="764745"/>
          </a:xfrm>
        </p:spPr>
        <p:txBody>
          <a:bodyPr/>
          <a:lstStyle/>
          <a:p>
            <a:pPr algn="ctr"/>
            <a:r>
              <a:rPr lang="fi-FI" dirty="0"/>
              <a:t>Työeläkejärjestelmän rahavirrat vuonna 2023</a:t>
            </a:r>
            <a:endParaRPr lang="en-US" dirty="0"/>
          </a:p>
        </p:txBody>
      </p:sp>
      <p:pic>
        <p:nvPicPr>
          <p:cNvPr id="2" name="Kuva 1" descr="Työeläkejärjestelmän eläkevarat kasvoivat vuoden 2023 aikana 12,5 miljardilla eurolla ollen vuoden lopussa 254,9 miljardia euroa.&#10;&#10;Vuonna 2023 eläkevarat kasvoivat 12,5 miljardilla eurolla ollen vuoden lopussa 254,9 miljardia euroa. Eläkkeitä maksettiin 34 miljardia euroa, työeläkemaksuja maksettiin 26,9 miljardia euroa ja sijoitustuottoja kertyi 15 miljardia euroa.">
            <a:extLst>
              <a:ext uri="{FF2B5EF4-FFF2-40B4-BE49-F238E27FC236}">
                <a16:creationId xmlns:a16="http://schemas.microsoft.com/office/drawing/2014/main" id="{79005C11-5677-9A6F-B40C-AC5D94F51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519" y="1009939"/>
            <a:ext cx="7823602" cy="5359675"/>
          </a:xfrm>
          <a:prstGeom prst="rect">
            <a:avLst/>
          </a:prstGeom>
        </p:spPr>
      </p:pic>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CD9E3441-8729-479C-932D-D531E8225288}"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22870" y="476672"/>
            <a:ext cx="11856640" cy="1332000"/>
          </a:xfrm>
        </p:spPr>
        <p:txBody>
          <a:bodyPr/>
          <a:lstStyle/>
          <a:p>
            <a:pPr algn="ctr"/>
            <a:r>
              <a:rPr lang="fi-FI" sz="3200" dirty="0"/>
              <a:t>Työeläkevakuutusyhtiössä vakuutetun työnantajan </a:t>
            </a:r>
            <a:br>
              <a:rPr lang="fi-FI" sz="3200" dirty="0"/>
            </a:br>
            <a:r>
              <a:rPr lang="fi-FI" sz="3200" dirty="0"/>
              <a:t>TyEL-maksun osat keskimäärin vuonna 2024</a:t>
            </a:r>
          </a:p>
        </p:txBody>
      </p:sp>
      <p:graphicFrame>
        <p:nvGraphicFramePr>
          <p:cNvPr id="7" name="Taulukko 6">
            <a:extLst>
              <a:ext uri="{FF2B5EF4-FFF2-40B4-BE49-F238E27FC236}">
                <a16:creationId xmlns:a16="http://schemas.microsoft.com/office/drawing/2014/main" id="{C926953C-D8FD-63BB-0549-B28FAB5FF90C}"/>
              </a:ext>
            </a:extLst>
          </p:cNvPr>
          <p:cNvGraphicFramePr>
            <a:graphicFrameLocks noGrp="1"/>
          </p:cNvGraphicFramePr>
          <p:nvPr>
            <p:extLst>
              <p:ext uri="{D42A27DB-BD31-4B8C-83A1-F6EECF244321}">
                <p14:modId xmlns:p14="http://schemas.microsoft.com/office/powerpoint/2010/main" val="3407090487"/>
              </p:ext>
            </p:extLst>
          </p:nvPr>
        </p:nvGraphicFramePr>
        <p:xfrm>
          <a:off x="3594100" y="2008272"/>
          <a:ext cx="5510276" cy="333756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1895547261"/>
                    </a:ext>
                  </a:extLst>
                </a:gridCol>
                <a:gridCol w="2055876">
                  <a:extLst>
                    <a:ext uri="{9D8B030D-6E8A-4147-A177-3AD203B41FA5}">
                      <a16:colId xmlns:a16="http://schemas.microsoft.com/office/drawing/2014/main" val="3598229265"/>
                    </a:ext>
                  </a:extLst>
                </a:gridCol>
              </a:tblGrid>
              <a:tr h="370840">
                <a:tc>
                  <a:txBody>
                    <a:bodyPr/>
                    <a:lstStyle/>
                    <a:p>
                      <a:r>
                        <a:rPr lang="fi-FI" dirty="0"/>
                        <a:t>Maksun osa</a:t>
                      </a:r>
                    </a:p>
                  </a:txBody>
                  <a:tcPr/>
                </a:tc>
                <a:tc>
                  <a:txBody>
                    <a:bodyPr/>
                    <a:lstStyle/>
                    <a:p>
                      <a:r>
                        <a:rPr lang="fi-FI" dirty="0"/>
                        <a:t>% palkasta</a:t>
                      </a:r>
                    </a:p>
                  </a:txBody>
                  <a:tcPr/>
                </a:tc>
                <a:extLst>
                  <a:ext uri="{0D108BD9-81ED-4DB2-BD59-A6C34878D82A}">
                    <a16:rowId xmlns:a16="http://schemas.microsoft.com/office/drawing/2014/main" val="3788680405"/>
                  </a:ext>
                </a:extLst>
              </a:tr>
              <a:tr h="370840">
                <a:tc>
                  <a:txBody>
                    <a:bodyPr/>
                    <a:lstStyle/>
                    <a:p>
                      <a:r>
                        <a:rPr lang="fi-FI" dirty="0"/>
                        <a:t>Vanhuuseläkeosa</a:t>
                      </a:r>
                    </a:p>
                  </a:txBody>
                  <a:tcPr/>
                </a:tc>
                <a:tc>
                  <a:txBody>
                    <a:bodyPr/>
                    <a:lstStyle/>
                    <a:p>
                      <a:pPr algn="r"/>
                      <a:r>
                        <a:rPr lang="fi-FI" dirty="0"/>
                        <a:t>3,62</a:t>
                      </a:r>
                    </a:p>
                  </a:txBody>
                  <a:tcPr/>
                </a:tc>
                <a:extLst>
                  <a:ext uri="{0D108BD9-81ED-4DB2-BD59-A6C34878D82A}">
                    <a16:rowId xmlns:a16="http://schemas.microsoft.com/office/drawing/2014/main" val="1907735711"/>
                  </a:ext>
                </a:extLst>
              </a:tr>
              <a:tr h="370840">
                <a:tc>
                  <a:txBody>
                    <a:bodyPr/>
                    <a:lstStyle/>
                    <a:p>
                      <a:r>
                        <a:rPr lang="fi-FI" dirty="0"/>
                        <a:t>Työkyvyttömyyseläkeosa</a:t>
                      </a:r>
                    </a:p>
                  </a:txBody>
                  <a:tcPr/>
                </a:tc>
                <a:tc>
                  <a:txBody>
                    <a:bodyPr/>
                    <a:lstStyle/>
                    <a:p>
                      <a:pPr algn="r"/>
                      <a:r>
                        <a:rPr lang="fi-FI" dirty="0"/>
                        <a:t>0,8</a:t>
                      </a:r>
                    </a:p>
                  </a:txBody>
                  <a:tcPr/>
                </a:tc>
                <a:extLst>
                  <a:ext uri="{0D108BD9-81ED-4DB2-BD59-A6C34878D82A}">
                    <a16:rowId xmlns:a16="http://schemas.microsoft.com/office/drawing/2014/main" val="1414233388"/>
                  </a:ext>
                </a:extLst>
              </a:tr>
              <a:tr h="370840">
                <a:tc>
                  <a:txBody>
                    <a:bodyPr/>
                    <a:lstStyle/>
                    <a:p>
                      <a:r>
                        <a:rPr lang="fi-FI" dirty="0"/>
                        <a:t>Tasausosa</a:t>
                      </a:r>
                    </a:p>
                  </a:txBody>
                  <a:tcPr/>
                </a:tc>
                <a:tc>
                  <a:txBody>
                    <a:bodyPr/>
                    <a:lstStyle/>
                    <a:p>
                      <a:pPr algn="r"/>
                      <a:r>
                        <a:rPr lang="fi-FI" dirty="0"/>
                        <a:t>20,48</a:t>
                      </a:r>
                    </a:p>
                  </a:txBody>
                  <a:tcPr/>
                </a:tc>
                <a:extLst>
                  <a:ext uri="{0D108BD9-81ED-4DB2-BD59-A6C34878D82A}">
                    <a16:rowId xmlns:a16="http://schemas.microsoft.com/office/drawing/2014/main" val="238762987"/>
                  </a:ext>
                </a:extLst>
              </a:tr>
              <a:tr h="370840">
                <a:tc>
                  <a:txBody>
                    <a:bodyPr/>
                    <a:lstStyle/>
                    <a:p>
                      <a:r>
                        <a:rPr lang="fi-FI" dirty="0"/>
                        <a:t>Muut osat</a:t>
                      </a:r>
                    </a:p>
                  </a:txBody>
                  <a:tcPr/>
                </a:tc>
                <a:tc>
                  <a:txBody>
                    <a:bodyPr/>
                    <a:lstStyle/>
                    <a:p>
                      <a:pPr algn="r"/>
                      <a:r>
                        <a:rPr lang="fi-FI" dirty="0"/>
                        <a:t>0,31</a:t>
                      </a:r>
                    </a:p>
                  </a:txBody>
                  <a:tcPr/>
                </a:tc>
                <a:extLst>
                  <a:ext uri="{0D108BD9-81ED-4DB2-BD59-A6C34878D82A}">
                    <a16:rowId xmlns:a16="http://schemas.microsoft.com/office/drawing/2014/main" val="3078710099"/>
                  </a:ext>
                </a:extLst>
              </a:tr>
              <a:tr h="370840">
                <a:tc>
                  <a:txBody>
                    <a:bodyPr/>
                    <a:lstStyle/>
                    <a:p>
                      <a:r>
                        <a:rPr lang="fi-FI" dirty="0"/>
                        <a:t>Hyvitykset</a:t>
                      </a:r>
                    </a:p>
                  </a:txBody>
                  <a:tcPr/>
                </a:tc>
                <a:tc>
                  <a:txBody>
                    <a:bodyPr/>
                    <a:lstStyle/>
                    <a:p>
                      <a:pPr algn="r"/>
                      <a:r>
                        <a:rPr lang="fi-FI" dirty="0"/>
                        <a:t>-0,4</a:t>
                      </a:r>
                    </a:p>
                  </a:txBody>
                  <a:tcPr/>
                </a:tc>
                <a:extLst>
                  <a:ext uri="{0D108BD9-81ED-4DB2-BD59-A6C34878D82A}">
                    <a16:rowId xmlns:a16="http://schemas.microsoft.com/office/drawing/2014/main" val="134990441"/>
                  </a:ext>
                </a:extLst>
              </a:tr>
              <a:tr h="370840">
                <a:tc>
                  <a:txBody>
                    <a:bodyPr/>
                    <a:lstStyle/>
                    <a:p>
                      <a:r>
                        <a:rPr lang="fi-FI" b="1" dirty="0"/>
                        <a:t>Keskimääräinen maksu</a:t>
                      </a:r>
                    </a:p>
                  </a:txBody>
                  <a:tcPr/>
                </a:tc>
                <a:tc>
                  <a:txBody>
                    <a:bodyPr/>
                    <a:lstStyle/>
                    <a:p>
                      <a:pPr algn="r"/>
                      <a:r>
                        <a:rPr lang="fi-FI" b="1" dirty="0"/>
                        <a:t>24,81</a:t>
                      </a:r>
                    </a:p>
                  </a:txBody>
                  <a:tcPr/>
                </a:tc>
                <a:extLst>
                  <a:ext uri="{0D108BD9-81ED-4DB2-BD59-A6C34878D82A}">
                    <a16:rowId xmlns:a16="http://schemas.microsoft.com/office/drawing/2014/main" val="3222447878"/>
                  </a:ext>
                </a:extLst>
              </a:tr>
              <a:tr h="370840">
                <a:tc>
                  <a:txBody>
                    <a:bodyPr/>
                    <a:lstStyle/>
                    <a:p>
                      <a:r>
                        <a:rPr lang="fi-FI" dirty="0"/>
                        <a:t>Työnantajan osuus</a:t>
                      </a:r>
                    </a:p>
                  </a:txBody>
                  <a:tcPr/>
                </a:tc>
                <a:tc>
                  <a:txBody>
                    <a:bodyPr/>
                    <a:lstStyle/>
                    <a:p>
                      <a:pPr algn="r"/>
                      <a:r>
                        <a:rPr lang="fi-FI" dirty="0"/>
                        <a:t>17,34</a:t>
                      </a:r>
                    </a:p>
                  </a:txBody>
                  <a:tcPr/>
                </a:tc>
                <a:extLst>
                  <a:ext uri="{0D108BD9-81ED-4DB2-BD59-A6C34878D82A}">
                    <a16:rowId xmlns:a16="http://schemas.microsoft.com/office/drawing/2014/main" val="1619241513"/>
                  </a:ext>
                </a:extLst>
              </a:tr>
              <a:tr h="370840">
                <a:tc>
                  <a:txBody>
                    <a:bodyPr/>
                    <a:lstStyle/>
                    <a:p>
                      <a:r>
                        <a:rPr lang="fi-FI" dirty="0"/>
                        <a:t>Työntekijän osuus</a:t>
                      </a:r>
                    </a:p>
                  </a:txBody>
                  <a:tcPr/>
                </a:tc>
                <a:tc>
                  <a:txBody>
                    <a:bodyPr/>
                    <a:lstStyle/>
                    <a:p>
                      <a:pPr algn="r"/>
                      <a:r>
                        <a:rPr lang="fi-FI" dirty="0"/>
                        <a:t>7,15/8,65</a:t>
                      </a:r>
                    </a:p>
                  </a:txBody>
                  <a:tcPr/>
                </a:tc>
                <a:extLst>
                  <a:ext uri="{0D108BD9-81ED-4DB2-BD59-A6C34878D82A}">
                    <a16:rowId xmlns:a16="http://schemas.microsoft.com/office/drawing/2014/main" val="3400391062"/>
                  </a:ext>
                </a:extLst>
              </a:tr>
            </a:tbl>
          </a:graphicData>
        </a:graphic>
      </p:graphicFrame>
    </p:spTree>
    <p:extLst>
      <p:ext uri="{BB962C8B-B14F-4D97-AF65-F5344CB8AC3E}">
        <p14:creationId xmlns:p14="http://schemas.microsoft.com/office/powerpoint/2010/main" val="145868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D7E35E0-A891-4D9D-9BAE-E1398A9DDDA8}"/>
              </a:ext>
            </a:extLst>
          </p:cNvPr>
          <p:cNvSpPr>
            <a:spLocks noGrp="1"/>
          </p:cNvSpPr>
          <p:nvPr>
            <p:ph type="dt" sz="half" idx="10"/>
          </p:nvPr>
        </p:nvSpPr>
        <p:spPr/>
        <p:txBody>
          <a:bodyPr/>
          <a:lstStyle/>
          <a:p>
            <a:fld id="{61DD3DBA-D032-42A8-9CDE-C0BAB22BBA90}" type="datetime1">
              <a:rPr lang="fi-FI" smtClean="0"/>
              <a:t>26.2.2025</a:t>
            </a:fld>
            <a:endParaRPr lang="fi-FI" dirty="0"/>
          </a:p>
        </p:txBody>
      </p:sp>
      <p:sp>
        <p:nvSpPr>
          <p:cNvPr id="5" name="Alatunnisteen paikkamerkki 4">
            <a:extLst>
              <a:ext uri="{FF2B5EF4-FFF2-40B4-BE49-F238E27FC236}">
                <a16:creationId xmlns:a16="http://schemas.microsoft.com/office/drawing/2014/main" id="{44044BC6-3F6C-457B-B2DD-6963FE475A40}"/>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889B3DE9-ECB1-41D5-866A-9C35B7558BC6}"/>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0" name="Otsikko 5">
            <a:extLst>
              <a:ext uri="{FF2B5EF4-FFF2-40B4-BE49-F238E27FC236}">
                <a16:creationId xmlns:a16="http://schemas.microsoft.com/office/drawing/2014/main" id="{F1F96451-078F-4B8F-A427-161129D5124D}"/>
              </a:ext>
            </a:extLst>
          </p:cNvPr>
          <p:cNvSpPr>
            <a:spLocks noGrp="1"/>
          </p:cNvSpPr>
          <p:nvPr>
            <p:ph type="title"/>
          </p:nvPr>
        </p:nvSpPr>
        <p:spPr>
          <a:xfrm>
            <a:off x="0" y="553669"/>
            <a:ext cx="11856640" cy="692737"/>
          </a:xfrm>
        </p:spPr>
        <p:txBody>
          <a:bodyPr/>
          <a:lstStyle/>
          <a:p>
            <a:pPr algn="ctr"/>
            <a:r>
              <a:rPr lang="fi-FI" sz="3200" dirty="0"/>
              <a:t>Keskimääräinen TEL-/TyEL-maksu vuosina 1962–2024</a:t>
            </a:r>
          </a:p>
        </p:txBody>
      </p:sp>
      <p:sp>
        <p:nvSpPr>
          <p:cNvPr id="8" name="Tekstiruutu 7">
            <a:extLst>
              <a:ext uri="{FF2B5EF4-FFF2-40B4-BE49-F238E27FC236}">
                <a16:creationId xmlns:a16="http://schemas.microsoft.com/office/drawing/2014/main" id="{DDE8641F-19D1-3D29-E5F3-DD4C6B54218A}"/>
              </a:ext>
            </a:extLst>
          </p:cNvPr>
          <p:cNvSpPr txBox="1"/>
          <p:nvPr/>
        </p:nvSpPr>
        <p:spPr>
          <a:xfrm>
            <a:off x="9260666" y="1634255"/>
            <a:ext cx="2710353" cy="4720126"/>
          </a:xfrm>
          <a:prstGeom prst="rect">
            <a:avLst/>
          </a:prstGeom>
          <a:noFill/>
        </p:spPr>
        <p:txBody>
          <a:bodyPr wrap="square" rtlCol="0">
            <a:spAutoFit/>
          </a:bodyPr>
          <a:lstStyle/>
          <a:p>
            <a:pPr>
              <a:defRPr/>
            </a:pPr>
            <a:r>
              <a:rPr lang="fi-FI" sz="1600" dirty="0">
                <a:latin typeface="+mn-lt"/>
              </a:rPr>
              <a:t>Työnantajan ja työntekijän </a:t>
            </a:r>
          </a:p>
          <a:p>
            <a:pPr>
              <a:defRPr/>
            </a:pPr>
            <a:r>
              <a:rPr lang="fi-FI" sz="1600" dirty="0">
                <a:latin typeface="+mn-lt"/>
              </a:rPr>
              <a:t>maksu yhteensä </a:t>
            </a:r>
            <a:endParaRPr lang="en-US" sz="1600" dirty="0">
              <a:latin typeface="+mn-lt"/>
            </a:endParaRPr>
          </a:p>
          <a:p>
            <a:pPr>
              <a:lnSpc>
                <a:spcPct val="50000"/>
              </a:lnSpc>
            </a:pPr>
            <a:endParaRPr lang="fi-FI" sz="1600" dirty="0"/>
          </a:p>
          <a:p>
            <a:pPr>
              <a:defRPr/>
            </a:pPr>
            <a:r>
              <a:rPr lang="fi-FI" sz="1600" dirty="0">
                <a:latin typeface="+mn-lt"/>
              </a:rPr>
              <a:t>Työntekijän maksu</a:t>
            </a:r>
          </a:p>
          <a:p>
            <a:pPr>
              <a:defRPr/>
            </a:pPr>
            <a:endParaRPr lang="fi-FI" sz="1600" dirty="0">
              <a:latin typeface="+mn-lt"/>
            </a:endParaRPr>
          </a:p>
          <a:p>
            <a:pPr>
              <a:defRPr/>
            </a:pPr>
            <a:r>
              <a:rPr lang="fi-FI" sz="1600" dirty="0">
                <a:latin typeface="+mn-lt"/>
              </a:rPr>
              <a:t>53 vuotta täyttäneen </a:t>
            </a:r>
            <a:r>
              <a:rPr lang="fi-FI" sz="1600" dirty="0"/>
              <a:t>t</a:t>
            </a:r>
            <a:r>
              <a:rPr lang="fi-FI" sz="1600" dirty="0">
                <a:latin typeface="+mn-lt"/>
              </a:rPr>
              <a:t>yön-tekijän maksu. </a:t>
            </a:r>
            <a:r>
              <a:rPr lang="fi-FI" sz="1600" dirty="0"/>
              <a:t>Vuodesta 2017 lähtien</a:t>
            </a:r>
            <a:r>
              <a:rPr lang="en-US" sz="1600" dirty="0"/>
              <a:t> </a:t>
            </a:r>
            <a:r>
              <a:rPr lang="fi-FI" sz="1600" dirty="0">
                <a:latin typeface="+mn-lt"/>
              </a:rPr>
              <a:t>53</a:t>
            </a:r>
            <a:r>
              <a:rPr lang="fi-FI" sz="1600" dirty="0"/>
              <a:t>–62-vuotiaan työntekijän maksu.</a:t>
            </a:r>
            <a:endParaRPr lang="en-US" sz="1600" dirty="0"/>
          </a:p>
          <a:p>
            <a:pPr>
              <a:lnSpc>
                <a:spcPct val="50000"/>
              </a:lnSpc>
            </a:pPr>
            <a:endParaRPr lang="fi-FI" sz="1600" dirty="0"/>
          </a:p>
          <a:p>
            <a:pPr>
              <a:defRPr/>
            </a:pPr>
            <a:r>
              <a:rPr lang="fi-FI" sz="1600" dirty="0">
                <a:solidFill>
                  <a:schemeClr val="tx1"/>
                </a:solidFill>
              </a:rPr>
              <a:t>Alle 53-vuotiaan työntekijän maksu ja vuodesta</a:t>
            </a:r>
            <a:r>
              <a:rPr lang="en-US" sz="1600" dirty="0">
                <a:solidFill>
                  <a:schemeClr val="tx1"/>
                </a:solidFill>
              </a:rPr>
              <a:t> 2017 </a:t>
            </a:r>
          </a:p>
          <a:p>
            <a:pPr>
              <a:defRPr/>
            </a:pPr>
            <a:r>
              <a:rPr lang="en-US" sz="1600" dirty="0" err="1">
                <a:solidFill>
                  <a:schemeClr val="tx1"/>
                </a:solidFill>
              </a:rPr>
              <a:t>lähtien</a:t>
            </a:r>
            <a:r>
              <a:rPr lang="en-US" sz="1600" dirty="0">
                <a:solidFill>
                  <a:schemeClr val="tx1"/>
                </a:solidFill>
              </a:rPr>
              <a:t> </a:t>
            </a:r>
            <a:r>
              <a:rPr lang="en-US" sz="1600" dirty="0" err="1">
                <a:solidFill>
                  <a:schemeClr val="tx1"/>
                </a:solidFill>
              </a:rPr>
              <a:t>myös</a:t>
            </a:r>
            <a:r>
              <a:rPr lang="en-US" sz="1600" dirty="0">
                <a:solidFill>
                  <a:schemeClr val="tx1"/>
                </a:solidFill>
              </a:rPr>
              <a:t> </a:t>
            </a:r>
            <a:r>
              <a:rPr lang="en-US" sz="1600" dirty="0" err="1">
                <a:solidFill>
                  <a:schemeClr val="tx1"/>
                </a:solidFill>
              </a:rPr>
              <a:t>vähintään</a:t>
            </a:r>
            <a:r>
              <a:rPr lang="en-US" sz="1600" dirty="0">
                <a:solidFill>
                  <a:schemeClr val="tx1"/>
                </a:solidFill>
              </a:rPr>
              <a:t> </a:t>
            </a:r>
          </a:p>
          <a:p>
            <a:pPr>
              <a:defRPr/>
            </a:pPr>
            <a:r>
              <a:rPr lang="en-US" sz="1600" dirty="0">
                <a:solidFill>
                  <a:schemeClr val="tx1"/>
                </a:solidFill>
              </a:rPr>
              <a:t>63-vuotiaan </a:t>
            </a:r>
            <a:r>
              <a:rPr lang="en-US" sz="1600" dirty="0" err="1">
                <a:solidFill>
                  <a:schemeClr val="tx1"/>
                </a:solidFill>
              </a:rPr>
              <a:t>työntekijän</a:t>
            </a:r>
            <a:r>
              <a:rPr lang="en-US" sz="1600" dirty="0">
                <a:solidFill>
                  <a:schemeClr val="tx1"/>
                </a:solidFill>
              </a:rPr>
              <a:t> </a:t>
            </a:r>
          </a:p>
          <a:p>
            <a:pPr>
              <a:defRPr/>
            </a:pPr>
            <a:r>
              <a:rPr lang="en-US" sz="1600" dirty="0" err="1">
                <a:solidFill>
                  <a:schemeClr val="tx1"/>
                </a:solidFill>
              </a:rPr>
              <a:t>maksu</a:t>
            </a:r>
            <a:r>
              <a:rPr lang="en-US" sz="1600" dirty="0">
                <a:solidFill>
                  <a:schemeClr val="tx1"/>
                </a:solidFill>
              </a:rPr>
              <a:t>.</a:t>
            </a:r>
            <a:endParaRPr lang="fi-FI" sz="1600" dirty="0">
              <a:solidFill>
                <a:schemeClr val="tx1"/>
              </a:solidFill>
            </a:endParaRPr>
          </a:p>
          <a:p>
            <a:pPr>
              <a:lnSpc>
                <a:spcPct val="50000"/>
              </a:lnSpc>
            </a:pPr>
            <a:endParaRPr lang="fi-FI" sz="1600" dirty="0"/>
          </a:p>
        </p:txBody>
      </p:sp>
      <p:cxnSp>
        <p:nvCxnSpPr>
          <p:cNvPr id="11" name="Suora yhdysviiva 10">
            <a:extLst>
              <a:ext uri="{FF2B5EF4-FFF2-40B4-BE49-F238E27FC236}">
                <a16:creationId xmlns:a16="http://schemas.microsoft.com/office/drawing/2014/main" id="{63ABFACE-EF12-D6D9-A0EA-1BE658429958}"/>
              </a:ext>
              <a:ext uri="{C183D7F6-B498-43B3-948B-1728B52AA6E4}">
                <adec:decorative xmlns:adec="http://schemas.microsoft.com/office/drawing/2017/decorative" val="1"/>
              </a:ext>
            </a:extLst>
          </p:cNvPr>
          <p:cNvCxnSpPr/>
          <p:nvPr/>
        </p:nvCxnSpPr>
        <p:spPr>
          <a:xfrm>
            <a:off x="8801100" y="1805039"/>
            <a:ext cx="381000"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uora yhdysviiva 11">
            <a:extLst>
              <a:ext uri="{FF2B5EF4-FFF2-40B4-BE49-F238E27FC236}">
                <a16:creationId xmlns:a16="http://schemas.microsoft.com/office/drawing/2014/main" id="{4E2F6D47-FE93-8A0C-BAC1-7C29ABCB50E0}"/>
              </a:ext>
              <a:ext uri="{C183D7F6-B498-43B3-948B-1728B52AA6E4}">
                <adec:decorative xmlns:adec="http://schemas.microsoft.com/office/drawing/2017/decorative" val="1"/>
              </a:ext>
            </a:extLst>
          </p:cNvPr>
          <p:cNvCxnSpPr/>
          <p:nvPr/>
        </p:nvCxnSpPr>
        <p:spPr>
          <a:xfrm>
            <a:off x="8801100" y="2399218"/>
            <a:ext cx="3810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Suora yhdysviiva 12">
            <a:extLst>
              <a:ext uri="{FF2B5EF4-FFF2-40B4-BE49-F238E27FC236}">
                <a16:creationId xmlns:a16="http://schemas.microsoft.com/office/drawing/2014/main" id="{9EFFEB0B-3874-6D5C-C950-D4F26FF80B36}"/>
              </a:ext>
              <a:ext uri="{C183D7F6-B498-43B3-948B-1728B52AA6E4}">
                <adec:decorative xmlns:adec="http://schemas.microsoft.com/office/drawing/2017/decorative" val="1"/>
              </a:ext>
            </a:extLst>
          </p:cNvPr>
          <p:cNvCxnSpPr/>
          <p:nvPr/>
        </p:nvCxnSpPr>
        <p:spPr>
          <a:xfrm>
            <a:off x="8801100" y="2899960"/>
            <a:ext cx="381000"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20D67FC0-2482-D58C-1636-A854ABDEF13F}"/>
              </a:ext>
              <a:ext uri="{C183D7F6-B498-43B3-948B-1728B52AA6E4}">
                <adec:decorative xmlns:adec="http://schemas.microsoft.com/office/drawing/2017/decorative" val="1"/>
              </a:ext>
            </a:extLst>
          </p:cNvPr>
          <p:cNvCxnSpPr/>
          <p:nvPr/>
        </p:nvCxnSpPr>
        <p:spPr>
          <a:xfrm>
            <a:off x="8801100" y="3995371"/>
            <a:ext cx="381000"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pic>
        <p:nvPicPr>
          <p:cNvPr id="3" name="Kuva 2" descr="Vuonna 2020 työnantajan maksua alennettiin 2,6 prosenttiyksikköä 1.5.-31.12.2020 väliseksi ajaksi koronaviruspandemian vuoksi. Maksun alennus peritään takaisin korottamalla työnantajan maksuosuutta vuosina 2022-2025.">
            <a:extLst>
              <a:ext uri="{FF2B5EF4-FFF2-40B4-BE49-F238E27FC236}">
                <a16:creationId xmlns:a16="http://schemas.microsoft.com/office/drawing/2014/main" id="{607BB4EF-3720-0A8A-23CB-9D347ACC7966}"/>
              </a:ext>
            </a:extLst>
          </p:cNvPr>
          <p:cNvPicPr>
            <a:picLocks noChangeAspect="1"/>
          </p:cNvPicPr>
          <p:nvPr/>
        </p:nvPicPr>
        <p:blipFill>
          <a:blip r:embed="rId3"/>
          <a:stretch>
            <a:fillRect/>
          </a:stretch>
        </p:blipFill>
        <p:spPr>
          <a:xfrm>
            <a:off x="653143" y="1362277"/>
            <a:ext cx="7815749" cy="4133446"/>
          </a:xfrm>
          <a:prstGeom prst="rect">
            <a:avLst/>
          </a:prstGeom>
        </p:spPr>
      </p:pic>
    </p:spTree>
    <p:extLst>
      <p:ext uri="{BB962C8B-B14F-4D97-AF65-F5344CB8AC3E}">
        <p14:creationId xmlns:p14="http://schemas.microsoft.com/office/powerpoint/2010/main" val="156075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7043A3-A6E8-11A4-6EC5-58F5040C37CB}"/>
              </a:ext>
            </a:extLst>
          </p:cNvPr>
          <p:cNvSpPr>
            <a:spLocks noGrp="1"/>
          </p:cNvSpPr>
          <p:nvPr>
            <p:ph type="title"/>
          </p:nvPr>
        </p:nvSpPr>
        <p:spPr/>
        <p:txBody>
          <a:bodyPr/>
          <a:lstStyle/>
          <a:p>
            <a:pPr algn="ctr"/>
            <a:r>
              <a:rPr lang="fi-FI" dirty="0"/>
              <a:t>Eläkkeiden rahoitus</a:t>
            </a:r>
          </a:p>
        </p:txBody>
      </p:sp>
      <p:sp>
        <p:nvSpPr>
          <p:cNvPr id="3" name="Sisällön paikkamerkki 2">
            <a:extLst>
              <a:ext uri="{FF2B5EF4-FFF2-40B4-BE49-F238E27FC236}">
                <a16:creationId xmlns:a16="http://schemas.microsoft.com/office/drawing/2014/main" id="{892F37A2-1254-89A3-F71C-322D1C0A4B30}"/>
              </a:ext>
            </a:extLst>
          </p:cNvPr>
          <p:cNvSpPr>
            <a:spLocks noGrp="1"/>
          </p:cNvSpPr>
          <p:nvPr>
            <p:ph idx="1"/>
          </p:nvPr>
        </p:nvSpPr>
        <p:spPr>
          <a:xfrm>
            <a:off x="828000" y="1412776"/>
            <a:ext cx="9540000" cy="4746724"/>
          </a:xfrm>
        </p:spPr>
        <p:txBody>
          <a:bodyPr/>
          <a:lstStyle/>
          <a:p>
            <a:r>
              <a:rPr lang="fi-FI" sz="2000" dirty="0"/>
              <a:t>Eläkkeitä voidaan rahoittaa jakojärjestelmällä, rahastoivalla järjestelmällä tai näiden yhdistelmällä.</a:t>
            </a:r>
          </a:p>
          <a:p>
            <a:r>
              <a:rPr lang="fi-FI" sz="2000" dirty="0"/>
              <a:t>Jakojärjestelmässä eläkemaksut ja mahdolliset muut rahoituslähteet kattavat vuosittain koko eläkemenon hoitokuluineen. Maksu ja etuus kohdentuvat eri sukupolville. Järjestelmä on yksinkertainen, mutta  jos eläkemenot nousevat korkeiksi, myös maksut nousevat. Maksut on hoidettava myös hankalissa taloustilanteissa.</a:t>
            </a:r>
          </a:p>
          <a:p>
            <a:r>
              <a:rPr lang="fi-FI" sz="2000" dirty="0"/>
              <a:t>Rahastoivassa järjestelmässä etuus rahastoidaan ansaintahetkellä, jolloin maksu ja etuus kohdentuvat samalle sukupolvelle. Rahastolle saatava sijoitustuotto mahdollistaa  matalamman eläkemaksun.  Järjestelmässä on kuitenkin sijoitustappioiden riski.</a:t>
            </a:r>
          </a:p>
          <a:p>
            <a:r>
              <a:rPr lang="fi-FI" sz="2000" dirty="0"/>
              <a:t>Työntekijän eläkelain (</a:t>
            </a:r>
            <a:r>
              <a:rPr lang="fi-FI" sz="2000" dirty="0" err="1"/>
              <a:t>TyEL</a:t>
            </a:r>
            <a:r>
              <a:rPr lang="fi-FI" sz="2000" dirty="0"/>
              <a:t>) ja merimieseläkelain (MEL) mukaiset eläkkeet kustannetaan osittain rahastoivalla järjestelmällä. Järjestelmä on joustava ja rahaston avulla maksutasoa voidaan säädellä. Osittain rahastoivassa järjestelmässä on kuitenkin riski järjestelmän monimutkaisuudesta.</a:t>
            </a:r>
          </a:p>
          <a:p>
            <a:endParaRPr lang="fi-FI" dirty="0"/>
          </a:p>
        </p:txBody>
      </p:sp>
      <p:sp>
        <p:nvSpPr>
          <p:cNvPr id="4" name="Päivämäärän paikkamerkki 3">
            <a:extLst>
              <a:ext uri="{FF2B5EF4-FFF2-40B4-BE49-F238E27FC236}">
                <a16:creationId xmlns:a16="http://schemas.microsoft.com/office/drawing/2014/main" id="{3AE88568-BB27-B929-0B09-0A64481E764A}"/>
              </a:ext>
            </a:extLst>
          </p:cNvPr>
          <p:cNvSpPr>
            <a:spLocks noGrp="1"/>
          </p:cNvSpPr>
          <p:nvPr>
            <p:ph type="dt" sz="half" idx="10"/>
          </p:nvPr>
        </p:nvSpPr>
        <p:spPr/>
        <p:txBody>
          <a:bodyPr/>
          <a:lstStyle/>
          <a:p>
            <a:fld id="{92ABD603-315B-4150-919F-231192F1BE27}" type="datetime1">
              <a:rPr lang="fi-FI" smtClean="0"/>
              <a:t>26.2.2025</a:t>
            </a:fld>
            <a:endParaRPr lang="fi-FI"/>
          </a:p>
        </p:txBody>
      </p:sp>
      <p:sp>
        <p:nvSpPr>
          <p:cNvPr id="5" name="Alatunnisteen paikkamerkki 4">
            <a:extLst>
              <a:ext uri="{FF2B5EF4-FFF2-40B4-BE49-F238E27FC236}">
                <a16:creationId xmlns:a16="http://schemas.microsoft.com/office/drawing/2014/main" id="{04FA1F7E-7550-0A05-171F-8FE5D64B9B84}"/>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D6A53284-FB2F-8CC7-14A1-50DA34616945}"/>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239872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6CC12AE6-4DDA-48BC-8EC1-DC951A125223}"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sp>
        <p:nvSpPr>
          <p:cNvPr id="8" name="Pyöristetty suorakulmio 6">
            <a:extLst>
              <a:ext uri="{FF2B5EF4-FFF2-40B4-BE49-F238E27FC236}">
                <a16:creationId xmlns:a16="http://schemas.microsoft.com/office/drawing/2014/main" id="{C5698346-FC95-4CA6-8CFE-1238224A27EB}"/>
              </a:ext>
              <a:ext uri="{C183D7F6-B498-43B3-948B-1728B52AA6E4}">
                <adec:decorative xmlns:adec="http://schemas.microsoft.com/office/drawing/2017/decorative" val="1"/>
              </a:ext>
            </a:extLst>
          </p:cNvPr>
          <p:cNvSpPr/>
          <p:nvPr/>
        </p:nvSpPr>
        <p:spPr>
          <a:xfrm>
            <a:off x="4754108" y="1844824"/>
            <a:ext cx="2290788" cy="648000"/>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Maksut</a:t>
            </a:r>
          </a:p>
        </p:txBody>
      </p:sp>
      <p:sp>
        <p:nvSpPr>
          <p:cNvPr id="9" name="Pyöristetty suorakulmio 7">
            <a:extLst>
              <a:ext uri="{FF2B5EF4-FFF2-40B4-BE49-F238E27FC236}">
                <a16:creationId xmlns:a16="http://schemas.microsoft.com/office/drawing/2014/main" id="{13491C55-E17D-4F76-A35F-42CBA6D1D5A1}"/>
              </a:ext>
              <a:ext uri="{C183D7F6-B498-43B3-948B-1728B52AA6E4}">
                <adec:decorative xmlns:adec="http://schemas.microsoft.com/office/drawing/2017/decorative" val="1"/>
              </a:ext>
            </a:extLst>
          </p:cNvPr>
          <p:cNvSpPr/>
          <p:nvPr/>
        </p:nvSpPr>
        <p:spPr>
          <a:xfrm>
            <a:off x="2912336" y="2703756"/>
            <a:ext cx="1872000" cy="720000"/>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Muut rahoituslähteet</a:t>
            </a:r>
          </a:p>
        </p:txBody>
      </p:sp>
      <p:sp>
        <p:nvSpPr>
          <p:cNvPr id="10" name="Pyöristetty suorakulmio 8">
            <a:extLst>
              <a:ext uri="{FF2B5EF4-FFF2-40B4-BE49-F238E27FC236}">
                <a16:creationId xmlns:a16="http://schemas.microsoft.com/office/drawing/2014/main" id="{EA541906-1662-4CD0-A59E-C6FFC5202A3C}"/>
              </a:ext>
              <a:ext uri="{C183D7F6-B498-43B3-948B-1728B52AA6E4}">
                <adec:decorative xmlns:adec="http://schemas.microsoft.com/office/drawing/2017/decorative" val="1"/>
              </a:ext>
            </a:extLst>
          </p:cNvPr>
          <p:cNvSpPr/>
          <p:nvPr/>
        </p:nvSpPr>
        <p:spPr>
          <a:xfrm>
            <a:off x="5691291" y="2935623"/>
            <a:ext cx="1860780" cy="1187838"/>
          </a:xfrm>
          <a:prstGeom prst="roundRect">
            <a:avLst/>
          </a:prstGeom>
          <a:solidFill>
            <a:schemeClr val="accent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Rahasto</a:t>
            </a:r>
          </a:p>
        </p:txBody>
      </p:sp>
      <p:sp>
        <p:nvSpPr>
          <p:cNvPr id="11" name="Vuokaaviosymboli: Yhdistäminen 10">
            <a:extLst>
              <a:ext uri="{FF2B5EF4-FFF2-40B4-BE49-F238E27FC236}">
                <a16:creationId xmlns:a16="http://schemas.microsoft.com/office/drawing/2014/main" id="{25C44662-2C34-4E76-9329-44B78C259F38}"/>
              </a:ext>
              <a:ext uri="{C183D7F6-B498-43B3-948B-1728B52AA6E4}">
                <adec:decorative xmlns:adec="http://schemas.microsoft.com/office/drawing/2017/decorative" val="1"/>
              </a:ext>
            </a:extLst>
          </p:cNvPr>
          <p:cNvSpPr/>
          <p:nvPr/>
        </p:nvSpPr>
        <p:spPr>
          <a:xfrm>
            <a:off x="6442654" y="2585828"/>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Alanuoli 10">
            <a:extLst>
              <a:ext uri="{FF2B5EF4-FFF2-40B4-BE49-F238E27FC236}">
                <a16:creationId xmlns:a16="http://schemas.microsoft.com/office/drawing/2014/main" id="{A1D980F3-BDE7-418E-AFEA-1F67C6845AAC}"/>
              </a:ext>
              <a:ext uri="{C183D7F6-B498-43B3-948B-1728B52AA6E4}">
                <adec:decorative xmlns:adec="http://schemas.microsoft.com/office/drawing/2017/decorative" val="1"/>
              </a:ext>
            </a:extLst>
          </p:cNvPr>
          <p:cNvSpPr/>
          <p:nvPr/>
        </p:nvSpPr>
        <p:spPr>
          <a:xfrm>
            <a:off x="5111052" y="2557100"/>
            <a:ext cx="599562" cy="194790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000"/>
          </a:p>
        </p:txBody>
      </p:sp>
      <p:sp>
        <p:nvSpPr>
          <p:cNvPr id="13" name="Vuokaaviosymboli: Yhdistäminen 12">
            <a:extLst>
              <a:ext uri="{FF2B5EF4-FFF2-40B4-BE49-F238E27FC236}">
                <a16:creationId xmlns:a16="http://schemas.microsoft.com/office/drawing/2014/main" id="{515A6FA3-C443-4B8C-8988-F296426C5164}"/>
              </a:ext>
              <a:ext uri="{C183D7F6-B498-43B3-948B-1728B52AA6E4}">
                <adec:decorative xmlns:adec="http://schemas.microsoft.com/office/drawing/2017/decorative" val="1"/>
              </a:ext>
            </a:extLst>
          </p:cNvPr>
          <p:cNvSpPr/>
          <p:nvPr/>
        </p:nvSpPr>
        <p:spPr>
          <a:xfrm rot="16200000">
            <a:off x="4880975" y="2859859"/>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Vuokaaviosymboli: Yhdistäminen 13">
            <a:extLst>
              <a:ext uri="{FF2B5EF4-FFF2-40B4-BE49-F238E27FC236}">
                <a16:creationId xmlns:a16="http://schemas.microsoft.com/office/drawing/2014/main" id="{11DBD5A7-B5DE-4E0A-9907-505A649D8A68}"/>
              </a:ext>
              <a:ext uri="{C183D7F6-B498-43B3-948B-1728B52AA6E4}">
                <adec:decorative xmlns:adec="http://schemas.microsoft.com/office/drawing/2017/decorative" val="1"/>
              </a:ext>
            </a:extLst>
          </p:cNvPr>
          <p:cNvSpPr/>
          <p:nvPr/>
        </p:nvSpPr>
        <p:spPr>
          <a:xfrm rot="16200000">
            <a:off x="7926620" y="3339932"/>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5" name="Vuokaaviosymboli: Yhdistäminen 14">
            <a:extLst>
              <a:ext uri="{FF2B5EF4-FFF2-40B4-BE49-F238E27FC236}">
                <a16:creationId xmlns:a16="http://schemas.microsoft.com/office/drawing/2014/main" id="{943BA426-3ACF-4706-88AE-9E9F4C8FB997}"/>
              </a:ext>
              <a:ext uri="{C183D7F6-B498-43B3-948B-1728B52AA6E4}">
                <adec:decorative xmlns:adec="http://schemas.microsoft.com/office/drawing/2017/decorative" val="1"/>
              </a:ext>
            </a:extLst>
          </p:cNvPr>
          <p:cNvSpPr/>
          <p:nvPr/>
        </p:nvSpPr>
        <p:spPr>
          <a:xfrm rot="5400000">
            <a:off x="7578413" y="3339933"/>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Pyöristetty suorakulmio 14">
            <a:extLst>
              <a:ext uri="{FF2B5EF4-FFF2-40B4-BE49-F238E27FC236}">
                <a16:creationId xmlns:a16="http://schemas.microsoft.com/office/drawing/2014/main" id="{CED0CECC-B2A0-4068-BEEB-D7233636142F}"/>
              </a:ext>
              <a:ext uri="{C183D7F6-B498-43B3-948B-1728B52AA6E4}">
                <adec:decorative xmlns:adec="http://schemas.microsoft.com/office/drawing/2017/decorative" val="1"/>
              </a:ext>
            </a:extLst>
          </p:cNvPr>
          <p:cNvSpPr/>
          <p:nvPr/>
        </p:nvSpPr>
        <p:spPr>
          <a:xfrm>
            <a:off x="8300334" y="3141051"/>
            <a:ext cx="1219513" cy="686386"/>
          </a:xfrm>
          <a:prstGeom prst="roundRect">
            <a:avLst/>
          </a:prstGeom>
          <a:solidFill>
            <a:schemeClr val="accent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Sijoitus-</a:t>
            </a:r>
          </a:p>
          <a:p>
            <a:pPr algn="ctr"/>
            <a:r>
              <a:rPr lang="fi-FI" sz="2000" dirty="0">
                <a:solidFill>
                  <a:schemeClr val="tx1"/>
                </a:solidFill>
                <a:ea typeface="Verdana" panose="020B0604030504040204" pitchFamily="34" charset="0"/>
                <a:cs typeface="Verdana" panose="020B0604030504040204" pitchFamily="34" charset="0"/>
              </a:rPr>
              <a:t>tuotot</a:t>
            </a:r>
          </a:p>
        </p:txBody>
      </p:sp>
      <p:sp>
        <p:nvSpPr>
          <p:cNvPr id="17" name="Pyöristetty suorakulmio 15">
            <a:extLst>
              <a:ext uri="{FF2B5EF4-FFF2-40B4-BE49-F238E27FC236}">
                <a16:creationId xmlns:a16="http://schemas.microsoft.com/office/drawing/2014/main" id="{76D5A796-72E9-4A28-A35E-85C366DDC439}"/>
              </a:ext>
              <a:ext uri="{C183D7F6-B498-43B3-948B-1728B52AA6E4}">
                <adec:decorative xmlns:adec="http://schemas.microsoft.com/office/drawing/2017/decorative" val="1"/>
              </a:ext>
            </a:extLst>
          </p:cNvPr>
          <p:cNvSpPr/>
          <p:nvPr/>
        </p:nvSpPr>
        <p:spPr>
          <a:xfrm>
            <a:off x="2855640" y="3507663"/>
            <a:ext cx="1872000" cy="72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dirty="0">
                <a:ea typeface="Verdana" panose="020B0604030504040204" pitchFamily="34" charset="0"/>
                <a:cs typeface="Verdana" panose="020B0604030504040204" pitchFamily="34" charset="0"/>
              </a:rPr>
              <a:t>Hoitokulut</a:t>
            </a:r>
          </a:p>
        </p:txBody>
      </p:sp>
      <p:sp>
        <p:nvSpPr>
          <p:cNvPr id="18" name="Vuokaaviosymboli: Yhdistäminen 17">
            <a:extLst>
              <a:ext uri="{FF2B5EF4-FFF2-40B4-BE49-F238E27FC236}">
                <a16:creationId xmlns:a16="http://schemas.microsoft.com/office/drawing/2014/main" id="{FC7D96A6-943A-4648-924C-25480396B3AC}"/>
              </a:ext>
              <a:ext uri="{C183D7F6-B498-43B3-948B-1728B52AA6E4}">
                <adec:decorative xmlns:adec="http://schemas.microsoft.com/office/drawing/2017/decorative" val="1"/>
              </a:ext>
            </a:extLst>
          </p:cNvPr>
          <p:cNvSpPr/>
          <p:nvPr/>
        </p:nvSpPr>
        <p:spPr>
          <a:xfrm rot="5400000">
            <a:off x="4808249" y="3633357"/>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476672"/>
            <a:ext cx="11856640" cy="720080"/>
          </a:xfrm>
        </p:spPr>
        <p:txBody>
          <a:bodyPr/>
          <a:lstStyle/>
          <a:p>
            <a:pPr algn="ctr"/>
            <a:r>
              <a:rPr lang="fi-FI" dirty="0"/>
              <a:t>Osittain rahastoiva järjestelmä</a:t>
            </a:r>
          </a:p>
        </p:txBody>
      </p:sp>
      <p:sp>
        <p:nvSpPr>
          <p:cNvPr id="19" name="Pyöristetty suorakulmio 17" descr="Työntekijän eläkelain (TyEL) ja merimieseläkelain (MEL) mukaiset eläkkeet kustannetaan osittain rahastoivalla järjestelmällä, jossa eläkemeno katetaan osittain rahastosta ja osittain kyseisen vuoden maksulla. ">
            <a:extLst>
              <a:ext uri="{FF2B5EF4-FFF2-40B4-BE49-F238E27FC236}">
                <a16:creationId xmlns:a16="http://schemas.microsoft.com/office/drawing/2014/main" id="{FDB18863-4683-4D0D-AFC1-3E9E97E19A6E}"/>
              </a:ext>
              <a:ext uri="{C183D7F6-B498-43B3-948B-1728B52AA6E4}">
                <adec:decorative xmlns:adec="http://schemas.microsoft.com/office/drawing/2017/decorative" val="0"/>
              </a:ext>
            </a:extLst>
          </p:cNvPr>
          <p:cNvSpPr/>
          <p:nvPr/>
        </p:nvSpPr>
        <p:spPr>
          <a:xfrm>
            <a:off x="4115542" y="4584175"/>
            <a:ext cx="3483425" cy="65449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ea typeface="Verdana" panose="020B0604030504040204" pitchFamily="34" charset="0"/>
                <a:cs typeface="Verdana" panose="020B0604030504040204" pitchFamily="34" charset="0"/>
              </a:rPr>
              <a:t>Eläkemeno</a:t>
            </a:r>
          </a:p>
        </p:txBody>
      </p:sp>
      <p:sp>
        <p:nvSpPr>
          <p:cNvPr id="20" name="Vuokaaviosymboli: Yhdistäminen 19">
            <a:extLst>
              <a:ext uri="{FF2B5EF4-FFF2-40B4-BE49-F238E27FC236}">
                <a16:creationId xmlns:a16="http://schemas.microsoft.com/office/drawing/2014/main" id="{3B0CF150-7190-4F96-BA78-06EAAB01B197}"/>
              </a:ext>
              <a:ext uri="{C183D7F6-B498-43B3-948B-1728B52AA6E4}">
                <adec:decorative xmlns:adec="http://schemas.microsoft.com/office/drawing/2017/decorative" val="1"/>
              </a:ext>
            </a:extLst>
          </p:cNvPr>
          <p:cNvSpPr/>
          <p:nvPr/>
        </p:nvSpPr>
        <p:spPr>
          <a:xfrm>
            <a:off x="6447153" y="4216379"/>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482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548680"/>
            <a:ext cx="11856640" cy="656679"/>
          </a:xfrm>
        </p:spPr>
        <p:txBody>
          <a:bodyPr/>
          <a:lstStyle/>
          <a:p>
            <a:pPr algn="ctr"/>
            <a:r>
              <a:rPr lang="fi-FI" dirty="0" err="1"/>
              <a:t>TyEL</a:t>
            </a:r>
            <a:r>
              <a:rPr lang="fi-FI" dirty="0"/>
              <a:t>- ja MEL-eläkkeiden osittainen rahastointi</a:t>
            </a:r>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D11CCA2D-0038-4B98-A776-FCC085896F21}"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grpSp>
        <p:nvGrpSpPr>
          <p:cNvPr id="15" name="Ryhmä 14">
            <a:extLst>
              <a:ext uri="{FF2B5EF4-FFF2-40B4-BE49-F238E27FC236}">
                <a16:creationId xmlns:a16="http://schemas.microsoft.com/office/drawing/2014/main" id="{93DD649E-B2A9-4B0F-B99D-4AD9AFE1FF13}"/>
              </a:ext>
              <a:ext uri="{C183D7F6-B498-43B3-948B-1728B52AA6E4}">
                <adec:decorative xmlns:adec="http://schemas.microsoft.com/office/drawing/2017/decorative" val="1"/>
              </a:ext>
            </a:extLst>
          </p:cNvPr>
          <p:cNvGrpSpPr/>
          <p:nvPr/>
        </p:nvGrpSpPr>
        <p:grpSpPr>
          <a:xfrm>
            <a:off x="3143672" y="1916832"/>
            <a:ext cx="6778086" cy="3466048"/>
            <a:chOff x="1276674" y="1563614"/>
            <a:chExt cx="6778086" cy="3466048"/>
          </a:xfrm>
        </p:grpSpPr>
        <p:sp>
          <p:nvSpPr>
            <p:cNvPr id="16" name="Tekstiruutu 15" descr="Jako rahastoituun osaan ja yhteisesti kustannettavaan osaan tehdään kunkin &#10;yksittäisen eläkkeen tasolla.">
              <a:extLst>
                <a:ext uri="{FF2B5EF4-FFF2-40B4-BE49-F238E27FC236}">
                  <a16:creationId xmlns:a16="http://schemas.microsoft.com/office/drawing/2014/main" id="{1E768209-C8DE-4837-87E1-E4F653D5EE2A}"/>
                </a:ext>
              </a:extLst>
            </p:cNvPr>
            <p:cNvSpPr txBox="1"/>
            <p:nvPr/>
          </p:nvSpPr>
          <p:spPr>
            <a:xfrm>
              <a:off x="2708280" y="1563614"/>
              <a:ext cx="5112568" cy="1015663"/>
            </a:xfrm>
            <a:prstGeom prst="rect">
              <a:avLst/>
            </a:prstGeom>
            <a:noFill/>
          </p:spPr>
          <p:txBody>
            <a:bodyPr wrap="square" rtlCol="0">
              <a:spAutoFit/>
            </a:bodyPr>
            <a:lstStyle/>
            <a:p>
              <a:r>
                <a:rPr lang="fi-FI" sz="2000" dirty="0"/>
                <a:t>Jako rahastoituun osaan ja yhteisesti kustannettavaan osaan tehdään kunkin </a:t>
              </a:r>
              <a:br>
                <a:rPr lang="fi-FI" sz="2000" dirty="0"/>
              </a:br>
              <a:r>
                <a:rPr lang="fi-FI" sz="2000" dirty="0"/>
                <a:t>yksittäisen eläkkeen tasolla.</a:t>
              </a:r>
            </a:p>
          </p:txBody>
        </p:sp>
        <p:sp>
          <p:nvSpPr>
            <p:cNvPr id="17" name="Tekstiruutu 16" descr="Yhteisesti kustannettava osa eli tasausosa kustannetaan jakojärjestelmällä ja se on eläkelaitosten yhteisellä vastuulla.&#10;">
              <a:extLst>
                <a:ext uri="{FF2B5EF4-FFF2-40B4-BE49-F238E27FC236}">
                  <a16:creationId xmlns:a16="http://schemas.microsoft.com/office/drawing/2014/main" id="{73C786AC-76F2-4709-BE48-E43510ADBF20}"/>
                </a:ext>
              </a:extLst>
            </p:cNvPr>
            <p:cNvSpPr txBox="1"/>
            <p:nvPr/>
          </p:nvSpPr>
          <p:spPr>
            <a:xfrm>
              <a:off x="2726168" y="2708920"/>
              <a:ext cx="5112568" cy="1015663"/>
            </a:xfrm>
            <a:prstGeom prst="rect">
              <a:avLst/>
            </a:prstGeom>
            <a:noFill/>
          </p:spPr>
          <p:txBody>
            <a:bodyPr wrap="square" rtlCol="0">
              <a:spAutoFit/>
            </a:bodyPr>
            <a:lstStyle/>
            <a:p>
              <a:r>
                <a:rPr lang="fi-FI" sz="2000" b="1" dirty="0"/>
                <a:t>Yhteisesti kustannettava osa eli tasausosa</a:t>
              </a:r>
            </a:p>
            <a:p>
              <a:pPr marL="285750" indent="-285750">
                <a:buClr>
                  <a:srgbClr val="0356B5"/>
                </a:buClr>
                <a:buFont typeface="Arial" pitchFamily="34" charset="0"/>
                <a:buChar char="•"/>
              </a:pPr>
              <a:r>
                <a:rPr lang="fi-FI" sz="2000" dirty="0"/>
                <a:t>Kustannetaan jakojärjestelmällä</a:t>
              </a:r>
            </a:p>
            <a:p>
              <a:pPr marL="285750" indent="-285750">
                <a:buClr>
                  <a:srgbClr val="0356B5"/>
                </a:buClr>
                <a:buFont typeface="Arial" pitchFamily="34" charset="0"/>
                <a:buChar char="•"/>
              </a:pPr>
              <a:r>
                <a:rPr lang="fi-FI" sz="2000" dirty="0"/>
                <a:t>Eläkelaitosten yhteisellä vastuulla</a:t>
              </a:r>
            </a:p>
          </p:txBody>
        </p:sp>
        <p:sp>
          <p:nvSpPr>
            <p:cNvPr id="18" name="Tekstiruutu 17" descr="Rahastoitu osa kustannetaan rahastoivalla järjestelmällä ja se on yksittäisen eläkelaitoksen vastuulla.&#10;">
              <a:extLst>
                <a:ext uri="{FF2B5EF4-FFF2-40B4-BE49-F238E27FC236}">
                  <a16:creationId xmlns:a16="http://schemas.microsoft.com/office/drawing/2014/main" id="{76AECD51-0C55-4FCF-918C-DD889BB2BD25}"/>
                </a:ext>
              </a:extLst>
            </p:cNvPr>
            <p:cNvSpPr txBox="1"/>
            <p:nvPr/>
          </p:nvSpPr>
          <p:spPr>
            <a:xfrm>
              <a:off x="2726168" y="4013999"/>
              <a:ext cx="5328592" cy="1015663"/>
            </a:xfrm>
            <a:prstGeom prst="rect">
              <a:avLst/>
            </a:prstGeom>
            <a:noFill/>
          </p:spPr>
          <p:txBody>
            <a:bodyPr wrap="square" rtlCol="0">
              <a:spAutoFit/>
            </a:bodyPr>
            <a:lstStyle/>
            <a:p>
              <a:r>
                <a:rPr lang="fi-FI" sz="2000" b="1" dirty="0"/>
                <a:t>Rahastoitu osa</a:t>
              </a:r>
            </a:p>
            <a:p>
              <a:pPr marL="285750" indent="-285750">
                <a:buClr>
                  <a:srgbClr val="0356B5"/>
                </a:buClr>
                <a:buFont typeface="Arial" pitchFamily="34" charset="0"/>
                <a:buChar char="•"/>
              </a:pPr>
              <a:r>
                <a:rPr lang="fi-FI" sz="2000" dirty="0"/>
                <a:t>Kustannetaan rahastoivalla järjestelmällä</a:t>
              </a:r>
            </a:p>
            <a:p>
              <a:pPr marL="285750" indent="-285750">
                <a:buClr>
                  <a:srgbClr val="0356B5"/>
                </a:buClr>
                <a:buFont typeface="Arial" pitchFamily="34" charset="0"/>
                <a:buChar char="•"/>
              </a:pPr>
              <a:r>
                <a:rPr lang="fi-FI" sz="2000" dirty="0"/>
                <a:t>Yksittäisen eläkelaitoksen vastuulla</a:t>
              </a:r>
            </a:p>
          </p:txBody>
        </p:sp>
        <p:grpSp>
          <p:nvGrpSpPr>
            <p:cNvPr id="19" name="Ryhmä 18">
              <a:extLst>
                <a:ext uri="{FF2B5EF4-FFF2-40B4-BE49-F238E27FC236}">
                  <a16:creationId xmlns:a16="http://schemas.microsoft.com/office/drawing/2014/main" id="{AB729D58-8960-429F-9CA2-AB7D16A447C9}"/>
                </a:ext>
              </a:extLst>
            </p:cNvPr>
            <p:cNvGrpSpPr/>
            <p:nvPr/>
          </p:nvGrpSpPr>
          <p:grpSpPr>
            <a:xfrm>
              <a:off x="1276674" y="2461286"/>
              <a:ext cx="1296144" cy="2486703"/>
              <a:chOff x="1720376" y="2559570"/>
              <a:chExt cx="1296144" cy="2486703"/>
            </a:xfrm>
          </p:grpSpPr>
          <p:sp>
            <p:nvSpPr>
              <p:cNvPr id="21" name="Suorakulmio 20">
                <a:extLst>
                  <a:ext uri="{FF2B5EF4-FFF2-40B4-BE49-F238E27FC236}">
                    <a16:creationId xmlns:a16="http://schemas.microsoft.com/office/drawing/2014/main" id="{84CAB5FB-3F48-4CF7-ADD8-5C3DC29CFB01}"/>
                  </a:ext>
                  <a:ext uri="{C183D7F6-B498-43B3-948B-1728B52AA6E4}">
                    <adec:decorative xmlns:adec="http://schemas.microsoft.com/office/drawing/2017/decorative" val="1"/>
                  </a:ext>
                </a:extLst>
              </p:cNvPr>
              <p:cNvSpPr/>
              <p:nvPr/>
            </p:nvSpPr>
            <p:spPr>
              <a:xfrm>
                <a:off x="1720376" y="2559570"/>
                <a:ext cx="1296144" cy="1661723"/>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0664523A-8E2C-42C4-9031-A0881FC53302}"/>
                  </a:ext>
                  <a:ext uri="{C183D7F6-B498-43B3-948B-1728B52AA6E4}">
                    <adec:decorative xmlns:adec="http://schemas.microsoft.com/office/drawing/2017/decorative" val="1"/>
                  </a:ext>
                </a:extLst>
              </p:cNvPr>
              <p:cNvSpPr/>
              <p:nvPr/>
            </p:nvSpPr>
            <p:spPr>
              <a:xfrm>
                <a:off x="1720376" y="4214834"/>
                <a:ext cx="1296144" cy="831439"/>
              </a:xfrm>
              <a:prstGeom prst="rect">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20" name="Tekstiruutu 19">
              <a:extLst>
                <a:ext uri="{FF2B5EF4-FFF2-40B4-BE49-F238E27FC236}">
                  <a16:creationId xmlns:a16="http://schemas.microsoft.com/office/drawing/2014/main" id="{1F26E402-CF78-4FF5-86D2-E54F980005CC}"/>
                </a:ext>
                <a:ext uri="{C183D7F6-B498-43B3-948B-1728B52AA6E4}">
                  <adec:decorative xmlns:adec="http://schemas.microsoft.com/office/drawing/2017/decorative" val="1"/>
                </a:ext>
              </a:extLst>
            </p:cNvPr>
            <p:cNvSpPr txBox="1"/>
            <p:nvPr/>
          </p:nvSpPr>
          <p:spPr>
            <a:xfrm>
              <a:off x="1276674" y="2068867"/>
              <a:ext cx="1152128" cy="400110"/>
            </a:xfrm>
            <a:prstGeom prst="rect">
              <a:avLst/>
            </a:prstGeom>
            <a:noFill/>
          </p:spPr>
          <p:txBody>
            <a:bodyPr wrap="square" rtlCol="0">
              <a:spAutoFit/>
            </a:bodyPr>
            <a:lstStyle/>
            <a:p>
              <a:pPr algn="ctr"/>
              <a:r>
                <a:rPr lang="fi-FI" sz="2000" dirty="0"/>
                <a:t>Eläke</a:t>
              </a:r>
            </a:p>
          </p:txBody>
        </p:sp>
      </p:grpSp>
    </p:spTree>
    <p:extLst>
      <p:ext uri="{BB962C8B-B14F-4D97-AF65-F5344CB8AC3E}">
        <p14:creationId xmlns:p14="http://schemas.microsoft.com/office/powerpoint/2010/main" val="171461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B3B64568-CB64-46A3-8D79-2FD2E9B0D5D0}"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grpSp>
        <p:nvGrpSpPr>
          <p:cNvPr id="7" name="Ryhmä 6" descr="Yksityisten alojen työntekijöiden eläkkeet kustannetaan osittain rahastoivalla järjestelmällä. Yrittäjien eläkkeet kustannetaan jakojärjestelmällä sekä valtion rahoittamana. Julkisten alojen eläkkeet kustannetaan jakojärjestelmillä, joissa on puskurirahastoja.">
            <a:extLst>
              <a:ext uri="{FF2B5EF4-FFF2-40B4-BE49-F238E27FC236}">
                <a16:creationId xmlns:a16="http://schemas.microsoft.com/office/drawing/2014/main" id="{C2A1EB93-58A5-4FC5-84E9-35F4D4D1F9E2}"/>
              </a:ext>
            </a:extLst>
          </p:cNvPr>
          <p:cNvGrpSpPr/>
          <p:nvPr/>
        </p:nvGrpSpPr>
        <p:grpSpPr>
          <a:xfrm>
            <a:off x="3177365" y="1226377"/>
            <a:ext cx="5837270" cy="5226959"/>
            <a:chOff x="1715588" y="1012441"/>
            <a:chExt cx="5837270" cy="5226959"/>
          </a:xfrm>
        </p:grpSpPr>
        <p:sp>
          <p:nvSpPr>
            <p:cNvPr id="8" name="Pyöristetty suorakulmio 6">
              <a:extLst>
                <a:ext uri="{FF2B5EF4-FFF2-40B4-BE49-F238E27FC236}">
                  <a16:creationId xmlns:a16="http://schemas.microsoft.com/office/drawing/2014/main" id="{BC2BD018-F061-48AB-8B8D-5626C252C3FC}"/>
                </a:ext>
                <a:ext uri="{C183D7F6-B498-43B3-948B-1728B52AA6E4}">
                  <adec:decorative xmlns:adec="http://schemas.microsoft.com/office/drawing/2017/decorative" val="1"/>
                </a:ext>
              </a:extLst>
            </p:cNvPr>
            <p:cNvSpPr/>
            <p:nvPr/>
          </p:nvSpPr>
          <p:spPr>
            <a:xfrm>
              <a:off x="1715589" y="1162761"/>
              <a:ext cx="2307772" cy="6001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ea typeface="Verdana" panose="020B0604030504040204" pitchFamily="34" charset="0"/>
                  <a:cs typeface="Verdana" panose="020B0604030504040204" pitchFamily="34" charset="0"/>
                </a:rPr>
                <a:t>Yksityiset alat</a:t>
              </a:r>
            </a:p>
          </p:txBody>
        </p:sp>
        <p:sp>
          <p:nvSpPr>
            <p:cNvPr id="9" name="Pyöristetty suorakulmio 7">
              <a:extLst>
                <a:ext uri="{FF2B5EF4-FFF2-40B4-BE49-F238E27FC236}">
                  <a16:creationId xmlns:a16="http://schemas.microsoft.com/office/drawing/2014/main" id="{A4CB7544-3D55-49AD-A566-47E3E497C4A8}"/>
                </a:ext>
                <a:ext uri="{C183D7F6-B498-43B3-948B-1728B52AA6E4}">
                  <adec:decorative xmlns:adec="http://schemas.microsoft.com/office/drawing/2017/decorative" val="1"/>
                </a:ext>
              </a:extLst>
            </p:cNvPr>
            <p:cNvSpPr/>
            <p:nvPr/>
          </p:nvSpPr>
          <p:spPr>
            <a:xfrm>
              <a:off x="2348209" y="1837233"/>
              <a:ext cx="1675151"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fi-FI" dirty="0">
                  <a:solidFill>
                    <a:schemeClr val="tx1"/>
                  </a:solidFill>
                  <a:ea typeface="Verdana" panose="020B0604030504040204" pitchFamily="34" charset="0"/>
                  <a:cs typeface="Verdana" panose="020B0604030504040204" pitchFamily="34" charset="0"/>
                </a:rPr>
                <a:t>Työntekijöiden eläkelait</a:t>
              </a:r>
            </a:p>
          </p:txBody>
        </p:sp>
        <p:sp>
          <p:nvSpPr>
            <p:cNvPr id="10" name="Pyöristetty suorakulmio 8">
              <a:extLst>
                <a:ext uri="{FF2B5EF4-FFF2-40B4-BE49-F238E27FC236}">
                  <a16:creationId xmlns:a16="http://schemas.microsoft.com/office/drawing/2014/main" id="{8C3110D3-9D30-4011-A93F-7BA3C14DC4D5}"/>
                </a:ext>
                <a:ext uri="{C183D7F6-B498-43B3-948B-1728B52AA6E4}">
                  <adec:decorative xmlns:adec="http://schemas.microsoft.com/office/drawing/2017/decorative" val="1"/>
                </a:ext>
              </a:extLst>
            </p:cNvPr>
            <p:cNvSpPr/>
            <p:nvPr/>
          </p:nvSpPr>
          <p:spPr>
            <a:xfrm>
              <a:off x="4608124" y="1012441"/>
              <a:ext cx="2936582" cy="86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nchorCtr="1"/>
            <a:lstStyle/>
            <a:p>
              <a:pPr algn="ctr"/>
              <a:r>
                <a:rPr lang="fi-FI" dirty="0">
                  <a:solidFill>
                    <a:schemeClr val="tx1"/>
                  </a:solidFill>
                </a:rPr>
                <a:t>Rahastoiva järjestelmä:</a:t>
              </a:r>
            </a:p>
            <a:p>
              <a:pPr algn="ctr"/>
              <a:r>
                <a:rPr lang="fi-FI" dirty="0">
                  <a:solidFill>
                    <a:schemeClr val="tx1"/>
                  </a:solidFill>
                </a:rPr>
                <a:t>Rahastoitu osa</a:t>
              </a:r>
            </a:p>
            <a:p>
              <a:pPr algn="ctr"/>
              <a:r>
                <a:rPr lang="fi-FI" dirty="0">
                  <a:solidFill>
                    <a:schemeClr val="tx1"/>
                  </a:solidFill>
                </a:rPr>
                <a:t>Eläkelaitoksen vastuu</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11" name="Pyöristetty suorakulmio 9">
              <a:extLst>
                <a:ext uri="{FF2B5EF4-FFF2-40B4-BE49-F238E27FC236}">
                  <a16:creationId xmlns:a16="http://schemas.microsoft.com/office/drawing/2014/main" id="{FDA7EE08-4171-4DB0-A932-2D63327C5D18}"/>
                </a:ext>
                <a:ext uri="{C183D7F6-B498-43B3-948B-1728B52AA6E4}">
                  <adec:decorative xmlns:adec="http://schemas.microsoft.com/office/drawing/2017/decorative" val="1"/>
                </a:ext>
              </a:extLst>
            </p:cNvPr>
            <p:cNvSpPr/>
            <p:nvPr/>
          </p:nvSpPr>
          <p:spPr>
            <a:xfrm>
              <a:off x="4616277" y="1938487"/>
              <a:ext cx="2936581" cy="11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2000" rIns="0" bIns="36000" rtlCol="0" anchor="ctr" anchorCtr="1"/>
            <a:lstStyle/>
            <a:p>
              <a:pPr algn="ctr"/>
              <a:r>
                <a:rPr lang="fi-FI" dirty="0">
                  <a:solidFill>
                    <a:schemeClr val="tx1"/>
                  </a:solidFill>
                </a:rPr>
                <a:t>Jakojärjestelmä:</a:t>
              </a:r>
            </a:p>
            <a:p>
              <a:pPr algn="ctr"/>
              <a:r>
                <a:rPr lang="fi-FI" dirty="0">
                  <a:solidFill>
                    <a:schemeClr val="tx1"/>
                  </a:solidFill>
                </a:rPr>
                <a:t>Tasausosa</a:t>
              </a:r>
            </a:p>
            <a:p>
              <a:pPr algn="ctr"/>
              <a:r>
                <a:rPr lang="fi-FI" dirty="0">
                  <a:solidFill>
                    <a:schemeClr val="tx1"/>
                  </a:solidFill>
                </a:rPr>
                <a:t>Eläkelaitosten yhteisvastuu</a:t>
              </a:r>
            </a:p>
            <a:p>
              <a:pPr algn="ctr"/>
              <a:r>
                <a:rPr lang="fi-FI" dirty="0">
                  <a:solidFill>
                    <a:schemeClr val="tx1"/>
                  </a:solidFill>
                </a:rPr>
                <a:t>ja </a:t>
              </a:r>
              <a:r>
                <a:rPr lang="fi-FI" dirty="0" err="1">
                  <a:solidFill>
                    <a:schemeClr val="tx1"/>
                  </a:solidFill>
                </a:rPr>
                <a:t>MEL:n</a:t>
              </a:r>
              <a:r>
                <a:rPr lang="fi-FI" dirty="0">
                  <a:solidFill>
                    <a:schemeClr val="tx1"/>
                  </a:solidFill>
                </a:rPr>
                <a:t> valtionosuus</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12" name="Pyöristetty suorakulmio 10">
              <a:extLst>
                <a:ext uri="{FF2B5EF4-FFF2-40B4-BE49-F238E27FC236}">
                  <a16:creationId xmlns:a16="http://schemas.microsoft.com/office/drawing/2014/main" id="{FFC0C7DF-DBDC-434A-B6A8-0EE334EC2930}"/>
                </a:ext>
                <a:ext uri="{C183D7F6-B498-43B3-948B-1728B52AA6E4}">
                  <adec:decorative xmlns:adec="http://schemas.microsoft.com/office/drawing/2017/decorative" val="1"/>
                </a:ext>
              </a:extLst>
            </p:cNvPr>
            <p:cNvSpPr/>
            <p:nvPr/>
          </p:nvSpPr>
          <p:spPr>
            <a:xfrm>
              <a:off x="4608124" y="3215160"/>
              <a:ext cx="2936582" cy="86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nchorCtr="1"/>
            <a:lstStyle/>
            <a:p>
              <a:pPr algn="ctr"/>
              <a:r>
                <a:rPr lang="fi-FI" dirty="0">
                  <a:solidFill>
                    <a:schemeClr val="tx1"/>
                  </a:solidFill>
                </a:rPr>
                <a:t>Jakojärjestelmä:</a:t>
              </a:r>
            </a:p>
            <a:p>
              <a:pPr algn="ctr"/>
              <a:r>
                <a:rPr lang="fi-FI" dirty="0">
                  <a:solidFill>
                    <a:schemeClr val="tx1"/>
                  </a:solidFill>
                </a:rPr>
                <a:t>Eläkelaitosten yhteisvastuu ja valtion takaus</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Kulmayhdysviiva 11">
              <a:extLst>
                <a:ext uri="{FF2B5EF4-FFF2-40B4-BE49-F238E27FC236}">
                  <a16:creationId xmlns:a16="http://schemas.microsoft.com/office/drawing/2014/main" id="{B36C5799-8BA7-4DE7-A472-C16C0B1424FD}"/>
                </a:ext>
              </a:extLst>
            </p:cNvPr>
            <p:cNvCxnSpPr/>
            <p:nvPr/>
          </p:nvCxnSpPr>
          <p:spPr>
            <a:xfrm flipV="1">
              <a:off x="4023360" y="1444441"/>
              <a:ext cx="584764" cy="678324"/>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4" name="Kulmayhdysviiva 12">
              <a:extLst>
                <a:ext uri="{FF2B5EF4-FFF2-40B4-BE49-F238E27FC236}">
                  <a16:creationId xmlns:a16="http://schemas.microsoft.com/office/drawing/2014/main" id="{5A14674B-556D-44E5-BB7A-9D8B75802776}"/>
                </a:ext>
              </a:extLst>
            </p:cNvPr>
            <p:cNvCxnSpPr>
              <a:cxnSpLocks/>
              <a:endCxn id="11" idx="1"/>
            </p:cNvCxnSpPr>
            <p:nvPr/>
          </p:nvCxnSpPr>
          <p:spPr>
            <a:xfrm>
              <a:off x="4007358" y="2126504"/>
              <a:ext cx="608919" cy="405983"/>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a:extLst>
                <a:ext uri="{FF2B5EF4-FFF2-40B4-BE49-F238E27FC236}">
                  <a16:creationId xmlns:a16="http://schemas.microsoft.com/office/drawing/2014/main" id="{E3832596-D60C-4A6A-8179-E640A631ECD6}"/>
                </a:ext>
              </a:extLst>
            </p:cNvPr>
            <p:cNvCxnSpPr/>
            <p:nvPr/>
          </p:nvCxnSpPr>
          <p:spPr>
            <a:xfrm flipH="1">
              <a:off x="1947768" y="1767653"/>
              <a:ext cx="1522" cy="1007569"/>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6" name="Pyöristetty suorakulmio 14">
              <a:extLst>
                <a:ext uri="{FF2B5EF4-FFF2-40B4-BE49-F238E27FC236}">
                  <a16:creationId xmlns:a16="http://schemas.microsoft.com/office/drawing/2014/main" id="{87E2FC82-111A-43D2-AD21-EB8DF800B0C6}"/>
                </a:ext>
                <a:ext uri="{C183D7F6-B498-43B3-948B-1728B52AA6E4}">
                  <adec:decorative xmlns:adec="http://schemas.microsoft.com/office/drawing/2017/decorative" val="1"/>
                </a:ext>
              </a:extLst>
            </p:cNvPr>
            <p:cNvSpPr/>
            <p:nvPr/>
          </p:nvSpPr>
          <p:spPr>
            <a:xfrm>
              <a:off x="2348209" y="2495938"/>
              <a:ext cx="1675151"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Yrittäjien eläkelait</a:t>
              </a:r>
            </a:p>
          </p:txBody>
        </p:sp>
        <p:cxnSp>
          <p:nvCxnSpPr>
            <p:cNvPr id="17" name="Suora yhdysviiva 16">
              <a:extLst>
                <a:ext uri="{FF2B5EF4-FFF2-40B4-BE49-F238E27FC236}">
                  <a16:creationId xmlns:a16="http://schemas.microsoft.com/office/drawing/2014/main" id="{7837569B-7608-4956-B20D-ED51B75A272B}"/>
                </a:ext>
              </a:extLst>
            </p:cNvPr>
            <p:cNvCxnSpPr/>
            <p:nvPr/>
          </p:nvCxnSpPr>
          <p:spPr>
            <a:xfrm>
              <a:off x="1949290" y="2122764"/>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a:extLst>
                <a:ext uri="{FF2B5EF4-FFF2-40B4-BE49-F238E27FC236}">
                  <a16:creationId xmlns:a16="http://schemas.microsoft.com/office/drawing/2014/main" id="{2396A72B-572B-4D72-BF1D-DF5A90B3B534}"/>
                </a:ext>
              </a:extLst>
            </p:cNvPr>
            <p:cNvCxnSpPr/>
            <p:nvPr/>
          </p:nvCxnSpPr>
          <p:spPr>
            <a:xfrm>
              <a:off x="1955921" y="2775222"/>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9" name="Kulmayhdysviiva 17">
              <a:extLst>
                <a:ext uri="{FF2B5EF4-FFF2-40B4-BE49-F238E27FC236}">
                  <a16:creationId xmlns:a16="http://schemas.microsoft.com/office/drawing/2014/main" id="{A6BC6453-13E0-4506-8652-241D3153D29C}"/>
                </a:ext>
              </a:extLst>
            </p:cNvPr>
            <p:cNvCxnSpPr>
              <a:cxnSpLocks/>
            </p:cNvCxnSpPr>
            <p:nvPr/>
          </p:nvCxnSpPr>
          <p:spPr>
            <a:xfrm>
              <a:off x="4023360" y="2773935"/>
              <a:ext cx="584764" cy="828000"/>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0" name="Pyöristetty suorakulmio 18">
              <a:extLst>
                <a:ext uri="{FF2B5EF4-FFF2-40B4-BE49-F238E27FC236}">
                  <a16:creationId xmlns:a16="http://schemas.microsoft.com/office/drawing/2014/main" id="{9A3D5D79-E1EE-4600-967C-8868550B6E4A}"/>
                </a:ext>
                <a:ext uri="{C183D7F6-B498-43B3-948B-1728B52AA6E4}">
                  <adec:decorative xmlns:adec="http://schemas.microsoft.com/office/drawing/2017/decorative" val="1"/>
                </a:ext>
              </a:extLst>
            </p:cNvPr>
            <p:cNvSpPr/>
            <p:nvPr/>
          </p:nvSpPr>
          <p:spPr>
            <a:xfrm>
              <a:off x="1715588" y="3701080"/>
              <a:ext cx="2307772" cy="6001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ea typeface="Verdana" panose="020B0604030504040204" pitchFamily="34" charset="0"/>
                  <a:cs typeface="Verdana" panose="020B0604030504040204" pitchFamily="34" charset="0"/>
                </a:rPr>
                <a:t>Julkiset alat</a:t>
              </a:r>
            </a:p>
          </p:txBody>
        </p:sp>
        <p:sp>
          <p:nvSpPr>
            <p:cNvPr id="21" name="Ellipsi 20">
              <a:extLst>
                <a:ext uri="{FF2B5EF4-FFF2-40B4-BE49-F238E27FC236}">
                  <a16:creationId xmlns:a16="http://schemas.microsoft.com/office/drawing/2014/main" id="{C3974300-ED40-4930-B89B-BBE3C80B03E9}"/>
                </a:ext>
                <a:ext uri="{C183D7F6-B498-43B3-948B-1728B52AA6E4}">
                  <adec:decorative xmlns:adec="http://schemas.microsoft.com/office/drawing/2017/decorative" val="1"/>
                </a:ext>
              </a:extLst>
            </p:cNvPr>
            <p:cNvSpPr/>
            <p:nvPr/>
          </p:nvSpPr>
          <p:spPr>
            <a:xfrm>
              <a:off x="3610408" y="4255412"/>
              <a:ext cx="3495775" cy="1983988"/>
            </a:xfrm>
            <a:prstGeom prst="ellipse">
              <a:avLst/>
            </a:prstGeom>
            <a:pattFill prst="pct10">
              <a:fgClr>
                <a:schemeClr val="bg1">
                  <a:lumMod val="75000"/>
                </a:schemeClr>
              </a:fgClr>
              <a:bgClr>
                <a:schemeClr val="bg1"/>
              </a:bgClr>
            </a:pattFill>
            <a:ln w="127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tIns="288000" rtlCol="0" anchor="ctr"/>
            <a:lstStyle/>
            <a:p>
              <a:pPr algn="ctr"/>
              <a:r>
                <a:rPr lang="fi-FI" dirty="0">
                  <a:solidFill>
                    <a:schemeClr val="tx1"/>
                  </a:solidFill>
                </a:rPr>
                <a:t>Jakojärjestelmiä ja puskurirahastoja</a:t>
              </a:r>
            </a:p>
            <a:p>
              <a:pPr algn="ctr"/>
              <a:endParaRPr lang="fi-FI" dirty="0"/>
            </a:p>
            <a:p>
              <a:pPr algn="ctr"/>
              <a:endParaRPr lang="fi-FI" dirty="0"/>
            </a:p>
            <a:p>
              <a:pPr algn="ctr"/>
              <a:endParaRPr lang="fi-FI" dirty="0"/>
            </a:p>
          </p:txBody>
        </p:sp>
        <p:sp>
          <p:nvSpPr>
            <p:cNvPr id="22" name="Pyöristetty suorakulmio 23">
              <a:extLst>
                <a:ext uri="{FF2B5EF4-FFF2-40B4-BE49-F238E27FC236}">
                  <a16:creationId xmlns:a16="http://schemas.microsoft.com/office/drawing/2014/main" id="{FA9CF798-BD5A-4B82-AA20-9E5BA99C8448}"/>
                </a:ext>
                <a:ext uri="{C183D7F6-B498-43B3-948B-1728B52AA6E4}">
                  <adec:decorative xmlns:adec="http://schemas.microsoft.com/office/drawing/2017/decorative" val="1"/>
                </a:ext>
              </a:extLst>
            </p:cNvPr>
            <p:cNvSpPr/>
            <p:nvPr/>
          </p:nvSpPr>
          <p:spPr>
            <a:xfrm>
              <a:off x="4850129" y="5320311"/>
              <a:ext cx="1072059" cy="57967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Valtion budjetti</a:t>
              </a:r>
            </a:p>
          </p:txBody>
        </p:sp>
        <p:cxnSp>
          <p:nvCxnSpPr>
            <p:cNvPr id="23" name="Suora nuoliyhdysviiva 22">
              <a:extLst>
                <a:ext uri="{FF2B5EF4-FFF2-40B4-BE49-F238E27FC236}">
                  <a16:creationId xmlns:a16="http://schemas.microsoft.com/office/drawing/2014/main" id="{A9B861E3-FDFF-4B61-883F-71730FB15921}"/>
                </a:ext>
              </a:extLst>
            </p:cNvPr>
            <p:cNvCxnSpPr/>
            <p:nvPr/>
          </p:nvCxnSpPr>
          <p:spPr>
            <a:xfrm flipH="1" flipV="1">
              <a:off x="4105797" y="5322359"/>
              <a:ext cx="711624" cy="270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uora yhdysviiva 23">
              <a:extLst>
                <a:ext uri="{FF2B5EF4-FFF2-40B4-BE49-F238E27FC236}">
                  <a16:creationId xmlns:a16="http://schemas.microsoft.com/office/drawing/2014/main" id="{D490736F-A4D5-4E55-A836-E7D8F2D8046A}"/>
                </a:ext>
              </a:extLst>
            </p:cNvPr>
            <p:cNvCxnSpPr/>
            <p:nvPr/>
          </p:nvCxnSpPr>
          <p:spPr>
            <a:xfrm>
              <a:off x="1979712" y="4300122"/>
              <a:ext cx="0" cy="160756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5" name="Suora yhdysviiva 24">
              <a:extLst>
                <a:ext uri="{FF2B5EF4-FFF2-40B4-BE49-F238E27FC236}">
                  <a16:creationId xmlns:a16="http://schemas.microsoft.com/office/drawing/2014/main" id="{EAF7BE63-0411-439D-94EA-2E8CDF4BDDF5}"/>
                </a:ext>
              </a:extLst>
            </p:cNvPr>
            <p:cNvCxnSpPr/>
            <p:nvPr/>
          </p:nvCxnSpPr>
          <p:spPr>
            <a:xfrm>
              <a:off x="1979712" y="4665655"/>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6" name="Suora yhdysviiva 25">
              <a:extLst>
                <a:ext uri="{FF2B5EF4-FFF2-40B4-BE49-F238E27FC236}">
                  <a16:creationId xmlns:a16="http://schemas.microsoft.com/office/drawing/2014/main" id="{F089DB59-0FA1-4E0B-88E9-9E3B2A49F2FD}"/>
                </a:ext>
              </a:extLst>
            </p:cNvPr>
            <p:cNvCxnSpPr/>
            <p:nvPr/>
          </p:nvCxnSpPr>
          <p:spPr>
            <a:xfrm>
              <a:off x="1979712" y="5277717"/>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7" name="Suora yhdysviiva 26">
              <a:extLst>
                <a:ext uri="{FF2B5EF4-FFF2-40B4-BE49-F238E27FC236}">
                  <a16:creationId xmlns:a16="http://schemas.microsoft.com/office/drawing/2014/main" id="{927B8046-2461-4DE1-8F55-05DE7AC70AB7}"/>
                </a:ext>
              </a:extLst>
            </p:cNvPr>
            <p:cNvCxnSpPr/>
            <p:nvPr/>
          </p:nvCxnSpPr>
          <p:spPr>
            <a:xfrm>
              <a:off x="1979712" y="5907682"/>
              <a:ext cx="41387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8" name="Pyöristetty suorakulmio 25">
              <a:extLst>
                <a:ext uri="{FF2B5EF4-FFF2-40B4-BE49-F238E27FC236}">
                  <a16:creationId xmlns:a16="http://schemas.microsoft.com/office/drawing/2014/main" id="{F2735C6F-490B-412C-93BD-600EE8FA8F0E}"/>
                </a:ext>
                <a:ext uri="{C183D7F6-B498-43B3-948B-1728B52AA6E4}">
                  <adec:decorative xmlns:adec="http://schemas.microsoft.com/office/drawing/2017/decorative" val="1"/>
                </a:ext>
              </a:extLst>
            </p:cNvPr>
            <p:cNvSpPr/>
            <p:nvPr/>
          </p:nvSpPr>
          <p:spPr>
            <a:xfrm>
              <a:off x="2344448" y="4359784"/>
              <a:ext cx="1682671"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Kuntien eläkkeet</a:t>
              </a:r>
            </a:p>
          </p:txBody>
        </p:sp>
        <p:sp>
          <p:nvSpPr>
            <p:cNvPr id="29" name="Pyöristetty suorakulmio 26">
              <a:extLst>
                <a:ext uri="{FF2B5EF4-FFF2-40B4-BE49-F238E27FC236}">
                  <a16:creationId xmlns:a16="http://schemas.microsoft.com/office/drawing/2014/main" id="{5473C2E8-9FB2-468B-9FB9-8BFF3A385496}"/>
                </a:ext>
                <a:ext uri="{C183D7F6-B498-43B3-948B-1728B52AA6E4}">
                  <adec:decorative xmlns:adec="http://schemas.microsoft.com/office/drawing/2017/decorative" val="1"/>
                </a:ext>
              </a:extLst>
            </p:cNvPr>
            <p:cNvSpPr/>
            <p:nvPr/>
          </p:nvSpPr>
          <p:spPr>
            <a:xfrm>
              <a:off x="2348209" y="5021296"/>
              <a:ext cx="1675152"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Valtion eläkkeet</a:t>
              </a:r>
            </a:p>
          </p:txBody>
        </p:sp>
        <p:sp>
          <p:nvSpPr>
            <p:cNvPr id="30" name="Pyöristetty suorakulmio 27">
              <a:extLst>
                <a:ext uri="{FF2B5EF4-FFF2-40B4-BE49-F238E27FC236}">
                  <a16:creationId xmlns:a16="http://schemas.microsoft.com/office/drawing/2014/main" id="{927B7AB5-A076-4726-BB8C-7E6BFB0C251C}"/>
                </a:ext>
                <a:ext uri="{C183D7F6-B498-43B3-948B-1728B52AA6E4}">
                  <adec:decorative xmlns:adec="http://schemas.microsoft.com/office/drawing/2017/decorative" val="1"/>
                </a:ext>
              </a:extLst>
            </p:cNvPr>
            <p:cNvSpPr/>
            <p:nvPr/>
          </p:nvSpPr>
          <p:spPr>
            <a:xfrm>
              <a:off x="2354839" y="5697307"/>
              <a:ext cx="1668521" cy="3776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ea typeface="Verdana" panose="020B0604030504040204" pitchFamily="34" charset="0"/>
                  <a:cs typeface="Verdana" panose="020B0604030504040204" pitchFamily="34" charset="0"/>
                </a:rPr>
                <a:t>Muut</a:t>
              </a: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063" y="270955"/>
            <a:ext cx="11856640" cy="656679"/>
          </a:xfrm>
        </p:spPr>
        <p:txBody>
          <a:bodyPr/>
          <a:lstStyle/>
          <a:p>
            <a:pPr algn="ctr"/>
            <a:r>
              <a:rPr lang="fi-FI" dirty="0"/>
              <a:t>Työeläkkeiden rahoitus Suomessa</a:t>
            </a:r>
          </a:p>
        </p:txBody>
      </p:sp>
    </p:spTree>
    <p:extLst>
      <p:ext uri="{BB962C8B-B14F-4D97-AF65-F5344CB8AC3E}">
        <p14:creationId xmlns:p14="http://schemas.microsoft.com/office/powerpoint/2010/main" val="132684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5A6DFCE5-F207-4A4F-99C3-CBB59DF39DEC}"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grpSp>
        <p:nvGrpSpPr>
          <p:cNvPr id="7" name="Ryhmä 6" descr="Eläkkeensaaja on voinut kartuttaa useamman eri eläkelaitoksen rahoitusvastuulla olevaa eläkettä työ-uransa aikana. Viimeisen eläkelaitoksen periaatteen mukaisesti yksi eläkelaitos maksaa eläkkeensaajan koko eläkkeen, pois lukien Ortodoksisen kirkon papiston eläkekassa, Suomen Pankki ja Ahvenanmaan maakuntahallitus, joista eläkkeensaaja hakee erikseen karttuneen eläkkeen.">
            <a:extLst>
              <a:ext uri="{FF2B5EF4-FFF2-40B4-BE49-F238E27FC236}">
                <a16:creationId xmlns:a16="http://schemas.microsoft.com/office/drawing/2014/main" id="{2CD4D6AE-1436-4E2E-AB2E-CAECC82740A6}"/>
              </a:ext>
            </a:extLst>
          </p:cNvPr>
          <p:cNvGrpSpPr/>
          <p:nvPr/>
        </p:nvGrpSpPr>
        <p:grpSpPr>
          <a:xfrm>
            <a:off x="2901556" y="1844824"/>
            <a:ext cx="6388887" cy="4135181"/>
            <a:chOff x="1133568" y="1629893"/>
            <a:chExt cx="6388887" cy="4135181"/>
          </a:xfrm>
        </p:grpSpPr>
        <p:sp>
          <p:nvSpPr>
            <p:cNvPr id="8" name="Pyöristetty suorakulmio 6">
              <a:extLst>
                <a:ext uri="{FF2B5EF4-FFF2-40B4-BE49-F238E27FC236}">
                  <a16:creationId xmlns:a16="http://schemas.microsoft.com/office/drawing/2014/main" id="{1248F7B5-88AA-489B-AB7B-9ABAEFC01347}"/>
                </a:ext>
                <a:ext uri="{C183D7F6-B498-43B3-948B-1728B52AA6E4}">
                  <adec:decorative xmlns:adec="http://schemas.microsoft.com/office/drawing/2017/decorative" val="1"/>
                </a:ext>
              </a:extLst>
            </p:cNvPr>
            <p:cNvSpPr/>
            <p:nvPr/>
          </p:nvSpPr>
          <p:spPr>
            <a:xfrm>
              <a:off x="1133568" y="1629893"/>
              <a:ext cx="3120461" cy="4135181"/>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endParaRPr lang="fi-FI" sz="2000" dirty="0">
                <a:ea typeface="Verdana" panose="020B0604030504040204" pitchFamily="34" charset="0"/>
                <a:cs typeface="Verdana" panose="020B0604030504040204" pitchFamily="34" charset="0"/>
              </a:endParaRPr>
            </a:p>
            <a:p>
              <a:r>
                <a:rPr lang="fi-FI" sz="2000" dirty="0">
                  <a:solidFill>
                    <a:schemeClr val="tx1"/>
                  </a:solidFill>
                  <a:ea typeface="Verdana" panose="020B0604030504040204" pitchFamily="34" charset="0"/>
                  <a:cs typeface="Verdana" panose="020B0604030504040204" pitchFamily="34" charset="0"/>
                </a:rPr>
                <a:t>Hajautettu</a:t>
              </a:r>
            </a:p>
            <a:p>
              <a:r>
                <a:rPr lang="fi-FI" sz="2000" dirty="0">
                  <a:solidFill>
                    <a:schemeClr val="tx1"/>
                  </a:solidFill>
                  <a:ea typeface="Verdana" panose="020B0604030504040204" pitchFamily="34" charset="0"/>
                  <a:cs typeface="Verdana" panose="020B0604030504040204" pitchFamily="34" charset="0"/>
                </a:rPr>
                <a:t>toimeenpano</a:t>
              </a:r>
            </a:p>
            <a:p>
              <a:endParaRPr lang="fi-FI" sz="2000" dirty="0">
                <a:solidFill>
                  <a:schemeClr val="tx1"/>
                </a:solidFill>
                <a:ea typeface="Verdana" panose="020B0604030504040204" pitchFamily="34" charset="0"/>
                <a:cs typeface="Verdana" panose="020B0604030504040204" pitchFamily="34" charset="0"/>
              </a:endParaRPr>
            </a:p>
            <a:p>
              <a:endParaRPr lang="fi-FI" sz="2000" dirty="0">
                <a:solidFill>
                  <a:schemeClr val="tx1"/>
                </a:solidFill>
                <a:ea typeface="Verdana" panose="020B0604030504040204" pitchFamily="34" charset="0"/>
                <a:cs typeface="Verdana" panose="020B0604030504040204" pitchFamily="34" charset="0"/>
              </a:endParaRPr>
            </a:p>
            <a:p>
              <a:r>
                <a:rPr lang="fi-FI" sz="2000" dirty="0">
                  <a:solidFill>
                    <a:schemeClr val="tx1"/>
                  </a:solidFill>
                  <a:ea typeface="Verdana" panose="020B0604030504040204" pitchFamily="34" charset="0"/>
                  <a:cs typeface="Verdana" panose="020B0604030504040204" pitchFamily="34" charset="0"/>
                </a:rPr>
                <a:t>Eläkevakuutusyhtiöt</a:t>
              </a:r>
            </a:p>
            <a:p>
              <a:r>
                <a:rPr lang="fi-FI" sz="2000" dirty="0">
                  <a:solidFill>
                    <a:schemeClr val="tx1"/>
                  </a:solidFill>
                  <a:ea typeface="Verdana" panose="020B0604030504040204" pitchFamily="34" charset="0"/>
                  <a:cs typeface="Verdana" panose="020B0604030504040204" pitchFamily="34" charset="0"/>
                </a:rPr>
                <a:t>(</a:t>
              </a:r>
              <a:r>
                <a:rPr lang="fi-FI" sz="2000" dirty="0" err="1">
                  <a:solidFill>
                    <a:schemeClr val="tx1"/>
                  </a:solidFill>
                  <a:ea typeface="Verdana" panose="020B0604030504040204" pitchFamily="34" charset="0"/>
                  <a:cs typeface="Verdana" panose="020B0604030504040204" pitchFamily="34" charset="0"/>
                </a:rPr>
                <a:t>TyEL</a:t>
              </a:r>
              <a:r>
                <a:rPr lang="fi-FI" sz="2000" dirty="0">
                  <a:solidFill>
                    <a:schemeClr val="tx1"/>
                  </a:solidFill>
                  <a:ea typeface="Verdana" panose="020B0604030504040204" pitchFamily="34" charset="0"/>
                  <a:cs typeface="Verdana" panose="020B0604030504040204" pitchFamily="34" charset="0"/>
                </a:rPr>
                <a:t>, YEL)</a:t>
              </a:r>
            </a:p>
            <a:p>
              <a:r>
                <a:rPr lang="fi-FI" sz="2000" dirty="0">
                  <a:solidFill>
                    <a:schemeClr val="tx1"/>
                  </a:solidFill>
                  <a:ea typeface="Verdana" panose="020B0604030504040204" pitchFamily="34" charset="0"/>
                  <a:cs typeface="Verdana" panose="020B0604030504040204" pitchFamily="34" charset="0"/>
                </a:rPr>
                <a:t>Eläkesäätiöt (</a:t>
              </a:r>
              <a:r>
                <a:rPr lang="fi-FI" sz="2000" dirty="0" err="1">
                  <a:solidFill>
                    <a:schemeClr val="tx1"/>
                  </a:solidFill>
                  <a:ea typeface="Verdana" panose="020B0604030504040204" pitchFamily="34" charset="0"/>
                  <a:cs typeface="Verdana" panose="020B0604030504040204" pitchFamily="34" charset="0"/>
                </a:rPr>
                <a:t>TyEL</a:t>
              </a:r>
              <a:r>
                <a:rPr lang="fi-FI" sz="2000" dirty="0">
                  <a:solidFill>
                    <a:schemeClr val="tx1"/>
                  </a:solidFill>
                  <a:ea typeface="Verdana" panose="020B0604030504040204" pitchFamily="34" charset="0"/>
                  <a:cs typeface="Verdana" panose="020B0604030504040204" pitchFamily="34" charset="0"/>
                </a:rPr>
                <a:t>)</a:t>
              </a:r>
            </a:p>
            <a:p>
              <a:r>
                <a:rPr lang="fi-FI" sz="2000" dirty="0">
                  <a:solidFill>
                    <a:schemeClr val="tx1"/>
                  </a:solidFill>
                  <a:ea typeface="Verdana" panose="020B0604030504040204" pitchFamily="34" charset="0"/>
                  <a:cs typeface="Verdana" panose="020B0604030504040204" pitchFamily="34" charset="0"/>
                </a:rPr>
                <a:t>Eläkekassat (</a:t>
              </a:r>
              <a:r>
                <a:rPr lang="fi-FI" sz="2000" dirty="0" err="1">
                  <a:solidFill>
                    <a:schemeClr val="tx1"/>
                  </a:solidFill>
                  <a:ea typeface="Verdana" panose="020B0604030504040204" pitchFamily="34" charset="0"/>
                  <a:cs typeface="Verdana" panose="020B0604030504040204" pitchFamily="34" charset="0"/>
                </a:rPr>
                <a:t>TyEL</a:t>
              </a:r>
              <a:r>
                <a:rPr lang="fi-FI" sz="2000" dirty="0">
                  <a:solidFill>
                    <a:schemeClr val="tx1"/>
                  </a:solidFill>
                  <a:ea typeface="Verdana" panose="020B0604030504040204" pitchFamily="34" charset="0"/>
                  <a:cs typeface="Verdana" panose="020B0604030504040204" pitchFamily="34" charset="0"/>
                </a:rPr>
                <a:t>, YEL)</a:t>
              </a:r>
            </a:p>
            <a:p>
              <a:r>
                <a:rPr lang="fi-FI" sz="2000" dirty="0" err="1">
                  <a:solidFill>
                    <a:schemeClr val="tx1"/>
                  </a:solidFill>
                  <a:ea typeface="Verdana" panose="020B0604030504040204" pitchFamily="34" charset="0"/>
                  <a:cs typeface="Verdana" panose="020B0604030504040204" pitchFamily="34" charset="0"/>
                </a:rPr>
                <a:t>Keva</a:t>
              </a:r>
              <a:r>
                <a:rPr lang="fi-FI" sz="2000" dirty="0">
                  <a:solidFill>
                    <a:schemeClr val="tx1"/>
                  </a:solidFill>
                  <a:ea typeface="Verdana" panose="020B0604030504040204" pitchFamily="34" charset="0"/>
                  <a:cs typeface="Verdana" panose="020B0604030504040204" pitchFamily="34" charset="0"/>
                </a:rPr>
                <a:t> (</a:t>
              </a:r>
              <a:r>
                <a:rPr lang="fi-FI" sz="2000" dirty="0" err="1">
                  <a:solidFill>
                    <a:schemeClr val="tx1"/>
                  </a:solidFill>
                  <a:ea typeface="Verdana" panose="020B0604030504040204" pitchFamily="34" charset="0"/>
                  <a:cs typeface="Verdana" panose="020B0604030504040204" pitchFamily="34" charset="0"/>
                </a:rPr>
                <a:t>JuEL</a:t>
              </a:r>
              <a:r>
                <a:rPr lang="fi-FI" sz="2000" dirty="0">
                  <a:solidFill>
                    <a:schemeClr val="tx1"/>
                  </a:solidFill>
                  <a:ea typeface="Verdana" panose="020B0604030504040204" pitchFamily="34" charset="0"/>
                  <a:cs typeface="Verdana" panose="020B0604030504040204" pitchFamily="34" charset="0"/>
                </a:rPr>
                <a:t>)</a:t>
              </a:r>
            </a:p>
            <a:p>
              <a:r>
                <a:rPr lang="fi-FI" sz="2000" dirty="0">
                  <a:solidFill>
                    <a:schemeClr val="tx1"/>
                  </a:solidFill>
                  <a:ea typeface="Verdana" panose="020B0604030504040204" pitchFamily="34" charset="0"/>
                  <a:cs typeface="Verdana" panose="020B0604030504040204" pitchFamily="34" charset="0"/>
                </a:rPr>
                <a:t>Mela (MYEL)</a:t>
              </a:r>
            </a:p>
            <a:p>
              <a:r>
                <a:rPr lang="fi-FI" sz="2000" dirty="0">
                  <a:solidFill>
                    <a:schemeClr val="tx1"/>
                  </a:solidFill>
                  <a:ea typeface="Verdana" panose="020B0604030504040204" pitchFamily="34" charset="0"/>
                  <a:cs typeface="Verdana" panose="020B0604030504040204" pitchFamily="34" charset="0"/>
                </a:rPr>
                <a:t>MEK (MEL)</a:t>
              </a:r>
            </a:p>
          </p:txBody>
        </p:sp>
        <p:sp>
          <p:nvSpPr>
            <p:cNvPr id="9" name="Pyöristetty suorakulmio 7">
              <a:extLst>
                <a:ext uri="{FF2B5EF4-FFF2-40B4-BE49-F238E27FC236}">
                  <a16:creationId xmlns:a16="http://schemas.microsoft.com/office/drawing/2014/main" id="{05A73585-9AB7-4BB7-BA12-65FA8621B390}"/>
                </a:ext>
                <a:ext uri="{C183D7F6-B498-43B3-948B-1728B52AA6E4}">
                  <adec:decorative xmlns:adec="http://schemas.microsoft.com/office/drawing/2017/decorative" val="1"/>
                </a:ext>
              </a:extLst>
            </p:cNvPr>
            <p:cNvSpPr/>
            <p:nvPr/>
          </p:nvSpPr>
          <p:spPr>
            <a:xfrm>
              <a:off x="3611429" y="2100510"/>
              <a:ext cx="1566489" cy="977652"/>
            </a:xfrm>
            <a:prstGeom prst="roundRect">
              <a:avLst/>
            </a:prstGeom>
            <a:solidFill>
              <a:schemeClr val="bg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ea typeface="Verdana" panose="020B0604030504040204" pitchFamily="34" charset="0"/>
                  <a:cs typeface="Verdana" panose="020B0604030504040204" pitchFamily="34" charset="0"/>
                </a:rPr>
                <a:t>Viimeinen</a:t>
              </a:r>
            </a:p>
            <a:p>
              <a:pPr algn="ctr"/>
              <a:r>
                <a:rPr lang="fi-FI" sz="2000" dirty="0">
                  <a:solidFill>
                    <a:schemeClr val="tx1"/>
                  </a:solidFill>
                  <a:ea typeface="Verdana" panose="020B0604030504040204" pitchFamily="34" charset="0"/>
                  <a:cs typeface="Verdana" panose="020B0604030504040204" pitchFamily="34" charset="0"/>
                </a:rPr>
                <a:t>eläkelaitos</a:t>
              </a:r>
            </a:p>
          </p:txBody>
        </p:sp>
        <p:grpSp>
          <p:nvGrpSpPr>
            <p:cNvPr id="10" name="Ryhmä 9">
              <a:extLst>
                <a:ext uri="{FF2B5EF4-FFF2-40B4-BE49-F238E27FC236}">
                  <a16:creationId xmlns:a16="http://schemas.microsoft.com/office/drawing/2014/main" id="{701236EA-BAD1-4828-9C92-08B084DFD6A7}"/>
                </a:ext>
              </a:extLst>
            </p:cNvPr>
            <p:cNvGrpSpPr/>
            <p:nvPr/>
          </p:nvGrpSpPr>
          <p:grpSpPr>
            <a:xfrm>
              <a:off x="5650247" y="1659631"/>
              <a:ext cx="1872208" cy="1756518"/>
              <a:chOff x="7220942" y="1231644"/>
              <a:chExt cx="1872208" cy="1756518"/>
            </a:xfrm>
          </p:grpSpPr>
          <p:sp>
            <p:nvSpPr>
              <p:cNvPr id="15" name="Ellipsi 14">
                <a:extLst>
                  <a:ext uri="{FF2B5EF4-FFF2-40B4-BE49-F238E27FC236}">
                    <a16:creationId xmlns:a16="http://schemas.microsoft.com/office/drawing/2014/main" id="{AEB0463B-EF9A-4F40-B154-E823861B388E}"/>
                  </a:ext>
                </a:extLst>
              </p:cNvPr>
              <p:cNvSpPr/>
              <p:nvPr/>
            </p:nvSpPr>
            <p:spPr>
              <a:xfrm>
                <a:off x="7242525" y="1231644"/>
                <a:ext cx="1850625" cy="1756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6" name="Tekstiruutu 15">
                <a:extLst>
                  <a:ext uri="{FF2B5EF4-FFF2-40B4-BE49-F238E27FC236}">
                    <a16:creationId xmlns:a16="http://schemas.microsoft.com/office/drawing/2014/main" id="{3D3F5F8B-DFF8-4318-81C8-9A1AC7441AA9}"/>
                  </a:ext>
                  <a:ext uri="{C183D7F6-B498-43B3-948B-1728B52AA6E4}">
                    <adec:decorative xmlns:adec="http://schemas.microsoft.com/office/drawing/2017/decorative" val="1"/>
                  </a:ext>
                </a:extLst>
              </p:cNvPr>
              <p:cNvSpPr txBox="1"/>
              <p:nvPr/>
            </p:nvSpPr>
            <p:spPr>
              <a:xfrm>
                <a:off x="7220942" y="1327849"/>
                <a:ext cx="1872208" cy="1631216"/>
              </a:xfrm>
              <a:prstGeom prst="rect">
                <a:avLst/>
              </a:prstGeom>
              <a:noFill/>
            </p:spPr>
            <p:txBody>
              <a:bodyPr wrap="square" rtlCol="0">
                <a:spAutoFit/>
              </a:bodyPr>
              <a:lstStyle/>
              <a:p>
                <a:pPr algn="ctr"/>
                <a:r>
                  <a:rPr lang="fi-FI" sz="2000" dirty="0">
                    <a:solidFill>
                      <a:schemeClr val="bg1"/>
                    </a:solidFill>
                  </a:rPr>
                  <a:t>Eläke: </a:t>
                </a:r>
              </a:p>
              <a:p>
                <a:pPr algn="ctr"/>
                <a:r>
                  <a:rPr lang="fi-FI" sz="2000" dirty="0" err="1">
                    <a:solidFill>
                      <a:schemeClr val="bg1"/>
                    </a:solidFill>
                  </a:rPr>
                  <a:t>TyEL</a:t>
                </a:r>
                <a:r>
                  <a:rPr lang="fi-FI" sz="2000" dirty="0">
                    <a:solidFill>
                      <a:schemeClr val="bg1"/>
                    </a:solidFill>
                  </a:rPr>
                  <a:t>, MEL</a:t>
                </a:r>
              </a:p>
              <a:p>
                <a:pPr algn="ctr"/>
                <a:r>
                  <a:rPr lang="fi-FI" sz="2000" dirty="0">
                    <a:solidFill>
                      <a:schemeClr val="bg1"/>
                    </a:solidFill>
                  </a:rPr>
                  <a:t>YEL, MYEL,</a:t>
                </a:r>
              </a:p>
              <a:p>
                <a:pPr algn="ctr"/>
                <a:r>
                  <a:rPr lang="fi-FI" sz="2000" dirty="0" err="1">
                    <a:solidFill>
                      <a:schemeClr val="bg1"/>
                    </a:solidFill>
                  </a:rPr>
                  <a:t>JuEL</a:t>
                </a:r>
                <a:r>
                  <a:rPr lang="fi-FI" sz="2000" dirty="0">
                    <a:solidFill>
                      <a:schemeClr val="bg1"/>
                    </a:solidFill>
                  </a:rPr>
                  <a:t> </a:t>
                </a:r>
              </a:p>
              <a:p>
                <a:pPr algn="ctr"/>
                <a:r>
                  <a:rPr lang="fi-FI" sz="2000" dirty="0">
                    <a:solidFill>
                      <a:schemeClr val="bg1"/>
                    </a:solidFill>
                  </a:rPr>
                  <a:t>-osat</a:t>
                </a:r>
                <a:endParaRPr lang="en-US" sz="2000" dirty="0">
                  <a:solidFill>
                    <a:schemeClr val="bg1"/>
                  </a:solidFill>
                </a:endParaRPr>
              </a:p>
            </p:txBody>
          </p:sp>
        </p:grpSp>
        <p:sp>
          <p:nvSpPr>
            <p:cNvPr id="11" name="Pyöristetty suorakulmio 11">
              <a:extLst>
                <a:ext uri="{FF2B5EF4-FFF2-40B4-BE49-F238E27FC236}">
                  <a16:creationId xmlns:a16="http://schemas.microsoft.com/office/drawing/2014/main" id="{15119761-6454-4C59-A32F-C22E6FD3C5CE}"/>
                </a:ext>
                <a:ext uri="{C183D7F6-B498-43B3-948B-1728B52AA6E4}">
                  <adec:decorative xmlns:adec="http://schemas.microsoft.com/office/drawing/2017/decorative" val="1"/>
                </a:ext>
              </a:extLst>
            </p:cNvPr>
            <p:cNvSpPr/>
            <p:nvPr/>
          </p:nvSpPr>
          <p:spPr>
            <a:xfrm>
              <a:off x="4691491" y="3666828"/>
              <a:ext cx="1917513" cy="173926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i-FI" sz="2000" dirty="0">
                  <a:solidFill>
                    <a:schemeClr val="tx1"/>
                  </a:solidFill>
                </a:rPr>
                <a:t>Työeläkkeiden kustannusten-</a:t>
              </a:r>
            </a:p>
            <a:p>
              <a:pPr algn="ctr"/>
              <a:r>
                <a:rPr lang="fi-FI" sz="2000" dirty="0">
                  <a:solidFill>
                    <a:schemeClr val="tx1"/>
                  </a:solidFill>
                </a:rPr>
                <a:t>jako </a:t>
              </a:r>
            </a:p>
            <a:p>
              <a:pPr algn="ctr"/>
              <a:r>
                <a:rPr lang="fi-FI" sz="2000" dirty="0">
                  <a:solidFill>
                    <a:schemeClr val="tx1"/>
                  </a:solidFill>
                </a:rPr>
                <a:t>Eläketurva-keskuksessa</a:t>
              </a:r>
              <a:endParaRPr lang="en-US" sz="2000" dirty="0">
                <a:solidFill>
                  <a:schemeClr val="tx1"/>
                </a:solidFill>
              </a:endParaRPr>
            </a:p>
          </p:txBody>
        </p:sp>
        <p:sp>
          <p:nvSpPr>
            <p:cNvPr id="12" name="Vuokaaviosymboli: Yhdistäminen 11">
              <a:extLst>
                <a:ext uri="{FF2B5EF4-FFF2-40B4-BE49-F238E27FC236}">
                  <a16:creationId xmlns:a16="http://schemas.microsoft.com/office/drawing/2014/main" id="{5BECE106-AC1C-43E3-9F90-2E1972ACA54C}"/>
                </a:ext>
                <a:ext uri="{C183D7F6-B498-43B3-948B-1728B52AA6E4}">
                  <adec:decorative xmlns:adec="http://schemas.microsoft.com/office/drawing/2017/decorative" val="1"/>
                </a:ext>
              </a:extLst>
            </p:cNvPr>
            <p:cNvSpPr/>
            <p:nvPr/>
          </p:nvSpPr>
          <p:spPr>
            <a:xfrm rot="16200000">
              <a:off x="5266923" y="2447183"/>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3" name="Vuokaaviosymboli: Yhdistäminen 12">
              <a:extLst>
                <a:ext uri="{FF2B5EF4-FFF2-40B4-BE49-F238E27FC236}">
                  <a16:creationId xmlns:a16="http://schemas.microsoft.com/office/drawing/2014/main" id="{74B0EE99-AF4B-47F9-B971-065A7BC25EA0}"/>
                </a:ext>
                <a:ext uri="{C183D7F6-B498-43B3-948B-1728B52AA6E4}">
                  <adec:decorative xmlns:adec="http://schemas.microsoft.com/office/drawing/2017/decorative" val="1"/>
                </a:ext>
              </a:extLst>
            </p:cNvPr>
            <p:cNvSpPr/>
            <p:nvPr/>
          </p:nvSpPr>
          <p:spPr>
            <a:xfrm rot="16200000">
              <a:off x="4322476" y="3994711"/>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4" name="Vuokaaviosymboli: Yhdistäminen 13">
              <a:extLst>
                <a:ext uri="{FF2B5EF4-FFF2-40B4-BE49-F238E27FC236}">
                  <a16:creationId xmlns:a16="http://schemas.microsoft.com/office/drawing/2014/main" id="{D525755A-FBB7-4742-A93D-B75F1480CBD1}"/>
                </a:ext>
                <a:ext uri="{C183D7F6-B498-43B3-948B-1728B52AA6E4}">
                  <adec:decorative xmlns:adec="http://schemas.microsoft.com/office/drawing/2017/decorative" val="1"/>
                </a:ext>
              </a:extLst>
            </p:cNvPr>
            <p:cNvSpPr/>
            <p:nvPr/>
          </p:nvSpPr>
          <p:spPr>
            <a:xfrm rot="5400000">
              <a:off x="4283409" y="4692750"/>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24049"/>
            <a:ext cx="11856640" cy="1332000"/>
          </a:xfrm>
        </p:spPr>
        <p:txBody>
          <a:bodyPr/>
          <a:lstStyle/>
          <a:p>
            <a:pPr algn="ctr"/>
            <a:r>
              <a:rPr lang="fi-FI" dirty="0"/>
              <a:t>Viimeinen eläkelaitos maksaa eläkkeensaajan </a:t>
            </a:r>
            <a:br>
              <a:rPr lang="fi-FI" dirty="0"/>
            </a:br>
            <a:r>
              <a:rPr lang="fi-FI" dirty="0"/>
              <a:t>kaikki eläkeosat</a:t>
            </a:r>
          </a:p>
        </p:txBody>
      </p:sp>
    </p:spTree>
    <p:extLst>
      <p:ext uri="{BB962C8B-B14F-4D97-AF65-F5344CB8AC3E}">
        <p14:creationId xmlns:p14="http://schemas.microsoft.com/office/powerpoint/2010/main" val="107284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06D97B-236D-312F-887F-50DB8D36276D}"/>
              </a:ext>
            </a:extLst>
          </p:cNvPr>
          <p:cNvSpPr>
            <a:spLocks noGrp="1"/>
          </p:cNvSpPr>
          <p:nvPr>
            <p:ph type="title"/>
          </p:nvPr>
        </p:nvSpPr>
        <p:spPr>
          <a:xfrm>
            <a:off x="551384" y="359999"/>
            <a:ext cx="10369152" cy="1332000"/>
          </a:xfrm>
        </p:spPr>
        <p:txBody>
          <a:bodyPr/>
          <a:lstStyle/>
          <a:p>
            <a:pPr algn="ctr"/>
            <a:r>
              <a:rPr lang="fi-FI" dirty="0"/>
              <a:t>Eläketurvakeskus hoitaa eläkelaitosten välisen kustannustenjaon</a:t>
            </a:r>
          </a:p>
        </p:txBody>
      </p:sp>
      <p:sp>
        <p:nvSpPr>
          <p:cNvPr id="3" name="Sisällön paikkamerkki 2">
            <a:extLst>
              <a:ext uri="{FF2B5EF4-FFF2-40B4-BE49-F238E27FC236}">
                <a16:creationId xmlns:a16="http://schemas.microsoft.com/office/drawing/2014/main" id="{4C29C915-2335-99D4-1857-4D512AF86CE6}"/>
              </a:ext>
            </a:extLst>
          </p:cNvPr>
          <p:cNvSpPr>
            <a:spLocks noGrp="1"/>
          </p:cNvSpPr>
          <p:nvPr>
            <p:ph idx="1"/>
          </p:nvPr>
        </p:nvSpPr>
        <p:spPr/>
        <p:txBody>
          <a:bodyPr/>
          <a:lstStyle/>
          <a:p>
            <a:r>
              <a:rPr lang="fi-FI" sz="2000" dirty="0"/>
              <a:t>Työeläkkeiden toimeenpano on hajautettu usealle eläkelaitokselle. </a:t>
            </a:r>
            <a:r>
              <a:rPr lang="fi-FI" sz="2000" dirty="0" err="1"/>
              <a:t>TyEL</a:t>
            </a:r>
            <a:r>
              <a:rPr lang="fi-FI" sz="2000" dirty="0"/>
              <a:t>- ja </a:t>
            </a:r>
            <a:br>
              <a:rPr lang="fi-FI" sz="2000" dirty="0"/>
            </a:br>
            <a:r>
              <a:rPr lang="fi-FI" sz="2000" dirty="0"/>
              <a:t>YEL- eläkkeitä vakuuttaa useampi eläkelaitos ja muiden eläkelakien mukaisia eläkkeitä vakuuttaa lakikohtainen eläkelaitos.  Eläkkeensaaja on voinut kartuttaa useamman eri eläkelaitoksen rahoitusvastuulla olevaa eläkettä työuransa aikana. </a:t>
            </a:r>
          </a:p>
          <a:p>
            <a:r>
              <a:rPr lang="fi-FI" sz="2000" dirty="0"/>
              <a:t>Eläkepäätöstä ei kuitenkaan tarvitse hakea pääsääntöisesti kuin yhdestä eläke-laitoksesta. Viimeisen eläkelaitoksen periaatteen (VILMA) johdosta yksi eläkelaitos maksaa eläkkeensaajan koko eläkkeen, ja siis maksaa eläkkeen lakiosia myös muiden eläkelaitosten puolesta. Toisten eläkelaitosten puolesta maksetut eläkeosat peritään vastuueläkelaitoksilta kustannustenjaossa, jonka toimeenpanee Eläketurvakeskus.</a:t>
            </a:r>
          </a:p>
          <a:p>
            <a:endParaRPr lang="fi-FI" dirty="0"/>
          </a:p>
          <a:p>
            <a:endParaRPr lang="fi-FI" dirty="0"/>
          </a:p>
        </p:txBody>
      </p:sp>
      <p:sp>
        <p:nvSpPr>
          <p:cNvPr id="4" name="Päivämäärän paikkamerkki 3">
            <a:extLst>
              <a:ext uri="{FF2B5EF4-FFF2-40B4-BE49-F238E27FC236}">
                <a16:creationId xmlns:a16="http://schemas.microsoft.com/office/drawing/2014/main" id="{1D6F99FC-A4F3-A235-2D0E-C80A65C771B8}"/>
              </a:ext>
            </a:extLst>
          </p:cNvPr>
          <p:cNvSpPr>
            <a:spLocks noGrp="1"/>
          </p:cNvSpPr>
          <p:nvPr>
            <p:ph type="dt" sz="half" idx="10"/>
          </p:nvPr>
        </p:nvSpPr>
        <p:spPr/>
        <p:txBody>
          <a:bodyPr/>
          <a:lstStyle/>
          <a:p>
            <a:fld id="{569CA098-20EC-4A92-9A8C-FFA87E2092AC}" type="datetime1">
              <a:rPr lang="fi-FI" smtClean="0"/>
              <a:t>26.2.2025</a:t>
            </a:fld>
            <a:endParaRPr lang="fi-FI"/>
          </a:p>
        </p:txBody>
      </p:sp>
      <p:sp>
        <p:nvSpPr>
          <p:cNvPr id="5" name="Alatunnisteen paikkamerkki 4">
            <a:extLst>
              <a:ext uri="{FF2B5EF4-FFF2-40B4-BE49-F238E27FC236}">
                <a16:creationId xmlns:a16="http://schemas.microsoft.com/office/drawing/2014/main" id="{47CAFDA3-E814-331C-A14D-900AB4017E3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70AA7067-0EBD-1D7F-4295-6CAF3A9A58C7}"/>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195915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CE91A9FD-0EF5-4681-B3FD-70CA23279873}" type="datetime1">
              <a:rPr lang="fi-FI" smtClean="0"/>
              <a:t>26.2.2025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Eläketurvakeskus</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9</a:t>
            </a:fld>
            <a:endParaRPr lang="fi-FI"/>
          </a:p>
        </p:txBody>
      </p:sp>
      <p:grpSp>
        <p:nvGrpSpPr>
          <p:cNvPr id="7" name="Ryhmä 6" descr="Viimeisen eläkelaitoksen periaatteen mukaisesti koko eläkkeen maksaa se eläkelaitos, jossa eläkkeensaaja on ollut viimeiseksi vakuutettuna ennen eläkkeen alkamista. Eläketurvakeskuksessa tehdään vuosittain eläkkeiden kustannustenjako eläkelaitosten kesken, sillä eläke jakautuu eri lakien mukaan karttuneisiin osiin, joista myös muilla eläkelaitoksilla voi olla vastuuta. Kustannustenjaossa on kuusi eri selvittelyä.&#10;">
            <a:extLst>
              <a:ext uri="{FF2B5EF4-FFF2-40B4-BE49-F238E27FC236}">
                <a16:creationId xmlns:a16="http://schemas.microsoft.com/office/drawing/2014/main" id="{D185D14A-8B60-464E-B592-DC5C455D550B}"/>
              </a:ext>
            </a:extLst>
          </p:cNvPr>
          <p:cNvGrpSpPr/>
          <p:nvPr/>
        </p:nvGrpSpPr>
        <p:grpSpPr>
          <a:xfrm>
            <a:off x="2639616" y="1340768"/>
            <a:ext cx="6405827" cy="4818863"/>
            <a:chOff x="1413345" y="1090003"/>
            <a:chExt cx="6405827" cy="4818863"/>
          </a:xfrm>
        </p:grpSpPr>
        <p:sp>
          <p:nvSpPr>
            <p:cNvPr id="8" name="Pyöristetty suorakulmio 15">
              <a:extLst>
                <a:ext uri="{FF2B5EF4-FFF2-40B4-BE49-F238E27FC236}">
                  <a16:creationId xmlns:a16="http://schemas.microsoft.com/office/drawing/2014/main" id="{0E948873-7E2D-43F4-A657-F09849138245}"/>
                </a:ext>
                <a:ext uri="{C183D7F6-B498-43B3-948B-1728B52AA6E4}">
                  <adec:decorative xmlns:adec="http://schemas.microsoft.com/office/drawing/2017/decorative" val="1"/>
                </a:ext>
              </a:extLst>
            </p:cNvPr>
            <p:cNvSpPr/>
            <p:nvPr/>
          </p:nvSpPr>
          <p:spPr>
            <a:xfrm>
              <a:off x="5643399" y="5295047"/>
              <a:ext cx="2175773" cy="612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a:solidFill>
                    <a:schemeClr val="tx1"/>
                  </a:solidFill>
                </a:rPr>
                <a:t>Palkattomien aikojen</a:t>
              </a:r>
            </a:p>
            <a:p>
              <a:pPr algn="ctr"/>
              <a:r>
                <a:rPr lang="fi-FI" dirty="0">
                  <a:solidFill>
                    <a:schemeClr val="tx1"/>
                  </a:solidFill>
                </a:rPr>
                <a:t>kustannustenjako</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9" name="Kulmayhdysviiva 16">
              <a:extLst>
                <a:ext uri="{FF2B5EF4-FFF2-40B4-BE49-F238E27FC236}">
                  <a16:creationId xmlns:a16="http://schemas.microsoft.com/office/drawing/2014/main" id="{681B6E94-453C-4574-A710-B9F6FF303756}"/>
                </a:ext>
              </a:extLst>
            </p:cNvPr>
            <p:cNvCxnSpPr/>
            <p:nvPr/>
          </p:nvCxnSpPr>
          <p:spPr>
            <a:xfrm>
              <a:off x="4683438" y="2132405"/>
              <a:ext cx="1598827" cy="700580"/>
            </a:xfrm>
            <a:prstGeom prst="bentConnector3">
              <a:avLst>
                <a:gd name="adj1" fmla="val 50000"/>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a:extLst>
                <a:ext uri="{FF2B5EF4-FFF2-40B4-BE49-F238E27FC236}">
                  <a16:creationId xmlns:a16="http://schemas.microsoft.com/office/drawing/2014/main" id="{68265928-24BC-445F-A0A1-86AA18366918}"/>
                </a:ext>
              </a:extLst>
            </p:cNvPr>
            <p:cNvCxnSpPr/>
            <p:nvPr/>
          </p:nvCxnSpPr>
          <p:spPr>
            <a:xfrm flipV="1">
              <a:off x="5480726" y="1412416"/>
              <a:ext cx="7468" cy="71999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a:extLst>
                <a:ext uri="{FF2B5EF4-FFF2-40B4-BE49-F238E27FC236}">
                  <a16:creationId xmlns:a16="http://schemas.microsoft.com/office/drawing/2014/main" id="{C8F3B60A-2A57-41CC-B071-2F6F336A1549}"/>
                </a:ext>
              </a:extLst>
            </p:cNvPr>
            <p:cNvCxnSpPr/>
            <p:nvPr/>
          </p:nvCxnSpPr>
          <p:spPr>
            <a:xfrm>
              <a:off x="5477308" y="1412416"/>
              <a:ext cx="1023044" cy="369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2" name="Pyöristetty suorakulmio 19">
              <a:extLst>
                <a:ext uri="{FF2B5EF4-FFF2-40B4-BE49-F238E27FC236}">
                  <a16:creationId xmlns:a16="http://schemas.microsoft.com/office/drawing/2014/main" id="{E77FE51D-C540-4573-96BD-7A9106526F03}"/>
                </a:ext>
                <a:ext uri="{C183D7F6-B498-43B3-948B-1728B52AA6E4}">
                  <adec:decorative xmlns:adec="http://schemas.microsoft.com/office/drawing/2017/decorative" val="1"/>
                </a:ext>
              </a:extLst>
            </p:cNvPr>
            <p:cNvSpPr/>
            <p:nvPr/>
          </p:nvSpPr>
          <p:spPr>
            <a:xfrm>
              <a:off x="5744839" y="1090003"/>
              <a:ext cx="2074333" cy="61065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fi-FI" dirty="0">
                  <a:solidFill>
                    <a:schemeClr val="tx1"/>
                  </a:solidFill>
                </a:rPr>
                <a:t>TR-maksun jako</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DE4E9F77-E3CF-4510-83F6-DF526FA5D089}"/>
                </a:ext>
              </a:extLst>
            </p:cNvPr>
            <p:cNvCxnSpPr/>
            <p:nvPr/>
          </p:nvCxnSpPr>
          <p:spPr>
            <a:xfrm>
              <a:off x="5469840" y="2133167"/>
              <a:ext cx="989754"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4" name="Pyöristetty suorakulmio 21">
              <a:extLst>
                <a:ext uri="{FF2B5EF4-FFF2-40B4-BE49-F238E27FC236}">
                  <a16:creationId xmlns:a16="http://schemas.microsoft.com/office/drawing/2014/main" id="{D1CE7605-53A9-4967-A330-E93F9AD88D85}"/>
                </a:ext>
                <a:ext uri="{C183D7F6-B498-43B3-948B-1728B52AA6E4}">
                  <adec:decorative xmlns:adec="http://schemas.microsoft.com/office/drawing/2017/decorative" val="1"/>
                </a:ext>
              </a:extLst>
            </p:cNvPr>
            <p:cNvSpPr/>
            <p:nvPr/>
          </p:nvSpPr>
          <p:spPr>
            <a:xfrm>
              <a:off x="5744839" y="1814473"/>
              <a:ext cx="2074333" cy="61065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fi-FI" dirty="0">
                  <a:solidFill>
                    <a:schemeClr val="tx1"/>
                  </a:solidFill>
                </a:rPr>
                <a:t>Valtion korvaus </a:t>
              </a:r>
              <a:br>
                <a:rPr lang="fi-FI" dirty="0">
                  <a:solidFill>
                    <a:schemeClr val="tx1"/>
                  </a:solidFill>
                </a:rPr>
              </a:br>
              <a:r>
                <a:rPr lang="fi-FI" dirty="0">
                  <a:solidFill>
                    <a:schemeClr val="tx1"/>
                  </a:solidFill>
                </a:rPr>
                <a:t>VEKL-etuuksista</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15" name="Pyöristetty suorakulmio 22">
              <a:extLst>
                <a:ext uri="{FF2B5EF4-FFF2-40B4-BE49-F238E27FC236}">
                  <a16:creationId xmlns:a16="http://schemas.microsoft.com/office/drawing/2014/main" id="{8B21D04E-8277-457B-8654-65FE82153AA2}"/>
                </a:ext>
                <a:ext uri="{C183D7F6-B498-43B3-948B-1728B52AA6E4}">
                  <adec:decorative xmlns:adec="http://schemas.microsoft.com/office/drawing/2017/decorative" val="1"/>
                </a:ext>
              </a:extLst>
            </p:cNvPr>
            <p:cNvSpPr/>
            <p:nvPr/>
          </p:nvSpPr>
          <p:spPr>
            <a:xfrm>
              <a:off x="5744839" y="2535780"/>
              <a:ext cx="2074333" cy="610653"/>
            </a:xfrm>
            <a:prstGeom prst="roundRect">
              <a:avLst>
                <a:gd name="adj" fmla="val 7859"/>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fi-FI" dirty="0" err="1">
                  <a:solidFill>
                    <a:schemeClr val="tx1"/>
                  </a:solidFill>
                </a:rPr>
                <a:t>ETK:n</a:t>
              </a:r>
              <a:r>
                <a:rPr lang="fi-FI" dirty="0">
                  <a:solidFill>
                    <a:schemeClr val="tx1"/>
                  </a:solidFill>
                </a:rPr>
                <a:t> kustannusosuus</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16" name="Suora yhdysviiva 15">
              <a:extLst>
                <a:ext uri="{FF2B5EF4-FFF2-40B4-BE49-F238E27FC236}">
                  <a16:creationId xmlns:a16="http://schemas.microsoft.com/office/drawing/2014/main" id="{309A3D95-1B22-4776-AF30-EC68CDD32682}"/>
                </a:ext>
              </a:extLst>
            </p:cNvPr>
            <p:cNvCxnSpPr/>
            <p:nvPr/>
          </p:nvCxnSpPr>
          <p:spPr>
            <a:xfrm>
              <a:off x="3635912" y="3095006"/>
              <a:ext cx="0" cy="334305"/>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a:extLst>
                <a:ext uri="{FF2B5EF4-FFF2-40B4-BE49-F238E27FC236}">
                  <a16:creationId xmlns:a16="http://schemas.microsoft.com/office/drawing/2014/main" id="{1AC65880-0178-4E82-BCD6-92D49171B37D}"/>
                </a:ext>
              </a:extLst>
            </p:cNvPr>
            <p:cNvCxnSpPr/>
            <p:nvPr/>
          </p:nvCxnSpPr>
          <p:spPr>
            <a:xfrm>
              <a:off x="6703354" y="3865719"/>
              <a:ext cx="0" cy="1449529"/>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a:extLst>
                <a:ext uri="{FF2B5EF4-FFF2-40B4-BE49-F238E27FC236}">
                  <a16:creationId xmlns:a16="http://schemas.microsoft.com/office/drawing/2014/main" id="{A816AB61-B39F-4DBB-994A-700E87D6E2E0}"/>
                </a:ext>
              </a:extLst>
            </p:cNvPr>
            <p:cNvCxnSpPr/>
            <p:nvPr/>
          </p:nvCxnSpPr>
          <p:spPr>
            <a:xfrm flipH="1">
              <a:off x="4606306" y="3865590"/>
              <a:ext cx="3412" cy="1458125"/>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9" name="Pyöristetty suorakulmio 27">
              <a:extLst>
                <a:ext uri="{FF2B5EF4-FFF2-40B4-BE49-F238E27FC236}">
                  <a16:creationId xmlns:a16="http://schemas.microsoft.com/office/drawing/2014/main" id="{9243956D-A911-4A1E-87BF-F0D5A315EFC9}"/>
                </a:ext>
                <a:ext uri="{C183D7F6-B498-43B3-948B-1728B52AA6E4}">
                  <adec:decorative xmlns:adec="http://schemas.microsoft.com/office/drawing/2017/decorative" val="1"/>
                </a:ext>
              </a:extLst>
            </p:cNvPr>
            <p:cNvSpPr/>
            <p:nvPr/>
          </p:nvSpPr>
          <p:spPr>
            <a:xfrm>
              <a:off x="3686955" y="4064286"/>
              <a:ext cx="1875643" cy="1078295"/>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a:solidFill>
                    <a:schemeClr val="tx1"/>
                  </a:solidFill>
                </a:rPr>
                <a:t>Valtion osuus </a:t>
              </a:r>
              <a:br>
                <a:rPr lang="fi-FI" dirty="0">
                  <a:solidFill>
                    <a:schemeClr val="tx1"/>
                  </a:solidFill>
                </a:rPr>
              </a:br>
              <a:r>
                <a:rPr lang="fi-FI" dirty="0">
                  <a:solidFill>
                    <a:schemeClr val="tx1"/>
                  </a:solidFill>
                </a:rPr>
                <a:t>YEL-</a:t>
              </a:r>
              <a:br>
                <a:rPr lang="fi-FI" dirty="0">
                  <a:solidFill>
                    <a:schemeClr val="tx1"/>
                  </a:solidFill>
                </a:rPr>
              </a:br>
              <a:r>
                <a:rPr lang="fi-FI" dirty="0">
                  <a:solidFill>
                    <a:schemeClr val="tx1"/>
                  </a:solidFill>
                </a:rPr>
                <a:t>eläkemenosta</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20" name="Pyöristetty suorakulmio 28">
              <a:extLst>
                <a:ext uri="{FF2B5EF4-FFF2-40B4-BE49-F238E27FC236}">
                  <a16:creationId xmlns:a16="http://schemas.microsoft.com/office/drawing/2014/main" id="{C8BE9523-B49D-4B5A-A6CA-9528F6CB1E9B}"/>
                </a:ext>
                <a:ext uri="{C183D7F6-B498-43B3-948B-1728B52AA6E4}">
                  <adec:decorative xmlns:adec="http://schemas.microsoft.com/office/drawing/2017/decorative" val="1"/>
                </a:ext>
              </a:extLst>
            </p:cNvPr>
            <p:cNvSpPr/>
            <p:nvPr/>
          </p:nvSpPr>
          <p:spPr>
            <a:xfrm>
              <a:off x="3686955" y="5296866"/>
              <a:ext cx="1875644" cy="612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a:solidFill>
                    <a:schemeClr val="tx1"/>
                  </a:solidFill>
                </a:rPr>
                <a:t>YEL-eläkkeiden </a:t>
              </a:r>
            </a:p>
            <a:p>
              <a:pPr algn="ctr"/>
              <a:r>
                <a:rPr lang="fi-FI" dirty="0">
                  <a:solidFill>
                    <a:schemeClr val="tx1"/>
                  </a:solidFill>
                </a:rPr>
                <a:t>kustannustenjako</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cxnSp>
          <p:nvCxnSpPr>
            <p:cNvPr id="21" name="Suora yhdysviiva 20">
              <a:extLst>
                <a:ext uri="{FF2B5EF4-FFF2-40B4-BE49-F238E27FC236}">
                  <a16:creationId xmlns:a16="http://schemas.microsoft.com/office/drawing/2014/main" id="{FCC66033-1B72-42AF-9F62-8DB5017A3B8D}"/>
                </a:ext>
              </a:extLst>
            </p:cNvPr>
            <p:cNvCxnSpPr/>
            <p:nvPr/>
          </p:nvCxnSpPr>
          <p:spPr>
            <a:xfrm>
              <a:off x="2497326" y="3862310"/>
              <a:ext cx="0" cy="14580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2" name="Pyöristetty suorakulmio 30">
              <a:extLst>
                <a:ext uri="{FF2B5EF4-FFF2-40B4-BE49-F238E27FC236}">
                  <a16:creationId xmlns:a16="http://schemas.microsoft.com/office/drawing/2014/main" id="{424B87DA-11B5-4792-9F8C-B55C3C904231}"/>
                </a:ext>
                <a:ext uri="{C183D7F6-B498-43B3-948B-1728B52AA6E4}">
                  <adec:decorative xmlns:adec="http://schemas.microsoft.com/office/drawing/2017/decorative" val="1"/>
                </a:ext>
              </a:extLst>
            </p:cNvPr>
            <p:cNvSpPr/>
            <p:nvPr/>
          </p:nvSpPr>
          <p:spPr>
            <a:xfrm>
              <a:off x="1413345" y="4049624"/>
              <a:ext cx="2175773" cy="1078295"/>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p>
              <a:pPr algn="ctr">
                <a:lnSpc>
                  <a:spcPct val="90000"/>
                </a:lnSpc>
              </a:pPr>
              <a:r>
                <a:rPr lang="fi-FI" dirty="0">
                  <a:solidFill>
                    <a:schemeClr val="tx1"/>
                  </a:solidFill>
                </a:rPr>
                <a:t>Kustannukset toisen eläkelaitoksen puolesta maksetuista eläkeosista</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23" name="Pyöristetty suorakulmio 31">
              <a:extLst>
                <a:ext uri="{FF2B5EF4-FFF2-40B4-BE49-F238E27FC236}">
                  <a16:creationId xmlns:a16="http://schemas.microsoft.com/office/drawing/2014/main" id="{A3699016-7AE9-421D-B29F-9C0EBEA7D12D}"/>
                </a:ext>
                <a:ext uri="{C183D7F6-B498-43B3-948B-1728B52AA6E4}">
                  <adec:decorative xmlns:adec="http://schemas.microsoft.com/office/drawing/2017/decorative" val="1"/>
                </a:ext>
              </a:extLst>
            </p:cNvPr>
            <p:cNvSpPr/>
            <p:nvPr/>
          </p:nvSpPr>
          <p:spPr>
            <a:xfrm>
              <a:off x="1413345" y="5296866"/>
              <a:ext cx="2175773" cy="612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fi-FI" dirty="0" err="1">
                  <a:solidFill>
                    <a:schemeClr val="tx1"/>
                  </a:solidFill>
                </a:rPr>
                <a:t>TyEL</a:t>
              </a:r>
              <a:r>
                <a:rPr lang="fi-FI" dirty="0">
                  <a:solidFill>
                    <a:schemeClr val="tx1"/>
                  </a:solidFill>
                </a:rPr>
                <a:t>-MEL-VILMA</a:t>
              </a:r>
            </a:p>
            <a:p>
              <a:pPr algn="ctr"/>
              <a:r>
                <a:rPr lang="fi-FI" dirty="0">
                  <a:solidFill>
                    <a:schemeClr val="tx1"/>
                  </a:solidFill>
                </a:rPr>
                <a:t>-eläkeselvittely</a:t>
              </a:r>
            </a:p>
            <a:p>
              <a:pPr algn="ct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24" name="Ellipsi 23">
              <a:extLst>
                <a:ext uri="{FF2B5EF4-FFF2-40B4-BE49-F238E27FC236}">
                  <a16:creationId xmlns:a16="http://schemas.microsoft.com/office/drawing/2014/main" id="{F883D60D-BABE-4268-B04E-661306BA3A1F}"/>
                </a:ext>
                <a:ext uri="{C183D7F6-B498-43B3-948B-1728B52AA6E4}">
                  <adec:decorative xmlns:adec="http://schemas.microsoft.com/office/drawing/2017/decorative" val="1"/>
                </a:ext>
              </a:extLst>
            </p:cNvPr>
            <p:cNvSpPr/>
            <p:nvPr/>
          </p:nvSpPr>
          <p:spPr>
            <a:xfrm>
              <a:off x="2402094" y="1110785"/>
              <a:ext cx="2467635" cy="1984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dirty="0" err="1">
                  <a:solidFill>
                    <a:schemeClr val="tx1"/>
                  </a:solidFill>
                </a:rPr>
                <a:t>ETK:n</a:t>
              </a:r>
              <a:r>
                <a:rPr lang="fi-FI" sz="2000" dirty="0">
                  <a:solidFill>
                    <a:schemeClr val="tx1"/>
                  </a:solidFill>
                </a:rPr>
                <a:t> vuosittaiset selvittelyt</a:t>
              </a:r>
            </a:p>
          </p:txBody>
        </p:sp>
        <p:sp>
          <p:nvSpPr>
            <p:cNvPr id="25" name="Pyöristetty suorakulmio 10">
              <a:extLst>
                <a:ext uri="{FF2B5EF4-FFF2-40B4-BE49-F238E27FC236}">
                  <a16:creationId xmlns:a16="http://schemas.microsoft.com/office/drawing/2014/main" id="{7A6FAC3C-FC48-4602-A703-AB0D047FD2B4}"/>
                </a:ext>
                <a:ext uri="{C183D7F6-B498-43B3-948B-1728B52AA6E4}">
                  <adec:decorative xmlns:adec="http://schemas.microsoft.com/office/drawing/2017/decorative" val="1"/>
                </a:ext>
              </a:extLst>
            </p:cNvPr>
            <p:cNvSpPr/>
            <p:nvPr/>
          </p:nvSpPr>
          <p:spPr>
            <a:xfrm>
              <a:off x="1413345" y="3378627"/>
              <a:ext cx="6405827" cy="48985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88000" rtlCol="0" anchor="ctr"/>
            <a:lstStyle/>
            <a:p>
              <a:pPr algn="ctr"/>
              <a:r>
                <a:rPr lang="fi-FI" sz="2000" dirty="0">
                  <a:solidFill>
                    <a:schemeClr val="bg1"/>
                  </a:solidFill>
                </a:rPr>
                <a:t>Kustannukset yhteisesti kustannettavista eläkeosista</a:t>
              </a:r>
            </a:p>
            <a:p>
              <a:pPr algn="ctr"/>
              <a:endParaRPr lang="fi-FI"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0" y="397883"/>
            <a:ext cx="11809312" cy="864096"/>
          </a:xfrm>
        </p:spPr>
        <p:txBody>
          <a:bodyPr/>
          <a:lstStyle/>
          <a:p>
            <a:pPr algn="ctr"/>
            <a:r>
              <a:rPr lang="fi-FI" dirty="0"/>
              <a:t>Työeläkkeiden </a:t>
            </a:r>
            <a:r>
              <a:rPr lang="fi-FI" dirty="0" err="1"/>
              <a:t>kustannustenjako</a:t>
            </a:r>
            <a:endParaRPr lang="fi-FI" dirty="0"/>
          </a:p>
        </p:txBody>
      </p:sp>
    </p:spTree>
    <p:extLst>
      <p:ext uri="{BB962C8B-B14F-4D97-AF65-F5344CB8AC3E}">
        <p14:creationId xmlns:p14="http://schemas.microsoft.com/office/powerpoint/2010/main" val="112926740"/>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2" id="{227C3C23-A07A-473C-B3A2-8FD53028FCC0}" vid="{84D54205-4F62-4ABD-8D28-5BD26D7A6C5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C792F7F1555B4428F7DBDE5A96B90F6" ma:contentTypeVersion="17" ma:contentTypeDescription="Luo uusi asiakirja." ma:contentTypeScope="" ma:versionID="28d930c46e88c6212b605b351fdc5401">
  <xsd:schema xmlns:xsd="http://www.w3.org/2001/XMLSchema" xmlns:xs="http://www.w3.org/2001/XMLSchema" xmlns:p="http://schemas.microsoft.com/office/2006/metadata/properties" xmlns:ns2="17000b28-6ce4-40c5-ac79-5466d7aaefff" xmlns:ns3="e08eed30-88ea-4b77-879b-0d8955af20b8" targetNamespace="http://schemas.microsoft.com/office/2006/metadata/properties" ma:root="true" ma:fieldsID="619f1060d0059ee5f8c40de47edc477d" ns2:_="" ns3:_="">
    <xsd:import namespace="17000b28-6ce4-40c5-ac79-5466d7aaefff"/>
    <xsd:import namespace="e08eed30-88ea-4b77-879b-0d8955af20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00b28-6ce4-40c5-ac79-5466d7aae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93e2b1fb-1eaf-45ac-9b78-5eb6500d82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8eed30-88ea-4b77-879b-0d8955af20b8"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41b83ba5-5ae0-4bad-8c4a-e0c3d3e28155}" ma:internalName="TaxCatchAll" ma:showField="CatchAllData" ma:web="e08eed30-88ea-4b77-879b-0d8955af20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000b28-6ce4-40c5-ac79-5466d7aaefff">
      <Terms xmlns="http://schemas.microsoft.com/office/infopath/2007/PartnerControls"/>
    </lcf76f155ced4ddcb4097134ff3c332f>
    <TaxCatchAll xmlns="e08eed30-88ea-4b77-879b-0d8955af20b8" xsi:nil="true"/>
  </documentManagement>
</p:properties>
</file>

<file path=customXml/itemProps1.xml><?xml version="1.0" encoding="utf-8"?>
<ds:datastoreItem xmlns:ds="http://schemas.openxmlformats.org/officeDocument/2006/customXml" ds:itemID="{01D50CF1-2341-43A1-BF3F-B2DBA04B5570}"/>
</file>

<file path=customXml/itemProps2.xml><?xml version="1.0" encoding="utf-8"?>
<ds:datastoreItem xmlns:ds="http://schemas.openxmlformats.org/officeDocument/2006/customXml" ds:itemID="{045353A1-8AD3-4939-92C2-8B3331A8602D}"/>
</file>

<file path=customXml/itemProps3.xml><?xml version="1.0" encoding="utf-8"?>
<ds:datastoreItem xmlns:ds="http://schemas.openxmlformats.org/officeDocument/2006/customXml" ds:itemID="{1B989272-9714-45D1-9513-5C75804F6B61}"/>
</file>

<file path=docProps/app.xml><?xml version="1.0" encoding="utf-8"?>
<Properties xmlns="http://schemas.openxmlformats.org/officeDocument/2006/extended-properties" xmlns:vt="http://schemas.openxmlformats.org/officeDocument/2006/docPropsVTypes">
  <Template>ETK_suomi</Template>
  <TotalTime>0</TotalTime>
  <Words>867</Words>
  <Application>Microsoft Office PowerPoint</Application>
  <PresentationFormat>Laajakuva</PresentationFormat>
  <Paragraphs>310</Paragraphs>
  <Slides>21</Slides>
  <Notes>19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21</vt:i4>
      </vt:variant>
    </vt:vector>
  </HeadingPairs>
  <TitlesOfParts>
    <vt:vector size="26" baseType="lpstr">
      <vt:lpstr>Aptos</vt:lpstr>
      <vt:lpstr>Arial</vt:lpstr>
      <vt:lpstr>Calibri</vt:lpstr>
      <vt:lpstr>Verdana</vt:lpstr>
      <vt:lpstr>Office-teema</vt:lpstr>
      <vt:lpstr> Kustannustenjako kuvina</vt:lpstr>
      <vt:lpstr>Työeläkejärjestelmän rahavirrat vuonna 2023</vt:lpstr>
      <vt:lpstr>Eläkkeiden rahoitus</vt:lpstr>
      <vt:lpstr>Osittain rahastoiva järjestelmä</vt:lpstr>
      <vt:lpstr>TyEL- ja MEL-eläkkeiden osittainen rahastointi</vt:lpstr>
      <vt:lpstr>Työeläkkeiden rahoitus Suomessa</vt:lpstr>
      <vt:lpstr>Viimeinen eläkelaitos maksaa eläkkeensaajan  kaikki eläkeosat</vt:lpstr>
      <vt:lpstr>Eläketurvakeskus hoitaa eläkelaitosten välisen kustannustenjaon</vt:lpstr>
      <vt:lpstr>Työeläkkeiden kustannustenjako</vt:lpstr>
      <vt:lpstr>Toisten puolesta maksetut eläkeosat  vuosina 2001–2023</vt:lpstr>
      <vt:lpstr>Maksetut TyEL- ja MEL-eläkkeet vuosina 2001–2023</vt:lpstr>
      <vt:lpstr>YEL:n mukainen eläkemeno ja valtion osuus vuosina 1990–2023</vt:lpstr>
      <vt:lpstr>MYEL:n mukainen eläkemeno ja valtion osuus  vuosina 1990–2023 </vt:lpstr>
      <vt:lpstr>Palkattomien aikojen perusteella maksetut eläkkeen osat  vuosina 2006–2023 </vt:lpstr>
      <vt:lpstr>VEKL:n perusteella vuosina 2006–2023 maksetut etuudet  </vt:lpstr>
      <vt:lpstr>TR-osuus suhteessa vakuutettuun palkkasummaan ja  työttömyysaste vuosina 1990–2023 </vt:lpstr>
      <vt:lpstr>TyEL- ja MEL-eläkevarat vastuuosittain  vuosina 2007–2023, 31.12.</vt:lpstr>
      <vt:lpstr>TyEL- ja MEL-vakuutusmaksu eläkelaitostyypeittäin  vuonna 2024</vt:lpstr>
      <vt:lpstr>Työeläkemaksuprosentit vuonna 2024</vt:lpstr>
      <vt:lpstr>Työeläkevakuutusyhtiössä vakuutetun työnantajan  TyEL-maksun osat keskimäärin vuonna 2024</vt:lpstr>
      <vt:lpstr>Keskimääräinen TEL-/TyEL-maksu vuosina 1962–2024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2025-02-26T08:02:20Z</dcterms:created>
  <dcterms:modified xsi:type="dcterms:W3CDTF">2025-02-26T08:05:31Z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0x0101006C792F7F1555B4428F7DBDE5A96B90F6</vt:lpwstr>
  </property>
</Properties>
</file>