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58" r:id="rId2"/>
    <p:sldId id="270" r:id="rId3"/>
    <p:sldId id="352" r:id="rId4"/>
    <p:sldId id="260" r:id="rId5"/>
    <p:sldId id="261" r:id="rId6"/>
    <p:sldId id="321" r:id="rId7"/>
    <p:sldId id="331" r:id="rId8"/>
    <p:sldId id="264" r:id="rId9"/>
    <p:sldId id="265" r:id="rId10"/>
    <p:sldId id="266" r:id="rId11"/>
    <p:sldId id="322" r:id="rId12"/>
    <p:sldId id="323" r:id="rId13"/>
    <p:sldId id="271" r:id="rId14"/>
    <p:sldId id="272" r:id="rId15"/>
    <p:sldId id="273" r:id="rId16"/>
    <p:sldId id="353" r:id="rId17"/>
    <p:sldId id="269" r:id="rId18"/>
    <p:sldId id="275" r:id="rId19"/>
    <p:sldId id="276" r:id="rId20"/>
    <p:sldId id="277" r:id="rId21"/>
    <p:sldId id="278" r:id="rId22"/>
    <p:sldId id="279" r:id="rId23"/>
    <p:sldId id="282" r:id="rId24"/>
    <p:sldId id="283" r:id="rId25"/>
    <p:sldId id="284" r:id="rId26"/>
    <p:sldId id="288" r:id="rId27"/>
    <p:sldId id="289" r:id="rId28"/>
    <p:sldId id="290" r:id="rId29"/>
    <p:sldId id="285" r:id="rId30"/>
    <p:sldId id="286" r:id="rId31"/>
    <p:sldId id="292" r:id="rId32"/>
    <p:sldId id="296" r:id="rId33"/>
    <p:sldId id="297" r:id="rId34"/>
    <p:sldId id="298" r:id="rId35"/>
    <p:sldId id="299" r:id="rId36"/>
    <p:sldId id="305" r:id="rId37"/>
    <p:sldId id="306" r:id="rId38"/>
    <p:sldId id="307" r:id="rId39"/>
    <p:sldId id="308" r:id="rId40"/>
    <p:sldId id="309" r:id="rId41"/>
    <p:sldId id="332" r:id="rId42"/>
    <p:sldId id="31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916" autoAdjust="0"/>
  </p:normalViewPr>
  <p:slideViewPr>
    <p:cSldViewPr snapToGrid="0">
      <p:cViewPr varScale="1">
        <p:scale>
          <a:sx n="120" d="100"/>
          <a:sy n="120" d="100"/>
        </p:scale>
        <p:origin x="120"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12/13/2024</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urn.fi/URN:NBN:fi-fe202009146941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382398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23652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85464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8181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403063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40407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51700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1658501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141932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424807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96534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3919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400564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425445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244941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201230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4200078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159536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396935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3686683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44153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180282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739267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4202416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31</a:t>
            </a:fld>
            <a:endParaRPr lang="fi-FI"/>
          </a:p>
        </p:txBody>
      </p:sp>
    </p:spTree>
    <p:extLst>
      <p:ext uri="{BB962C8B-B14F-4D97-AF65-F5344CB8AC3E}">
        <p14:creationId xmlns:p14="http://schemas.microsoft.com/office/powerpoint/2010/main" val="1658540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158236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1608" y="4278660"/>
            <a:ext cx="5486400" cy="4635946"/>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2833559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3181663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extLst>
              <a:ext uri="{FF2B5EF4-FFF2-40B4-BE49-F238E27FC236}">
                <a16:creationId xmlns:a16="http://schemas.microsoft.com/office/drawing/2014/main" id="{6C45E6DD-C0B9-4980-81BF-B9DBAED29E0D}"/>
              </a:ext>
            </a:extLst>
          </p:cNvPr>
          <p:cNvSpPr txBox="1"/>
          <p:nvPr/>
        </p:nvSpPr>
        <p:spPr>
          <a:xfrm flipH="1">
            <a:off x="2999656" y="3181510"/>
            <a:ext cx="1512168" cy="276999"/>
          </a:xfrm>
          <a:prstGeom prst="rect">
            <a:avLst/>
          </a:prstGeom>
          <a:noFill/>
        </p:spPr>
        <p:txBody>
          <a:bodyPr wrap="square" rtlCol="0">
            <a:spAutoFit/>
          </a:bodyPr>
          <a:lstStyle/>
          <a:p>
            <a:pPr algn="l"/>
            <a:r>
              <a:rPr lang="fi-FI" sz="1200" dirty="0">
                <a:hlinkClick r:id="rId3"/>
              </a:rPr>
              <a:t>Työeläkeindikaattorit</a:t>
            </a:r>
            <a:endParaRPr lang="fi-FI" sz="1200" dirty="0"/>
          </a:p>
        </p:txBody>
      </p:sp>
      <p:sp>
        <p:nvSpPr>
          <p:cNvPr id="6" name="Huomautusten paikkamerkki 5">
            <a:extLst>
              <a:ext uri="{FF2B5EF4-FFF2-40B4-BE49-F238E27FC236}">
                <a16:creationId xmlns:a16="http://schemas.microsoft.com/office/drawing/2014/main" id="{746F47AE-77E3-40D0-9D9B-5D7AF8006309}"/>
              </a:ext>
            </a:extLst>
          </p:cNvPr>
          <p:cNvSpPr txBox="1">
            <a:spLocks noGrp="1"/>
          </p:cNvSpPr>
          <p:nvPr>
            <p:ph type="body" idx="1"/>
          </p:nvPr>
        </p:nvSpPr>
        <p:spPr>
          <a:xfrm flipH="1">
            <a:off x="685800" y="4400550"/>
            <a:ext cx="5486400" cy="3600450"/>
          </a:xfrm>
          <a:prstGeom prst="rect">
            <a:avLst/>
          </a:prstGeom>
          <a:noFill/>
        </p:spPr>
        <p:txBody>
          <a:bodyPr wrap="square" rtlCol="0">
            <a:spAutoFit/>
          </a:bodyPr>
          <a:lstStyle/>
          <a:p>
            <a:pPr algn="l"/>
            <a:endParaRPr lang="fi-FI" sz="1200"/>
          </a:p>
        </p:txBody>
      </p:sp>
    </p:spTree>
    <p:extLst>
      <p:ext uri="{BB962C8B-B14F-4D97-AF65-F5344CB8AC3E}">
        <p14:creationId xmlns:p14="http://schemas.microsoft.com/office/powerpoint/2010/main" val="462800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1662450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2494441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70609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03121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581522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1457988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292568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56094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219611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191127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170065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143946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3019225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28.9.2020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Eläketurvakeskus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64810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7DB22B4B-7F40-4994-BFC2-538C8FB6082B}" type="datetime1">
              <a:rPr lang="fi-FI" smtClean="0"/>
              <a:t>13.12.2024</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13.12.2024</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13.12.2024</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EA9F6098-BC38-49FC-9E5B-44A1BEE2C7DF}" type="datetime1">
              <a:rPr lang="fi-FI" smtClean="0"/>
              <a:t>13.12.2024</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 id="2147483677" r:id="rId25"/>
    <p:sldLayoutId id="2147483678" r:id="rId26"/>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A05887F0-CBEC-40D0-9862-BAA28AA7C19A}"/>
              </a:ext>
              <a:ext uri="{C183D7F6-B498-43B3-948B-1728B52AA6E4}">
                <adec:decorative xmlns:adec="http://schemas.microsoft.com/office/drawing/2017/decorative" val="1"/>
              </a:ext>
            </a:extLst>
          </p:cNvPr>
          <p:cNvSpPr>
            <a:spLocks noGrp="1"/>
          </p:cNvSpPr>
          <p:nvPr>
            <p:ph type="ctrTitle"/>
          </p:nvPr>
        </p:nvSpPr>
        <p:spPr/>
        <p:txBody>
          <a:bodyPr/>
          <a:lstStyle/>
          <a:p>
            <a:r>
              <a:rPr lang="fi-FI" dirty="0"/>
              <a:t>Työeläkejärjestelmä kuvina</a:t>
            </a:r>
          </a:p>
        </p:txBody>
      </p:sp>
      <p:sp>
        <p:nvSpPr>
          <p:cNvPr id="12" name="Alaotsikko 2">
            <a:extLst>
              <a:ext uri="{FF2B5EF4-FFF2-40B4-BE49-F238E27FC236}">
                <a16:creationId xmlns:a16="http://schemas.microsoft.com/office/drawing/2014/main" id="{4EFECA77-FE15-46F1-B2DE-486AEFB4C1FD}"/>
              </a:ext>
              <a:ext uri="{C183D7F6-B498-43B3-948B-1728B52AA6E4}">
                <adec:decorative xmlns:adec="http://schemas.microsoft.com/office/drawing/2017/decorative" val="1"/>
              </a:ext>
            </a:extLst>
          </p:cNvPr>
          <p:cNvSpPr>
            <a:spLocks noGrp="1"/>
          </p:cNvSpPr>
          <p:nvPr>
            <p:ph type="subTitle" idx="1"/>
          </p:nvPr>
        </p:nvSpPr>
        <p:spPr/>
        <p:txBody>
          <a:bodyPr/>
          <a:lstStyle/>
          <a:p>
            <a:r>
              <a:rPr lang="fi-FI" dirty="0"/>
              <a:t>Kuvapaketti sisältää keskeisiä tietoja työeläkejärjestelmästä </a:t>
            </a:r>
            <a:br>
              <a:rPr lang="fi-FI" dirty="0"/>
            </a:br>
            <a:r>
              <a:rPr lang="fi-FI" dirty="0"/>
              <a:t>ja sen toiminnasta</a:t>
            </a:r>
            <a:r>
              <a:rPr lang="fi-FI"/>
              <a:t>. </a:t>
            </a:r>
          </a:p>
          <a:p>
            <a:endParaRPr lang="fi-FI" dirty="0"/>
          </a:p>
          <a:p>
            <a:r>
              <a:rPr lang="fi-FI"/>
              <a:t>Päivitetty: 13.12.2024</a:t>
            </a:r>
            <a:endParaRPr lang="fi-FI" dirty="0"/>
          </a:p>
        </p:txBody>
      </p:sp>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10</a:t>
            </a:fld>
            <a:endParaRPr lang="fi-FI"/>
          </a:p>
        </p:txBody>
      </p:sp>
      <p:sp>
        <p:nvSpPr>
          <p:cNvPr id="21" name="Otsikko 6">
            <a:extLst>
              <a:ext uri="{FF2B5EF4-FFF2-40B4-BE49-F238E27FC236}">
                <a16:creationId xmlns:a16="http://schemas.microsoft.com/office/drawing/2014/main" id="{EAF2CB3C-CB27-4CA7-B0A2-C7439CDAD0BA}"/>
              </a:ext>
            </a:extLst>
          </p:cNvPr>
          <p:cNvSpPr>
            <a:spLocks noGrp="1"/>
          </p:cNvSpPr>
          <p:nvPr>
            <p:ph type="title"/>
          </p:nvPr>
        </p:nvSpPr>
        <p:spPr>
          <a:xfrm>
            <a:off x="0" y="807825"/>
            <a:ext cx="11856640" cy="836753"/>
          </a:xfrm>
        </p:spPr>
        <p:txBody>
          <a:bodyPr/>
          <a:lstStyle/>
          <a:p>
            <a:pPr algn="ctr"/>
            <a:r>
              <a:rPr lang="fi-FI" sz="3200" dirty="0"/>
              <a:t>Eläkkeensaajan perusturva</a:t>
            </a:r>
          </a:p>
        </p:txBody>
      </p:sp>
      <p:grpSp>
        <p:nvGrpSpPr>
          <p:cNvPr id="22" name="Ryhmä 21">
            <a:extLst>
              <a:ext uri="{FF2B5EF4-FFF2-40B4-BE49-F238E27FC236}">
                <a16:creationId xmlns:a16="http://schemas.microsoft.com/office/drawing/2014/main" id="{34617B42-0657-4BF0-993E-A8502D355FB2}"/>
              </a:ext>
              <a:ext uri="{C183D7F6-B498-43B3-948B-1728B52AA6E4}">
                <adec:decorative xmlns:adec="http://schemas.microsoft.com/office/drawing/2017/decorative" val="1"/>
              </a:ext>
            </a:extLst>
          </p:cNvPr>
          <p:cNvGrpSpPr/>
          <p:nvPr/>
        </p:nvGrpSpPr>
        <p:grpSpPr>
          <a:xfrm>
            <a:off x="551384" y="1700808"/>
            <a:ext cx="10641370" cy="2952328"/>
            <a:chOff x="551384" y="1952836"/>
            <a:chExt cx="10641370" cy="2952328"/>
          </a:xfrm>
        </p:grpSpPr>
        <p:sp>
          <p:nvSpPr>
            <p:cNvPr id="23" name="Rounded Rectangle 18">
              <a:extLst>
                <a:ext uri="{FF2B5EF4-FFF2-40B4-BE49-F238E27FC236}">
                  <a16:creationId xmlns:a16="http://schemas.microsoft.com/office/drawing/2014/main" id="{2B72F9A6-33FC-463A-A73F-54685AA81581}"/>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4" name="Rounded Rectangle 21">
              <a:extLst>
                <a:ext uri="{FF2B5EF4-FFF2-40B4-BE49-F238E27FC236}">
                  <a16:creationId xmlns:a16="http://schemas.microsoft.com/office/drawing/2014/main" id="{21C0D5D9-43B7-4390-9300-8E80F4AAD45D}"/>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5" name="Cross 24">
              <a:extLst>
                <a:ext uri="{FF2B5EF4-FFF2-40B4-BE49-F238E27FC236}">
                  <a16:creationId xmlns:a16="http://schemas.microsoft.com/office/drawing/2014/main" id="{EA0836A4-1EC9-44C8-A2D7-9AA299B03A42}"/>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6" name="Rounded Rectangle 22">
              <a:extLst>
                <a:ext uri="{FF2B5EF4-FFF2-40B4-BE49-F238E27FC236}">
                  <a16:creationId xmlns:a16="http://schemas.microsoft.com/office/drawing/2014/main" id="{19177253-2390-41AD-B856-40F1FD34C42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7" name="Oval 23">
              <a:extLst>
                <a:ext uri="{FF2B5EF4-FFF2-40B4-BE49-F238E27FC236}">
                  <a16:creationId xmlns:a16="http://schemas.microsoft.com/office/drawing/2014/main" id="{AE9C54FA-E33E-4A78-8CD1-1E992E513C17}"/>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8" name="Equals 25">
              <a:extLst>
                <a:ext uri="{FF2B5EF4-FFF2-40B4-BE49-F238E27FC236}">
                  <a16:creationId xmlns:a16="http://schemas.microsoft.com/office/drawing/2014/main" id="{AF43B276-B4E5-4428-A83A-BD593356F77F}"/>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Tree>
    <p:extLst>
      <p:ext uri="{BB962C8B-B14F-4D97-AF65-F5344CB8AC3E}">
        <p14:creationId xmlns:p14="http://schemas.microsoft.com/office/powerpoint/2010/main" val="188247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604690"/>
            <a:ext cx="11856640" cy="829324"/>
          </a:xfrm>
        </p:spPr>
        <p:txBody>
          <a:bodyPr/>
          <a:lstStyle/>
          <a:p>
            <a:pPr algn="ctr"/>
            <a:r>
              <a:rPr lang="fi-FI" sz="3200" dirty="0"/>
              <a:t>Kokonaiseläke </a:t>
            </a:r>
            <a:r>
              <a:rPr lang="fi-FI" sz="3200"/>
              <a:t>vuonna 2024</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4" name="Kuva 3" descr="Kokonaiseläke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7818868D-A012-087B-0B35-7D98122DB74A}"/>
              </a:ext>
            </a:extLst>
          </p:cNvPr>
          <p:cNvPicPr>
            <a:picLocks noChangeAspect="1"/>
          </p:cNvPicPr>
          <p:nvPr/>
        </p:nvPicPr>
        <p:blipFill>
          <a:blip r:embed="rId3"/>
          <a:stretch>
            <a:fillRect/>
          </a:stretch>
        </p:blipFill>
        <p:spPr>
          <a:xfrm>
            <a:off x="2062162" y="1454655"/>
            <a:ext cx="8067675" cy="4819650"/>
          </a:xfrm>
          <a:prstGeom prst="rect">
            <a:avLst/>
          </a:prstGeom>
        </p:spPr>
      </p:pic>
    </p:spTree>
    <p:extLst>
      <p:ext uri="{BB962C8B-B14F-4D97-AF65-F5344CB8AC3E}">
        <p14:creationId xmlns:p14="http://schemas.microsoft.com/office/powerpoint/2010/main" val="63666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12</a:t>
            </a:fld>
            <a:endParaRPr lang="fi-FI"/>
          </a:p>
        </p:txBody>
      </p:sp>
      <p:sp>
        <p:nvSpPr>
          <p:cNvPr id="18" name="Otsikko 6">
            <a:extLst>
              <a:ext uri="{FF2B5EF4-FFF2-40B4-BE49-F238E27FC236}">
                <a16:creationId xmlns:a16="http://schemas.microsoft.com/office/drawing/2014/main" id="{9D9A77CD-C34A-4C5A-A914-9718AA0A5DE5}"/>
              </a:ext>
            </a:extLst>
          </p:cNvPr>
          <p:cNvSpPr>
            <a:spLocks noGrp="1"/>
          </p:cNvSpPr>
          <p:nvPr>
            <p:ph type="title"/>
          </p:nvPr>
        </p:nvSpPr>
        <p:spPr>
          <a:xfrm>
            <a:off x="0" y="404664"/>
            <a:ext cx="11856640" cy="604049"/>
          </a:xfrm>
        </p:spPr>
        <p:txBody>
          <a:bodyPr/>
          <a:lstStyle/>
          <a:p>
            <a:pPr algn="ctr"/>
            <a:r>
              <a:rPr lang="fi-FI" sz="3200" dirty="0"/>
              <a:t>Kokonaiseläke </a:t>
            </a:r>
            <a:r>
              <a:rPr lang="fi-FI" sz="3200"/>
              <a:t>vuonna 2024, </a:t>
            </a:r>
            <a:r>
              <a:rPr lang="fi-FI" sz="3200" dirty="0"/>
              <a:t>asumistuki mukana</a:t>
            </a:r>
          </a:p>
        </p:txBody>
      </p:sp>
      <p:pic>
        <p:nvPicPr>
          <p:cNvPr id="4" name="Kuva 3" descr="Työeläke, kansaneläke, takuueläke ja asumistuki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8F29697D-AE6B-8630-C378-C36BF8FF5D08}"/>
              </a:ext>
            </a:extLst>
          </p:cNvPr>
          <p:cNvPicPr>
            <a:picLocks noChangeAspect="1"/>
          </p:cNvPicPr>
          <p:nvPr/>
        </p:nvPicPr>
        <p:blipFill>
          <a:blip r:embed="rId3"/>
          <a:stretch>
            <a:fillRect/>
          </a:stretch>
        </p:blipFill>
        <p:spPr>
          <a:xfrm>
            <a:off x="1703512" y="1196752"/>
            <a:ext cx="8475340" cy="4993686"/>
          </a:xfrm>
          <a:prstGeom prst="rect">
            <a:avLst/>
          </a:prstGeom>
        </p:spPr>
      </p:pic>
    </p:spTree>
    <p:extLst>
      <p:ext uri="{BB962C8B-B14F-4D97-AF65-F5344CB8AC3E}">
        <p14:creationId xmlns:p14="http://schemas.microsoft.com/office/powerpoint/2010/main" val="26254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5399" y="460106"/>
            <a:ext cx="9540000" cy="819228"/>
          </a:xfrm>
        </p:spPr>
        <p:txBody>
          <a:bodyPr/>
          <a:lstStyle/>
          <a:p>
            <a:r>
              <a:rPr lang="fi-FI" dirty="0"/>
              <a:t>Eläkettä karttuu ansioista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13</a:t>
            </a:fld>
            <a:endParaRPr lang="fi-FI"/>
          </a:p>
        </p:txBody>
      </p:sp>
      <p:sp>
        <p:nvSpPr>
          <p:cNvPr id="47" name="Content Placeholder 3">
            <a:extLst>
              <a:ext uri="{FF2B5EF4-FFF2-40B4-BE49-F238E27FC236}">
                <a16:creationId xmlns:a16="http://schemas.microsoft.com/office/drawing/2014/main" id="{9CAAABCF-FA9F-4FD2-A973-864667D4F97B}"/>
              </a:ext>
            </a:extLst>
          </p:cNvPr>
          <p:cNvSpPr txBox="1">
            <a:spLocks/>
          </p:cNvSpPr>
          <p:nvPr/>
        </p:nvSpPr>
        <p:spPr>
          <a:xfrm>
            <a:off x="667843" y="1435511"/>
            <a:ext cx="9540000" cy="620888"/>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FI" b="1" dirty="0"/>
              <a:t>Eläkkeen karttuminen vuodesta 2017 alkaen</a:t>
            </a:r>
          </a:p>
        </p:txBody>
      </p:sp>
      <p:grpSp>
        <p:nvGrpSpPr>
          <p:cNvPr id="2" name="Ryhmä 1">
            <a:extLst>
              <a:ext uri="{FF2B5EF4-FFF2-40B4-BE49-F238E27FC236}">
                <a16:creationId xmlns:a16="http://schemas.microsoft.com/office/drawing/2014/main" id="{90D21470-3EDA-4A57-B1C6-9A6C5BC4D8B0}"/>
              </a:ext>
              <a:ext uri="{C183D7F6-B498-43B3-948B-1728B52AA6E4}">
                <adec:decorative xmlns:adec="http://schemas.microsoft.com/office/drawing/2017/decorative" val="1"/>
              </a:ext>
            </a:extLst>
          </p:cNvPr>
          <p:cNvGrpSpPr/>
          <p:nvPr/>
        </p:nvGrpSpPr>
        <p:grpSpPr>
          <a:xfrm>
            <a:off x="648016" y="2056399"/>
            <a:ext cx="9377354" cy="1872208"/>
            <a:chOff x="648016" y="2056399"/>
            <a:chExt cx="9377354" cy="1872208"/>
          </a:xfrm>
        </p:grpSpPr>
        <p:sp>
          <p:nvSpPr>
            <p:cNvPr id="48" name="Oval 12">
              <a:extLst>
                <a:ext uri="{FF2B5EF4-FFF2-40B4-BE49-F238E27FC236}">
                  <a16:creationId xmlns:a16="http://schemas.microsoft.com/office/drawing/2014/main" id="{8114D882-4DE5-465A-B42A-4B59C873E4E2}"/>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Työansiot</a:t>
              </a:r>
              <a:endParaRPr lang="en-FI" sz="2000" dirty="0"/>
            </a:p>
          </p:txBody>
        </p:sp>
        <p:sp>
          <p:nvSpPr>
            <p:cNvPr id="49" name="Multiply 7" descr="kertaa.">
              <a:extLst>
                <a:ext uri="{FF2B5EF4-FFF2-40B4-BE49-F238E27FC236}">
                  <a16:creationId xmlns:a16="http://schemas.microsoft.com/office/drawing/2014/main" id="{6F820BF9-DBA9-496D-91FB-D12DA0AEC8B2}"/>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0" name="Oval 14">
              <a:extLst>
                <a:ext uri="{FF2B5EF4-FFF2-40B4-BE49-F238E27FC236}">
                  <a16:creationId xmlns:a16="http://schemas.microsoft.com/office/drawing/2014/main" id="{83C2677A-AC9F-4071-A574-67547E1058F1}"/>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Karttumis-</a:t>
              </a:r>
              <a:br>
                <a:rPr lang="en-FI" sz="2000" b="1" dirty="0"/>
              </a:br>
              <a:r>
                <a:rPr lang="en-FI" sz="2000" b="1" dirty="0"/>
                <a:t>prosentti</a:t>
              </a:r>
              <a:endParaRPr lang="en-FI" sz="2000" dirty="0"/>
            </a:p>
          </p:txBody>
        </p:sp>
        <p:sp>
          <p:nvSpPr>
            <p:cNvPr id="51" name="Multiply 15" descr="kertaa.">
              <a:extLst>
                <a:ext uri="{FF2B5EF4-FFF2-40B4-BE49-F238E27FC236}">
                  <a16:creationId xmlns:a16="http://schemas.microsoft.com/office/drawing/2014/main" id="{ED4026A0-AC23-4624-9CD8-8EB5CEE1FEF4}"/>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2" name="Oval 11">
              <a:extLst>
                <a:ext uri="{FF2B5EF4-FFF2-40B4-BE49-F238E27FC236}">
                  <a16:creationId xmlns:a16="http://schemas.microsoft.com/office/drawing/2014/main" id="{970B11D8-BF46-403F-ACF1-9F6E8528261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Elinaika-</a:t>
              </a:r>
            </a:p>
            <a:p>
              <a:pPr algn="ctr"/>
              <a:r>
                <a:rPr lang="en-FI" sz="2000" b="1" dirty="0"/>
                <a:t>kerroin</a:t>
              </a:r>
              <a:endParaRPr lang="en-FI" sz="2000" dirty="0"/>
            </a:p>
          </p:txBody>
        </p:sp>
        <p:sp>
          <p:nvSpPr>
            <p:cNvPr id="53" name="Equals 16">
              <a:extLst>
                <a:ext uri="{FF2B5EF4-FFF2-40B4-BE49-F238E27FC236}">
                  <a16:creationId xmlns:a16="http://schemas.microsoft.com/office/drawing/2014/main" id="{A2C08700-43CB-4982-AE5F-68B5C2C46338}"/>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54" name="Oval 10" descr=".">
              <a:extLst>
                <a:ext uri="{FF2B5EF4-FFF2-40B4-BE49-F238E27FC236}">
                  <a16:creationId xmlns:a16="http://schemas.microsoft.com/office/drawing/2014/main" id="{2ACF756F-4214-4306-B644-E2C3EAC11F23}"/>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Työeläke</a:t>
              </a:r>
              <a:endParaRPr lang="en-FI" sz="2000" dirty="0"/>
            </a:p>
          </p:txBody>
        </p:sp>
      </p:grpSp>
      <p:sp>
        <p:nvSpPr>
          <p:cNvPr id="55" name="Content Placeholder 3">
            <a:extLst>
              <a:ext uri="{FF2B5EF4-FFF2-40B4-BE49-F238E27FC236}">
                <a16:creationId xmlns:a16="http://schemas.microsoft.com/office/drawing/2014/main" id="{62B977EE-DE9A-42C5-89BB-20CEE6CE9327}"/>
              </a:ext>
            </a:extLst>
          </p:cNvPr>
          <p:cNvSpPr txBox="1">
            <a:spLocks/>
          </p:cNvSpPr>
          <p:nvPr/>
        </p:nvSpPr>
        <p:spPr>
          <a:xfrm>
            <a:off x="695399" y="4084784"/>
            <a:ext cx="9540000" cy="2356908"/>
          </a:xfrm>
          <a:prstGeom prst="rect">
            <a:avLst/>
          </a:prstGeom>
        </p:spPr>
        <p:txBody>
          <a:bodyPr vert="horz" lIns="91440" tIns="45720" rIns="91440" bIns="45720" rtlCol="0">
            <a:noAutofit/>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sz="2400" dirty="0"/>
              <a:t>Eläkettä karttuu 1,5 % vuodessa.</a:t>
            </a:r>
          </a:p>
          <a:p>
            <a:r>
              <a:rPr lang="en-FI" sz="2400" dirty="0"/>
              <a:t>53–62-vuotiaille karttuu eläkettä 1,7 % vuoden 2025 loppuun</a:t>
            </a:r>
            <a:br>
              <a:rPr lang="en-FI" sz="2400" dirty="0"/>
            </a:br>
            <a:r>
              <a:rPr lang="en-FI" sz="2400" dirty="0"/>
              <a:t>(siirtymäajan karttuma).</a:t>
            </a:r>
          </a:p>
          <a:p>
            <a:r>
              <a:rPr lang="en-FI" sz="2400" dirty="0"/>
              <a:t>Eläkkeeseen lasketaan lykkäyskorotus 0,4 % /kk,</a:t>
            </a:r>
            <a:br>
              <a:rPr lang="en-FI" sz="2400" dirty="0"/>
            </a:br>
            <a:r>
              <a:rPr lang="en-FI" sz="2400" dirty="0"/>
              <a:t>jos eläke alkaa alimman vanhuuseläkeiän jälkeen.</a:t>
            </a:r>
          </a:p>
        </p:txBody>
      </p:sp>
    </p:spTree>
    <p:extLst>
      <p:ext uri="{BB962C8B-B14F-4D97-AF65-F5344CB8AC3E}">
        <p14:creationId xmlns:p14="http://schemas.microsoft.com/office/powerpoint/2010/main" val="358179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EB70E4-FD77-4FD5-9B5E-B991B806D1FB}"/>
              </a:ext>
            </a:extLst>
          </p:cNvPr>
          <p:cNvSpPr>
            <a:spLocks noGrp="1"/>
          </p:cNvSpPr>
          <p:nvPr>
            <p:ph type="title"/>
          </p:nvPr>
        </p:nvSpPr>
        <p:spPr>
          <a:xfrm>
            <a:off x="0" y="476672"/>
            <a:ext cx="11856640" cy="504056"/>
          </a:xfrm>
        </p:spPr>
        <p:txBody>
          <a:bodyPr/>
          <a:lstStyle/>
          <a:p>
            <a:pPr algn="ctr"/>
            <a:r>
              <a:rPr lang="fi-FI" sz="3200" dirty="0"/>
              <a:t>Vanhuuseläkeikä nousee ikäluokittain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14</a:t>
            </a:fld>
            <a:endParaRPr lang="fi-FI"/>
          </a:p>
        </p:txBody>
      </p:sp>
      <p:graphicFrame>
        <p:nvGraphicFramePr>
          <p:cNvPr id="9" name="Content Placeholder 6">
            <a:extLst>
              <a:ext uri="{FF2B5EF4-FFF2-40B4-BE49-F238E27FC236}">
                <a16:creationId xmlns:a16="http://schemas.microsoft.com/office/drawing/2014/main" id="{40A64F57-F5B7-4B30-BA44-FD76B87F8BF0}"/>
              </a:ext>
              <a:ext uri="{C183D7F6-B498-43B3-948B-1728B52AA6E4}">
                <adec:decorative xmlns:adec="http://schemas.microsoft.com/office/drawing/2017/decorative" val="0"/>
              </a:ext>
            </a:extLst>
          </p:cNvPr>
          <p:cNvGraphicFramePr>
            <a:graphicFrameLocks noGrp="1"/>
          </p:cNvGraphicFramePr>
          <p:nvPr>
            <p:ph idx="1"/>
          </p:nvPr>
        </p:nvGraphicFramePr>
        <p:xfrm>
          <a:off x="2703363" y="1412776"/>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en-FI" dirty="0"/>
                        <a:t>Syntymävuosi</a:t>
                      </a:r>
                    </a:p>
                  </a:txBody>
                  <a:tcPr/>
                </a:tc>
                <a:tc>
                  <a:txBody>
                    <a:bodyPr/>
                    <a:lstStyle/>
                    <a:p>
                      <a:r>
                        <a:rPr lang="en-FI" dirty="0"/>
                        <a:t>Ikäluokan alin </a:t>
                      </a:r>
                    </a:p>
                    <a:p>
                      <a:r>
                        <a:rPr lang="en-FI" dirty="0"/>
                        <a:t>vanhuuseläkeikä</a:t>
                      </a:r>
                    </a:p>
                  </a:txBody>
                  <a:tcPr/>
                </a:tc>
                <a:tc>
                  <a:txBody>
                    <a:bodyPr/>
                    <a:lstStyle/>
                    <a:p>
                      <a:r>
                        <a:rPr lang="en-FI" dirty="0"/>
                        <a:t>Vakuuttamisvelvollisuuden</a:t>
                      </a:r>
                    </a:p>
                    <a:p>
                      <a:r>
                        <a:rPr lang="en-FI" dirty="0"/>
                        <a:t>ja eläkkeen karttumisen </a:t>
                      </a:r>
                    </a:p>
                    <a:p>
                      <a:r>
                        <a:rPr lang="en-FI" dirty="0"/>
                        <a:t>yläikäraja</a:t>
                      </a:r>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v</a:t>
                      </a:r>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v 3 kk</a:t>
                      </a:r>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6 kk</a:t>
                      </a:r>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9 kk</a:t>
                      </a:r>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v</a:t>
                      </a:r>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v 3 kk</a:t>
                      </a:r>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6 kk</a:t>
                      </a:r>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9 kk</a:t>
                      </a:r>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v</a:t>
                      </a:r>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96019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2282" y="103096"/>
            <a:ext cx="11856640" cy="692737"/>
          </a:xfrm>
        </p:spPr>
        <p:txBody>
          <a:bodyPr/>
          <a:lstStyle/>
          <a:p>
            <a:pPr algn="ctr"/>
            <a:r>
              <a:rPr lang="fi-FI" sz="3200" dirty="0"/>
              <a:t>Työeläke-etuuksien ikärajat</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15</a:t>
            </a:fld>
            <a:endParaRPr lang="fi-FI"/>
          </a:p>
        </p:txBody>
      </p:sp>
      <p:graphicFrame>
        <p:nvGraphicFramePr>
          <p:cNvPr id="9" name="Content Placeholder 6">
            <a:extLst>
              <a:ext uri="{FF2B5EF4-FFF2-40B4-BE49-F238E27FC236}">
                <a16:creationId xmlns:a16="http://schemas.microsoft.com/office/drawing/2014/main" id="{B05BFB99-53A0-45B3-A67F-8A257DFB4623}"/>
              </a:ext>
              <a:ext uri="{C183D7F6-B498-43B3-948B-1728B52AA6E4}">
                <adec:decorative xmlns:adec="http://schemas.microsoft.com/office/drawing/2017/decorative" val="0"/>
              </a:ext>
            </a:extLst>
          </p:cNvPr>
          <p:cNvGraphicFramePr>
            <a:graphicFrameLocks/>
          </p:cNvGraphicFramePr>
          <p:nvPr/>
        </p:nvGraphicFramePr>
        <p:xfrm>
          <a:off x="1744610" y="795833"/>
          <a:ext cx="8751152" cy="55762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844876579"/>
                    </a:ext>
                  </a:extLst>
                </a:gridCol>
                <a:gridCol w="1406335">
                  <a:extLst>
                    <a:ext uri="{9D8B030D-6E8A-4147-A177-3AD203B41FA5}">
                      <a16:colId xmlns:a16="http://schemas.microsoft.com/office/drawing/2014/main" val="2161742765"/>
                    </a:ext>
                  </a:extLst>
                </a:gridCol>
                <a:gridCol w="5040561">
                  <a:extLst>
                    <a:ext uri="{9D8B030D-6E8A-4147-A177-3AD203B41FA5}">
                      <a16:colId xmlns:a16="http://schemas.microsoft.com/office/drawing/2014/main" val="3049916227"/>
                    </a:ext>
                  </a:extLst>
                </a:gridCol>
              </a:tblGrid>
              <a:tr h="370840">
                <a:tc>
                  <a:txBody>
                    <a:bodyPr/>
                    <a:lstStyle/>
                    <a:p>
                      <a:pPr algn="l"/>
                      <a:r>
                        <a:rPr lang="en-FI" sz="1600" dirty="0"/>
                        <a:t>Etuuslaji</a:t>
                      </a:r>
                    </a:p>
                  </a:txBody>
                  <a:tcPr marL="72000" marR="72000" marT="36000" marB="36000"/>
                </a:tc>
                <a:tc>
                  <a:txBody>
                    <a:bodyPr/>
                    <a:lstStyle/>
                    <a:p>
                      <a:pPr algn="l"/>
                      <a:r>
                        <a:rPr lang="en-FI" sz="1600" dirty="0"/>
                        <a:t>Syntymävuosi</a:t>
                      </a:r>
                    </a:p>
                  </a:txBody>
                  <a:tcPr marL="72000" marR="72000" marT="36000" marB="36000"/>
                </a:tc>
                <a:tc>
                  <a:txBody>
                    <a:bodyPr/>
                    <a:lstStyle/>
                    <a:p>
                      <a:pPr algn="l"/>
                      <a:r>
                        <a:rPr lang="en-FI" sz="1600" dirty="0"/>
                        <a:t>Oikeus eläkkeeseen ikävälillä</a:t>
                      </a:r>
                    </a:p>
                  </a:txBody>
                  <a:tcPr marL="72000" marR="72000" marT="36000" marB="36000"/>
                </a:tc>
                <a:extLst>
                  <a:ext uri="{0D108BD9-81ED-4DB2-BD59-A6C34878D82A}">
                    <a16:rowId xmlns:a16="http://schemas.microsoft.com/office/drawing/2014/main" val="3734032635"/>
                  </a:ext>
                </a:extLst>
              </a:tr>
              <a:tr h="370840">
                <a:tc>
                  <a:txBody>
                    <a:bodyPr/>
                    <a:lstStyle/>
                    <a:p>
                      <a:pPr algn="l"/>
                      <a:r>
                        <a:rPr lang="en-FI" sz="1600" dirty="0"/>
                        <a:t>Vanhuuseläke</a:t>
                      </a:r>
                    </a:p>
                  </a:txBody>
                  <a:tcPr marL="108000" marR="72000" marT="36000" marB="36000"/>
                </a:tc>
                <a:tc>
                  <a:txBody>
                    <a:bodyPr/>
                    <a:lstStyle/>
                    <a:p>
                      <a:pPr algn="l"/>
                      <a:endParaRPr lang="en-FI" sz="1600" dirty="0"/>
                    </a:p>
                  </a:txBody>
                  <a:tcPr marL="72000" marR="72000" marT="36000" marB="36000"/>
                </a:tc>
                <a:tc>
                  <a:txBody>
                    <a:bodyPr/>
                    <a:lstStyle/>
                    <a:p>
                      <a:pPr algn="l"/>
                      <a:r>
                        <a:rPr lang="en-FI" sz="1600" dirty="0"/>
                        <a:t>Ikäluokan alimmasta eläkeiästä</a:t>
                      </a:r>
                    </a:p>
                  </a:txBody>
                  <a:tcPr marL="108000" marR="72000" marT="36000" marB="36000"/>
                </a:tc>
                <a:extLst>
                  <a:ext uri="{0D108BD9-81ED-4DB2-BD59-A6C34878D82A}">
                    <a16:rowId xmlns:a16="http://schemas.microsoft.com/office/drawing/2014/main" val="3328882509"/>
                  </a:ext>
                </a:extLst>
              </a:tr>
              <a:tr h="370840">
                <a:tc>
                  <a:txBody>
                    <a:bodyPr/>
                    <a:lstStyle/>
                    <a:p>
                      <a:pPr algn="l"/>
                      <a:r>
                        <a:rPr lang="en-FI" sz="1600" dirty="0"/>
                        <a:t>Osittainen varhennettu vanhuuseläke</a:t>
                      </a:r>
                    </a:p>
                  </a:txBody>
                  <a:tcPr marL="108000" marR="72000" marT="36000" marB="36000">
                    <a:solidFill>
                      <a:srgbClr val="E7E9F3"/>
                    </a:solidFill>
                  </a:tcPr>
                </a:tc>
                <a:tc>
                  <a:txBody>
                    <a:bodyPr/>
                    <a:lstStyle/>
                    <a:p>
                      <a:pPr algn="l"/>
                      <a:r>
                        <a:rPr lang="en-FI" sz="1600" dirty="0"/>
                        <a:t>1949–1963</a:t>
                      </a:r>
                    </a:p>
                  </a:txBody>
                  <a:tcPr marL="72000" marR="72000" marT="36000" marB="36000">
                    <a:solidFill>
                      <a:srgbClr val="E7E9F3"/>
                    </a:solidFill>
                  </a:tcPr>
                </a:tc>
                <a:tc>
                  <a:txBody>
                    <a:bodyPr/>
                    <a:lstStyle/>
                    <a:p>
                      <a:pPr algn="l"/>
                      <a:r>
                        <a:rPr lang="en-FI" sz="1600" dirty="0"/>
                        <a:t>61–</a:t>
                      </a:r>
                    </a:p>
                  </a:txBody>
                  <a:tcPr marL="108000" marR="72000" marT="36000" marB="36000">
                    <a:solidFill>
                      <a:srgbClr val="E7E9F3"/>
                    </a:solidFill>
                  </a:tcPr>
                </a:tc>
                <a:extLst>
                  <a:ext uri="{0D108BD9-81ED-4DB2-BD59-A6C34878D82A}">
                    <a16:rowId xmlns:a16="http://schemas.microsoft.com/office/drawing/2014/main" val="4241733033"/>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1964</a:t>
                      </a:r>
                    </a:p>
                  </a:txBody>
                  <a:tcPr marL="72000" marR="72000" marT="36000" marB="36000">
                    <a:solidFill>
                      <a:srgbClr val="E7E9F3"/>
                    </a:solidFill>
                  </a:tcPr>
                </a:tc>
                <a:tc>
                  <a:txBody>
                    <a:bodyPr/>
                    <a:lstStyle/>
                    <a:p>
                      <a:pPr algn="l"/>
                      <a:r>
                        <a:rPr lang="en-FI" sz="1600" dirty="0"/>
                        <a:t>62–</a:t>
                      </a:r>
                    </a:p>
                  </a:txBody>
                  <a:tcPr marL="108000" marR="72000" marT="36000" marB="36000">
                    <a:solidFill>
                      <a:srgbClr val="E7E9F3"/>
                    </a:solidFill>
                  </a:tcPr>
                </a:tc>
                <a:extLst>
                  <a:ext uri="{0D108BD9-81ED-4DB2-BD59-A6C34878D82A}">
                    <a16:rowId xmlns:a16="http://schemas.microsoft.com/office/drawing/2014/main" val="683807339"/>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1965–</a:t>
                      </a:r>
                    </a:p>
                  </a:txBody>
                  <a:tcPr marL="72000" marR="72000" marT="36000" marB="36000">
                    <a:solidFill>
                      <a:srgbClr val="E7E9F3"/>
                    </a:solidFill>
                  </a:tcPr>
                </a:tc>
                <a:tc>
                  <a:txBody>
                    <a:bodyPr/>
                    <a:lstStyle/>
                    <a:p>
                      <a:pPr algn="l"/>
                      <a:r>
                        <a:rPr lang="en-FI" sz="1600" dirty="0"/>
                        <a:t>3 vuotta vanhuuseläkeikää alemmasta iästä (muuttuu elinajanodotteen mukaan)</a:t>
                      </a:r>
                    </a:p>
                  </a:txBody>
                  <a:tcPr marL="108000" marR="72000" marT="36000" marB="36000">
                    <a:solidFill>
                      <a:srgbClr val="E7E9F3"/>
                    </a:solidFill>
                  </a:tcPr>
                </a:tc>
                <a:extLst>
                  <a:ext uri="{0D108BD9-81ED-4DB2-BD59-A6C34878D82A}">
                    <a16:rowId xmlns:a16="http://schemas.microsoft.com/office/drawing/2014/main" val="1795922782"/>
                  </a:ext>
                </a:extLst>
              </a:tr>
              <a:tr h="370840">
                <a:tc>
                  <a:txBody>
                    <a:bodyPr/>
                    <a:lstStyle/>
                    <a:p>
                      <a:pPr algn="l"/>
                      <a:r>
                        <a:rPr lang="en-FI" sz="1600" dirty="0"/>
                        <a:t>Työkyvyttömyyseläke</a:t>
                      </a:r>
                    </a:p>
                    <a:p>
                      <a:pPr algn="l"/>
                      <a:r>
                        <a:rPr lang="en-FI" sz="1600" dirty="0"/>
                        <a:t>(täysi tai osaeläke)</a:t>
                      </a:r>
                    </a:p>
                  </a:txBody>
                  <a:tcPr marL="108000" marR="72000" marT="36000" marB="36000">
                    <a:solidFill>
                      <a:srgbClr val="CBD1E5"/>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786637639"/>
                  </a:ext>
                </a:extLst>
              </a:tr>
              <a:tr h="370840">
                <a:tc>
                  <a:txBody>
                    <a:bodyPr/>
                    <a:lstStyle/>
                    <a:p>
                      <a:pPr algn="l"/>
                      <a:r>
                        <a:rPr lang="en-FI" sz="1600" dirty="0"/>
                        <a:t>Työuraeläke</a:t>
                      </a:r>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1955–1964</a:t>
                      </a:r>
                    </a:p>
                  </a:txBody>
                  <a:tcPr marL="72000" marR="72000" marT="36000" marB="36000">
                    <a:solidFill>
                      <a:srgbClr val="E7E9F3"/>
                    </a:solidFill>
                  </a:tcPr>
                </a:tc>
                <a:tc>
                  <a:txBody>
                    <a:bodyPr/>
                    <a:lstStyle/>
                    <a:p>
                      <a:pPr algn="l"/>
                      <a:r>
                        <a:rPr lang="en-FI" sz="1600" dirty="0"/>
                        <a:t>63– ikäluokan alin eläkeikä</a:t>
                      </a:r>
                    </a:p>
                  </a:txBody>
                  <a:tcPr marL="108000" marR="72000" marT="36000" marB="36000">
                    <a:solidFill>
                      <a:srgbClr val="E7E9F3"/>
                    </a:solidFill>
                  </a:tcPr>
                </a:tc>
                <a:extLst>
                  <a:ext uri="{0D108BD9-81ED-4DB2-BD59-A6C34878D82A}">
                    <a16:rowId xmlns:a16="http://schemas.microsoft.com/office/drawing/2014/main" val="2608703888"/>
                  </a:ext>
                </a:extLst>
              </a:tr>
              <a:tr h="370840">
                <a:tc>
                  <a:txBody>
                    <a:bodyPr/>
                    <a:lstStyle/>
                    <a:p>
                      <a:pPr algn="l"/>
                      <a:endParaRPr lang="en-FI" sz="1600" dirty="0"/>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1965–</a:t>
                      </a:r>
                    </a:p>
                  </a:txBody>
                  <a:tcPr marL="72000" marR="72000" marT="36000" marB="36000">
                    <a:solidFill>
                      <a:srgbClr val="E7E9F3"/>
                    </a:solidFill>
                  </a:tcPr>
                </a:tc>
                <a:tc>
                  <a:txBody>
                    <a:bodyPr/>
                    <a:lstStyle/>
                    <a:p>
                      <a:pPr algn="l"/>
                      <a:r>
                        <a:rPr lang="en-FI" sz="1600" dirty="0"/>
                        <a:t>2 vuotta vanhuuseläkeikää alemmasta iästä (muuttuu elinajanodotteen mukaan) ikäluokan alimpaan eläkeikään</a:t>
                      </a:r>
                    </a:p>
                  </a:txBody>
                  <a:tcPr marL="108000" marR="72000" marT="36000" marB="36000">
                    <a:solidFill>
                      <a:srgbClr val="E7E9F3"/>
                    </a:solidFill>
                  </a:tcPr>
                </a:tc>
                <a:extLst>
                  <a:ext uri="{0D108BD9-81ED-4DB2-BD59-A6C34878D82A}">
                    <a16:rowId xmlns:a16="http://schemas.microsoft.com/office/drawing/2014/main" val="36336246"/>
                  </a:ext>
                </a:extLst>
              </a:tr>
              <a:tr h="370840">
                <a:tc>
                  <a:txBody>
                    <a:bodyPr/>
                    <a:lstStyle/>
                    <a:p>
                      <a:pPr algn="l"/>
                      <a:r>
                        <a:rPr lang="en-FI" sz="1600" dirty="0"/>
                        <a:t>Perhe-eläke</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endParaRPr lang="en-FI" sz="1600" dirty="0"/>
                    </a:p>
                  </a:txBody>
                  <a:tcPr marL="108000" marR="72000" marT="36000" marB="36000">
                    <a:solidFill>
                      <a:srgbClr val="CBD1E5"/>
                    </a:solidFill>
                  </a:tcPr>
                </a:tc>
                <a:extLst>
                  <a:ext uri="{0D108BD9-81ED-4DB2-BD59-A6C34878D82A}">
                    <a16:rowId xmlns:a16="http://schemas.microsoft.com/office/drawing/2014/main" val="3429435043"/>
                  </a:ext>
                </a:extLst>
              </a:tr>
              <a:tr h="370840">
                <a:tc>
                  <a:txBody>
                    <a:bodyPr/>
                    <a:lstStyle/>
                    <a:p>
                      <a:pPr algn="l"/>
                      <a:r>
                        <a:rPr lang="en-FI" sz="1600" dirty="0"/>
                        <a:t>- Lapsi</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r>
                        <a:rPr lang="en-FI" sz="1600"/>
                        <a:t>0–</a:t>
                      </a:r>
                      <a:r>
                        <a:rPr lang="fi-FI" sz="1600"/>
                        <a:t>20</a:t>
                      </a:r>
                      <a:endParaRPr lang="en-FI" sz="1600" dirty="0"/>
                    </a:p>
                  </a:txBody>
                  <a:tcPr marL="108000" marR="72000" marT="36000" marB="36000">
                    <a:solidFill>
                      <a:srgbClr val="CBD1E5"/>
                    </a:solidFill>
                  </a:tcPr>
                </a:tc>
                <a:extLst>
                  <a:ext uri="{0D108BD9-81ED-4DB2-BD59-A6C34878D82A}">
                    <a16:rowId xmlns:a16="http://schemas.microsoft.com/office/drawing/2014/main" val="3454084548"/>
                  </a:ext>
                </a:extLst>
              </a:tr>
              <a:tr h="370840">
                <a:tc>
                  <a:txBody>
                    <a:bodyPr/>
                    <a:lstStyle/>
                    <a:p>
                      <a:pPr algn="l"/>
                      <a:r>
                        <a:rPr lang="en-FI" sz="1600" dirty="0"/>
                        <a:t>- Leski</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GB" sz="1600" dirty="0"/>
                        <a:t>e</a:t>
                      </a:r>
                      <a:r>
                        <a:rPr lang="en-FI" sz="1600" dirty="0"/>
                        <a:t>i ikärajaa</a:t>
                      </a:r>
                    </a:p>
                  </a:txBody>
                  <a:tcPr marL="108000" marR="72000" marT="36000" marB="36000">
                    <a:solidFill>
                      <a:srgbClr val="CBD1E5"/>
                    </a:solidFill>
                  </a:tcPr>
                </a:tc>
                <a:extLst>
                  <a:ext uri="{0D108BD9-81ED-4DB2-BD59-A6C34878D82A}">
                    <a16:rowId xmlns:a16="http://schemas.microsoft.com/office/drawing/2014/main" val="1567019316"/>
                  </a:ext>
                </a:extLst>
              </a:tr>
              <a:tr h="370840">
                <a:tc>
                  <a:txBody>
                    <a:bodyPr/>
                    <a:lstStyle/>
                    <a:p>
                      <a:pPr algn="l"/>
                      <a:r>
                        <a:rPr lang="en-FI" sz="1600" dirty="0"/>
                        <a:t>- Leski, ei lapsia</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FI" sz="1600" dirty="0"/>
                        <a:t>50–</a:t>
                      </a:r>
                    </a:p>
                  </a:txBody>
                  <a:tcPr marL="108000" marR="72000" marT="36000" marB="36000">
                    <a:solidFill>
                      <a:srgbClr val="CBD1E5"/>
                    </a:solidFill>
                  </a:tcPr>
                </a:tc>
                <a:extLst>
                  <a:ext uri="{0D108BD9-81ED-4DB2-BD59-A6C34878D82A}">
                    <a16:rowId xmlns:a16="http://schemas.microsoft.com/office/drawing/2014/main" val="795668811"/>
                  </a:ext>
                </a:extLst>
              </a:tr>
              <a:tr h="370840">
                <a:tc>
                  <a:txBody>
                    <a:bodyPr/>
                    <a:lstStyle/>
                    <a:p>
                      <a:pPr algn="l"/>
                      <a:r>
                        <a:rPr lang="en-FI" sz="1600" dirty="0"/>
                        <a:t>Ammatillinen kuntoutus</a:t>
                      </a:r>
                    </a:p>
                  </a:txBody>
                  <a:tcPr marL="108000" marR="72000" marT="36000" marB="36000">
                    <a:solidFill>
                      <a:srgbClr val="E7E9F3"/>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86186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14" name="Otsikko 1">
            <a:extLst>
              <a:ext uri="{FF2B5EF4-FFF2-40B4-BE49-F238E27FC236}">
                <a16:creationId xmlns:a16="http://schemas.microsoft.com/office/drawing/2014/main" id="{DFC71514-8FB4-484E-B0F0-C219F9AD45B3}"/>
              </a:ext>
            </a:extLst>
          </p:cNvPr>
          <p:cNvSpPr>
            <a:spLocks noGrp="1"/>
          </p:cNvSpPr>
          <p:nvPr>
            <p:ph type="title"/>
          </p:nvPr>
        </p:nvSpPr>
        <p:spPr>
          <a:xfrm>
            <a:off x="828000" y="359999"/>
            <a:ext cx="9540000" cy="891001"/>
          </a:xfrm>
        </p:spPr>
        <p:txBody>
          <a:bodyPr/>
          <a:lstStyle/>
          <a:p>
            <a:r>
              <a:rPr lang="fi-FI" dirty="0"/>
              <a:t>Indeksitarkistukset turvaavat eläketason</a:t>
            </a:r>
            <a:endParaRPr lang="en-US" dirty="0"/>
          </a:p>
        </p:txBody>
      </p:sp>
      <p:sp>
        <p:nvSpPr>
          <p:cNvPr id="15" name="Content Placeholder 4">
            <a:extLst>
              <a:ext uri="{FF2B5EF4-FFF2-40B4-BE49-F238E27FC236}">
                <a16:creationId xmlns:a16="http://schemas.microsoft.com/office/drawing/2014/main" id="{7CDBC81A-8C8A-4CF0-B405-72D8EA329024}"/>
              </a:ext>
            </a:extLst>
          </p:cNvPr>
          <p:cNvSpPr txBox="1">
            <a:spLocks/>
          </p:cNvSpPr>
          <p:nvPr/>
        </p:nvSpPr>
        <p:spPr>
          <a:xfrm>
            <a:off x="828000" y="1251000"/>
            <a:ext cx="9540000" cy="2826072"/>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dirty="0"/>
              <a:t>Ansiot tarkistetaan eläkkeen alkamishetken tasolle palkkakertoimella</a:t>
            </a:r>
            <a:r>
              <a:rPr lang="fi-FI" dirty="0"/>
              <a:t>.</a:t>
            </a:r>
            <a:endParaRPr lang="en-FI" dirty="0"/>
          </a:p>
          <a:p>
            <a:r>
              <a:rPr lang="en-FI" dirty="0"/>
              <a:t>Maksussa olevat työeläkkeet tarkistetaan vuosittain työeläkeindeksillä</a:t>
            </a:r>
            <a:r>
              <a:rPr lang="fi-FI" dirty="0"/>
              <a:t>.</a:t>
            </a:r>
            <a:endParaRPr lang="en-FI" dirty="0"/>
          </a:p>
          <a:p>
            <a:r>
              <a:rPr lang="en-FI" dirty="0"/>
              <a:t>Kela tarkistaa maksussa olevat kansaneläkkeet vuosittain kansaeläkeindeksillä</a:t>
            </a:r>
            <a:r>
              <a:rPr lang="fi-FI" dirty="0"/>
              <a:t>.</a:t>
            </a:r>
            <a:endParaRPr lang="en-FI" dirty="0"/>
          </a:p>
        </p:txBody>
      </p:sp>
      <p:graphicFrame>
        <p:nvGraphicFramePr>
          <p:cNvPr id="16" name="Content Placeholder 6">
            <a:extLst>
              <a:ext uri="{FF2B5EF4-FFF2-40B4-BE49-F238E27FC236}">
                <a16:creationId xmlns:a16="http://schemas.microsoft.com/office/drawing/2014/main" id="{F84922B3-7A4C-4B3B-BDAE-A75B7A34DFAC}"/>
              </a:ext>
              <a:ext uri="{C183D7F6-B498-43B3-948B-1728B52AA6E4}">
                <adec:decorative xmlns:adec="http://schemas.microsoft.com/office/drawing/2017/decorative" val="1"/>
              </a:ext>
            </a:extLst>
          </p:cNvPr>
          <p:cNvGraphicFramePr>
            <a:graphicFrameLocks/>
          </p:cNvGraphicFramePr>
          <p:nvPr/>
        </p:nvGraphicFramePr>
        <p:xfrm>
          <a:off x="1164458" y="4356143"/>
          <a:ext cx="7739854" cy="1669308"/>
        </p:xfrm>
        <a:graphic>
          <a:graphicData uri="http://schemas.openxmlformats.org/drawingml/2006/table">
            <a:tbl>
              <a:tblPr firstRow="1" bandRow="1">
                <a:tableStyleId>{5C22544A-7EE6-4342-B048-85BDC9FD1C3A}</a:tableStyleId>
              </a:tblPr>
              <a:tblGrid>
                <a:gridCol w="2250244">
                  <a:extLst>
                    <a:ext uri="{9D8B030D-6E8A-4147-A177-3AD203B41FA5}">
                      <a16:colId xmlns:a16="http://schemas.microsoft.com/office/drawing/2014/main" val="1844876579"/>
                    </a:ext>
                  </a:extLst>
                </a:gridCol>
                <a:gridCol w="1097922">
                  <a:extLst>
                    <a:ext uri="{9D8B030D-6E8A-4147-A177-3AD203B41FA5}">
                      <a16:colId xmlns:a16="http://schemas.microsoft.com/office/drawing/2014/main" val="2161742765"/>
                    </a:ext>
                  </a:extLst>
                </a:gridCol>
                <a:gridCol w="1097922">
                  <a:extLst>
                    <a:ext uri="{9D8B030D-6E8A-4147-A177-3AD203B41FA5}">
                      <a16:colId xmlns:a16="http://schemas.microsoft.com/office/drawing/2014/main" val="3049916227"/>
                    </a:ext>
                  </a:extLst>
                </a:gridCol>
                <a:gridCol w="1097922">
                  <a:extLst>
                    <a:ext uri="{9D8B030D-6E8A-4147-A177-3AD203B41FA5}">
                      <a16:colId xmlns:a16="http://schemas.microsoft.com/office/drawing/2014/main" val="86575936"/>
                    </a:ext>
                  </a:extLst>
                </a:gridCol>
                <a:gridCol w="1097922">
                  <a:extLst>
                    <a:ext uri="{9D8B030D-6E8A-4147-A177-3AD203B41FA5}">
                      <a16:colId xmlns:a16="http://schemas.microsoft.com/office/drawing/2014/main" val="1751506522"/>
                    </a:ext>
                  </a:extLst>
                </a:gridCol>
                <a:gridCol w="1097922">
                  <a:extLst>
                    <a:ext uri="{9D8B030D-6E8A-4147-A177-3AD203B41FA5}">
                      <a16:colId xmlns:a16="http://schemas.microsoft.com/office/drawing/2014/main" val="838839308"/>
                    </a:ext>
                  </a:extLst>
                </a:gridCol>
              </a:tblGrid>
              <a:tr h="434929">
                <a:tc>
                  <a:txBody>
                    <a:bodyPr/>
                    <a:lstStyle/>
                    <a:p>
                      <a:pPr algn="l"/>
                      <a:r>
                        <a:rPr lang="en-FI" dirty="0"/>
                        <a:t>Indeksi</a:t>
                      </a:r>
                    </a:p>
                  </a:txBody>
                  <a:tcPr marL="180000" marR="72000"/>
                </a:tc>
                <a:tc>
                  <a:txBody>
                    <a:bodyPr/>
                    <a:lstStyle/>
                    <a:p>
                      <a:pPr algn="ctr"/>
                      <a:r>
                        <a:rPr lang="en-FI" dirty="0"/>
                        <a:t>20</a:t>
                      </a:r>
                      <a:r>
                        <a:rPr lang="fi-FI" dirty="0"/>
                        <a:t>20</a:t>
                      </a:r>
                      <a:endParaRPr lang="en-FI" dirty="0"/>
                    </a:p>
                  </a:txBody>
                  <a:tcPr marL="72000" marR="72000"/>
                </a:tc>
                <a:tc>
                  <a:txBody>
                    <a:bodyPr/>
                    <a:lstStyle/>
                    <a:p>
                      <a:pPr algn="ctr"/>
                      <a:r>
                        <a:rPr lang="en-FI" dirty="0"/>
                        <a:t>202</a:t>
                      </a:r>
                      <a:r>
                        <a:rPr lang="fi-FI" dirty="0"/>
                        <a:t>1</a:t>
                      </a:r>
                      <a:endParaRPr lang="en-FI" dirty="0"/>
                    </a:p>
                  </a:txBody>
                  <a:tcPr marL="72000" marR="72000"/>
                </a:tc>
                <a:tc>
                  <a:txBody>
                    <a:bodyPr/>
                    <a:lstStyle/>
                    <a:p>
                      <a:pPr algn="ctr"/>
                      <a:r>
                        <a:rPr lang="fi-FI" dirty="0"/>
                        <a:t>2022</a:t>
                      </a:r>
                      <a:endParaRPr lang="en-FI" dirty="0"/>
                    </a:p>
                  </a:txBody>
                  <a:tcPr marL="72000" marR="72000"/>
                </a:tc>
                <a:tc>
                  <a:txBody>
                    <a:bodyPr/>
                    <a:lstStyle/>
                    <a:p>
                      <a:pPr algn="ctr"/>
                      <a:r>
                        <a:rPr lang="fi-FI" dirty="0"/>
                        <a:t>2023</a:t>
                      </a:r>
                      <a:endParaRPr lang="en-FI" dirty="0"/>
                    </a:p>
                  </a:txBody>
                  <a:tcPr marL="72000" marR="72000"/>
                </a:tc>
                <a:tc>
                  <a:txBody>
                    <a:bodyPr/>
                    <a:lstStyle/>
                    <a:p>
                      <a:pPr algn="ctr"/>
                      <a:r>
                        <a:rPr lang="fi-FI" dirty="0"/>
                        <a:t>2024</a:t>
                      </a:r>
                      <a:endParaRPr lang="en-FI" dirty="0"/>
                    </a:p>
                  </a:txBody>
                  <a:tcPr marL="72000" marR="72000"/>
                </a:tc>
                <a:extLst>
                  <a:ext uri="{0D108BD9-81ED-4DB2-BD59-A6C34878D82A}">
                    <a16:rowId xmlns:a16="http://schemas.microsoft.com/office/drawing/2014/main" val="3734032635"/>
                  </a:ext>
                </a:extLst>
              </a:tr>
              <a:tr h="407642">
                <a:tc>
                  <a:txBody>
                    <a:bodyPr/>
                    <a:lstStyle/>
                    <a:p>
                      <a:pPr algn="l"/>
                      <a:r>
                        <a:rPr lang="en-FI" dirty="0"/>
                        <a:t>Palkkakerroin</a:t>
                      </a:r>
                    </a:p>
                  </a:txBody>
                  <a:tcPr marL="180000" marR="72000"/>
                </a:tc>
                <a:tc>
                  <a:txBody>
                    <a:bodyPr/>
                    <a:lstStyle/>
                    <a:p>
                      <a:pPr algn="r"/>
                      <a:r>
                        <a:rPr lang="fi-FI" dirty="0"/>
                        <a:t>2</a:t>
                      </a:r>
                      <a:r>
                        <a:rPr lang="en-FI" dirty="0"/>
                        <a:t>,</a:t>
                      </a:r>
                      <a:r>
                        <a:rPr lang="fi-FI" dirty="0"/>
                        <a:t>0</a:t>
                      </a:r>
                      <a:r>
                        <a:rPr lang="en-FI" dirty="0"/>
                        <a:t> %</a:t>
                      </a:r>
                    </a:p>
                  </a:txBody>
                  <a:tcPr marL="72000" marR="288000"/>
                </a:tc>
                <a:tc>
                  <a:txBody>
                    <a:bodyPr/>
                    <a:lstStyle/>
                    <a:p>
                      <a:pPr algn="r"/>
                      <a:r>
                        <a:rPr lang="fi-FI" dirty="0"/>
                        <a:t>1</a:t>
                      </a:r>
                      <a:r>
                        <a:rPr lang="en-FI" dirty="0"/>
                        <a:t>,</a:t>
                      </a:r>
                      <a:r>
                        <a:rPr lang="fi-FI" dirty="0"/>
                        <a:t>3</a:t>
                      </a:r>
                      <a:r>
                        <a:rPr lang="en-FI" dirty="0"/>
                        <a:t> %</a:t>
                      </a:r>
                    </a:p>
                  </a:txBody>
                  <a:tcPr marL="72000" marR="288000"/>
                </a:tc>
                <a:tc>
                  <a:txBody>
                    <a:bodyPr/>
                    <a:lstStyle/>
                    <a:p>
                      <a:pPr algn="r"/>
                      <a:r>
                        <a:rPr lang="fi-FI" dirty="0"/>
                        <a:t>2,5 %</a:t>
                      </a:r>
                      <a:endParaRPr lang="en-FI" dirty="0"/>
                    </a:p>
                  </a:txBody>
                  <a:tcPr marL="72000" marR="288000"/>
                </a:tc>
                <a:tc>
                  <a:txBody>
                    <a:bodyPr/>
                    <a:lstStyle/>
                    <a:p>
                      <a:pPr algn="r"/>
                      <a:r>
                        <a:rPr lang="fi-FI" dirty="0"/>
                        <a:t>3,8 %</a:t>
                      </a:r>
                      <a:endParaRPr lang="en-FI" dirty="0"/>
                    </a:p>
                  </a:txBody>
                  <a:tcPr marL="72000" marR="288000"/>
                </a:tc>
                <a:tc>
                  <a:txBody>
                    <a:bodyPr/>
                    <a:lstStyle/>
                    <a:p>
                      <a:pPr algn="r"/>
                      <a:r>
                        <a:rPr lang="fi-FI" dirty="0"/>
                        <a:t>5,1 %</a:t>
                      </a:r>
                      <a:endParaRPr lang="en-FI" dirty="0"/>
                    </a:p>
                  </a:txBody>
                  <a:tcPr marL="72000" marR="288000"/>
                </a:tc>
                <a:extLst>
                  <a:ext uri="{0D108BD9-81ED-4DB2-BD59-A6C34878D82A}">
                    <a16:rowId xmlns:a16="http://schemas.microsoft.com/office/drawing/2014/main" val="4241733033"/>
                  </a:ext>
                </a:extLst>
              </a:tr>
              <a:tr h="426904">
                <a:tc>
                  <a:txBody>
                    <a:bodyPr/>
                    <a:lstStyle/>
                    <a:p>
                      <a:pPr algn="l"/>
                      <a:r>
                        <a:rPr lang="en-FI" dirty="0"/>
                        <a:t>Työeläkeindeksi</a:t>
                      </a:r>
                    </a:p>
                  </a:txBody>
                  <a:tcPr marL="180000" marR="72000"/>
                </a:tc>
                <a:tc>
                  <a:txBody>
                    <a:bodyPr/>
                    <a:lstStyle/>
                    <a:p>
                      <a:pPr algn="r"/>
                      <a:r>
                        <a:rPr lang="en-FI" dirty="0"/>
                        <a:t>1,</a:t>
                      </a:r>
                      <a:r>
                        <a:rPr lang="fi-FI" dirty="0"/>
                        <a:t>2</a:t>
                      </a:r>
                      <a:r>
                        <a:rPr lang="en-FI" dirty="0"/>
                        <a:t> %</a:t>
                      </a:r>
                    </a:p>
                  </a:txBody>
                  <a:tcPr marL="72000" marR="288000"/>
                </a:tc>
                <a:tc>
                  <a:txBody>
                    <a:bodyPr/>
                    <a:lstStyle/>
                    <a:p>
                      <a:pPr algn="r"/>
                      <a:r>
                        <a:rPr lang="fi-FI" dirty="0"/>
                        <a:t>0</a:t>
                      </a:r>
                      <a:r>
                        <a:rPr lang="en-FI" dirty="0"/>
                        <a:t>,</a:t>
                      </a:r>
                      <a:r>
                        <a:rPr lang="fi-FI" dirty="0"/>
                        <a:t>5</a:t>
                      </a:r>
                      <a:r>
                        <a:rPr lang="en-FI" dirty="0"/>
                        <a:t> %</a:t>
                      </a:r>
                    </a:p>
                  </a:txBody>
                  <a:tcPr marL="72000" marR="288000"/>
                </a:tc>
                <a:tc>
                  <a:txBody>
                    <a:bodyPr/>
                    <a:lstStyle/>
                    <a:p>
                      <a:pPr algn="r"/>
                      <a:r>
                        <a:rPr lang="fi-FI" dirty="0"/>
                        <a:t>2,3 %</a:t>
                      </a:r>
                      <a:endParaRPr lang="en-FI" dirty="0"/>
                    </a:p>
                  </a:txBody>
                  <a:tcPr marL="72000" marR="288000"/>
                </a:tc>
                <a:tc>
                  <a:txBody>
                    <a:bodyPr/>
                    <a:lstStyle/>
                    <a:p>
                      <a:pPr algn="r"/>
                      <a:r>
                        <a:rPr lang="fi-FI" dirty="0"/>
                        <a:t>6,8 %</a:t>
                      </a:r>
                      <a:endParaRPr lang="en-FI" dirty="0"/>
                    </a:p>
                  </a:txBody>
                  <a:tcPr marL="72000" marR="288000"/>
                </a:tc>
                <a:tc>
                  <a:txBody>
                    <a:bodyPr/>
                    <a:lstStyle/>
                    <a:p>
                      <a:pPr algn="r"/>
                      <a:r>
                        <a:rPr lang="fi-FI" dirty="0"/>
                        <a:t>5,7 %</a:t>
                      </a:r>
                      <a:endParaRPr lang="en-FI" dirty="0"/>
                    </a:p>
                  </a:txBody>
                  <a:tcPr marL="72000" marR="288000"/>
                </a:tc>
                <a:extLst>
                  <a:ext uri="{0D108BD9-81ED-4DB2-BD59-A6C34878D82A}">
                    <a16:rowId xmlns:a16="http://schemas.microsoft.com/office/drawing/2014/main" val="683807339"/>
                  </a:ext>
                </a:extLst>
              </a:tr>
              <a:tr h="399833">
                <a:tc>
                  <a:txBody>
                    <a:bodyPr/>
                    <a:lstStyle/>
                    <a:p>
                      <a:pPr algn="l"/>
                      <a:r>
                        <a:rPr lang="en-FI" dirty="0"/>
                        <a:t>Kansaneläkeindeksi</a:t>
                      </a:r>
                    </a:p>
                  </a:txBody>
                  <a:tcPr marL="180000" marR="72000"/>
                </a:tc>
                <a:tc>
                  <a:txBody>
                    <a:bodyPr/>
                    <a:lstStyle/>
                    <a:p>
                      <a:pPr algn="r"/>
                      <a:r>
                        <a:rPr lang="fi-FI" dirty="0"/>
                        <a:t>1</a:t>
                      </a:r>
                      <a:r>
                        <a:rPr lang="en-FI" dirty="0"/>
                        <a:t>,0 %</a:t>
                      </a:r>
                    </a:p>
                  </a:txBody>
                  <a:tcPr marL="72000" marR="288000"/>
                </a:tc>
                <a:tc>
                  <a:txBody>
                    <a:bodyPr/>
                    <a:lstStyle/>
                    <a:p>
                      <a:pPr algn="r"/>
                      <a:r>
                        <a:rPr lang="fi-FI" dirty="0"/>
                        <a:t>0</a:t>
                      </a:r>
                      <a:r>
                        <a:rPr lang="en-FI" dirty="0"/>
                        <a:t>,</a:t>
                      </a:r>
                      <a:r>
                        <a:rPr lang="fi-FI" dirty="0"/>
                        <a:t>4</a:t>
                      </a:r>
                      <a:r>
                        <a:rPr lang="en-FI" dirty="0"/>
                        <a:t> %</a:t>
                      </a:r>
                    </a:p>
                  </a:txBody>
                  <a:tcPr marL="72000" marR="288000"/>
                </a:tc>
                <a:tc>
                  <a:txBody>
                    <a:bodyPr/>
                    <a:lstStyle/>
                    <a:p>
                      <a:pPr algn="r"/>
                      <a:r>
                        <a:rPr lang="fi-FI" dirty="0"/>
                        <a:t>2,1 %</a:t>
                      </a:r>
                      <a:endParaRPr lang="en-FI" dirty="0"/>
                    </a:p>
                  </a:txBody>
                  <a:tcPr marL="72000" marR="288000"/>
                </a:tc>
                <a:tc>
                  <a:txBody>
                    <a:bodyPr/>
                    <a:lstStyle/>
                    <a:p>
                      <a:pPr algn="r"/>
                      <a:r>
                        <a:rPr lang="fi-FI" dirty="0"/>
                        <a:t>7,8 %</a:t>
                      </a:r>
                      <a:endParaRPr lang="en-FI" dirty="0"/>
                    </a:p>
                  </a:txBody>
                  <a:tcPr marL="72000" marR="288000"/>
                </a:tc>
                <a:tc>
                  <a:txBody>
                    <a:bodyPr/>
                    <a:lstStyle/>
                    <a:p>
                      <a:pPr algn="r"/>
                      <a:r>
                        <a:rPr lang="fi-FI" dirty="0"/>
                        <a:t>5,9 %</a:t>
                      </a:r>
                      <a:endParaRPr lang="en-FI" dirty="0"/>
                    </a:p>
                  </a:txBody>
                  <a:tcPr marL="72000" marR="288000"/>
                </a:tc>
                <a:extLst>
                  <a:ext uri="{0D108BD9-81ED-4DB2-BD59-A6C34878D82A}">
                    <a16:rowId xmlns:a16="http://schemas.microsoft.com/office/drawing/2014/main" val="2608703888"/>
                  </a:ext>
                </a:extLst>
              </a:tr>
            </a:tbl>
          </a:graphicData>
        </a:graphic>
      </p:graphicFrame>
    </p:spTree>
    <p:extLst>
      <p:ext uri="{BB962C8B-B14F-4D97-AF65-F5344CB8AC3E}">
        <p14:creationId xmlns:p14="http://schemas.microsoft.com/office/powerpoint/2010/main" val="358120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C7CA33-8A87-4CC9-B24B-50BED2793ECD}"/>
              </a:ext>
            </a:extLst>
          </p:cNvPr>
          <p:cNvSpPr>
            <a:spLocks noGrp="1"/>
          </p:cNvSpPr>
          <p:nvPr>
            <p:ph type="title"/>
          </p:nvPr>
        </p:nvSpPr>
        <p:spPr/>
        <p:txBody>
          <a:bodyPr/>
          <a:lstStyle/>
          <a:p>
            <a:r>
              <a:rPr lang="fi-FI" dirty="0"/>
              <a:t>Eläketaso</a:t>
            </a:r>
          </a:p>
        </p:txBody>
      </p:sp>
      <p:sp>
        <p:nvSpPr>
          <p:cNvPr id="3" name="Tekstin paikkamerkki 2">
            <a:extLst>
              <a:ext uri="{FF2B5EF4-FFF2-40B4-BE49-F238E27FC236}">
                <a16:creationId xmlns:a16="http://schemas.microsoft.com/office/drawing/2014/main" id="{B4975D90-3D44-47A4-83E0-EE265A483F53}"/>
              </a:ext>
              <a:ext uri="{C183D7F6-B498-43B3-948B-1728B52AA6E4}">
                <adec:decorative xmlns:adec="http://schemas.microsoft.com/office/drawing/2017/decorative" val="0"/>
              </a:ext>
            </a:extLst>
          </p:cNvPr>
          <p:cNvSpPr>
            <a:spLocks noGrp="1"/>
          </p:cNvSpPr>
          <p:nvPr>
            <p:ph type="body" sz="quarter" idx="10"/>
          </p:nvPr>
        </p:nvSpPr>
        <p:spPr/>
        <p:txBody>
          <a:bodyPr/>
          <a:lstStyle/>
          <a:p>
            <a:r>
              <a:rPr lang="fi-FI" dirty="0"/>
              <a:t>3</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0916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513" y="662199"/>
            <a:ext cx="11784631" cy="836753"/>
          </a:xfrm>
        </p:spPr>
        <p:txBody>
          <a:bodyPr/>
          <a:lstStyle/>
          <a:p>
            <a:pPr algn="ctr"/>
            <a:r>
              <a:rPr lang="fi-FI" sz="3200" dirty="0"/>
              <a:t>Keskimääräinen </a:t>
            </a:r>
            <a:r>
              <a:rPr lang="fi-FI" sz="3200"/>
              <a:t>kokonaiseläke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18</a:t>
            </a:fld>
            <a:endParaRPr lang="fi-FI"/>
          </a:p>
        </p:txBody>
      </p:sp>
      <p:graphicFrame>
        <p:nvGraphicFramePr>
          <p:cNvPr id="3" name="Content Placeholder 6">
            <a:extLst>
              <a:ext uri="{FF2B5EF4-FFF2-40B4-BE49-F238E27FC236}">
                <a16:creationId xmlns:a16="http://schemas.microsoft.com/office/drawing/2014/main" id="{27604373-D6EA-EEE4-CC3E-DB2CD8EB1367}"/>
              </a:ext>
              <a:ext uri="{C183D7F6-B498-43B3-948B-1728B52AA6E4}">
                <adec:decorative xmlns:adec="http://schemas.microsoft.com/office/drawing/2017/decorative" val="1"/>
              </a:ext>
            </a:extLst>
          </p:cNvPr>
          <p:cNvGraphicFramePr>
            <a:graphicFrameLocks/>
          </p:cNvGraphicFramePr>
          <p:nvPr/>
        </p:nvGraphicFramePr>
        <p:xfrm>
          <a:off x="2063552" y="1628800"/>
          <a:ext cx="7803557" cy="2462440"/>
        </p:xfrm>
        <a:graphic>
          <a:graphicData uri="http://schemas.openxmlformats.org/drawingml/2006/table">
            <a:tbl>
              <a:tblPr firstRow="1" bandRow="1">
                <a:tableStyleId>{5C22544A-7EE6-4342-B048-85BDC9FD1C3A}</a:tableStyleId>
              </a:tblPr>
              <a:tblGrid>
                <a:gridCol w="3786257">
                  <a:extLst>
                    <a:ext uri="{9D8B030D-6E8A-4147-A177-3AD203B41FA5}">
                      <a16:colId xmlns:a16="http://schemas.microsoft.com/office/drawing/2014/main" val="1844876579"/>
                    </a:ext>
                  </a:extLst>
                </a:gridCol>
                <a:gridCol w="1339100">
                  <a:extLst>
                    <a:ext uri="{9D8B030D-6E8A-4147-A177-3AD203B41FA5}">
                      <a16:colId xmlns:a16="http://schemas.microsoft.com/office/drawing/2014/main" val="2161742765"/>
                    </a:ext>
                  </a:extLst>
                </a:gridCol>
                <a:gridCol w="1339100">
                  <a:extLst>
                    <a:ext uri="{9D8B030D-6E8A-4147-A177-3AD203B41FA5}">
                      <a16:colId xmlns:a16="http://schemas.microsoft.com/office/drawing/2014/main" val="3049916227"/>
                    </a:ext>
                  </a:extLst>
                </a:gridCol>
                <a:gridCol w="1339100">
                  <a:extLst>
                    <a:ext uri="{9D8B030D-6E8A-4147-A177-3AD203B41FA5}">
                      <a16:colId xmlns:a16="http://schemas.microsoft.com/office/drawing/2014/main" val="1011349287"/>
                    </a:ext>
                  </a:extLst>
                </a:gridCol>
              </a:tblGrid>
              <a:tr h="370840">
                <a:tc>
                  <a:txBody>
                    <a:bodyPr/>
                    <a:lstStyle/>
                    <a:p>
                      <a:pPr algn="ctr"/>
                      <a:endParaRPr lang="en-FI" dirty="0"/>
                    </a:p>
                  </a:txBody>
                  <a:tcPr/>
                </a:tc>
                <a:tc>
                  <a:txBody>
                    <a:bodyPr/>
                    <a:lstStyle/>
                    <a:p>
                      <a:pPr algn="ctr"/>
                      <a:r>
                        <a:rPr lang="en-FI" dirty="0"/>
                        <a:t>Miehet</a:t>
                      </a:r>
                    </a:p>
                  </a:txBody>
                  <a:tcPr/>
                </a:tc>
                <a:tc>
                  <a:txBody>
                    <a:bodyPr/>
                    <a:lstStyle/>
                    <a:p>
                      <a:pPr algn="ctr"/>
                      <a:r>
                        <a:rPr lang="en-FI" dirty="0"/>
                        <a:t>Naiset</a:t>
                      </a:r>
                    </a:p>
                  </a:txBody>
                  <a:tcPr/>
                </a:tc>
                <a:tc>
                  <a:txBody>
                    <a:bodyPr/>
                    <a:lstStyle/>
                    <a:p>
                      <a:pPr algn="ctr"/>
                      <a:r>
                        <a:rPr lang="en-FI" dirty="0"/>
                        <a:t>Kaikki</a:t>
                      </a:r>
                    </a:p>
                  </a:txBody>
                  <a:tcPr/>
                </a:tc>
                <a:extLst>
                  <a:ext uri="{0D108BD9-81ED-4DB2-BD59-A6C34878D82A}">
                    <a16:rowId xmlns:a16="http://schemas.microsoft.com/office/drawing/2014/main" val="3734032635"/>
                  </a:ext>
                </a:extLst>
              </a:tr>
              <a:tr h="370840">
                <a:tc>
                  <a:txBody>
                    <a:bodyPr/>
                    <a:lstStyle/>
                    <a:p>
                      <a:r>
                        <a:rPr lang="en-FI" dirty="0"/>
                        <a:t>Keskimääräinen kokonaiseläke €/kk</a:t>
                      </a:r>
                    </a:p>
                  </a:txBody>
                  <a:tcPr marL="108000" marT="72000" marB="72000"/>
                </a:tc>
                <a:tc>
                  <a:txBody>
                    <a:bodyPr/>
                    <a:lstStyle/>
                    <a:p>
                      <a:pPr algn="r"/>
                      <a:r>
                        <a:rPr lang="fi-FI"/>
                        <a:t>2</a:t>
                      </a:r>
                      <a:r>
                        <a:rPr lang="en-FI"/>
                        <a:t> </a:t>
                      </a:r>
                      <a:r>
                        <a:rPr lang="fi-FI"/>
                        <a:t>216</a:t>
                      </a:r>
                      <a:endParaRPr lang="en-FI" dirty="0"/>
                    </a:p>
                  </a:txBody>
                  <a:tcPr marL="36000" marR="288000" marT="72000" marB="72000"/>
                </a:tc>
                <a:tc>
                  <a:txBody>
                    <a:bodyPr/>
                    <a:lstStyle/>
                    <a:p>
                      <a:pPr algn="r"/>
                      <a:r>
                        <a:rPr lang="en-FI"/>
                        <a:t>1 </a:t>
                      </a:r>
                      <a:r>
                        <a:rPr lang="fi-FI"/>
                        <a:t>779</a:t>
                      </a:r>
                      <a:endParaRPr lang="en-FI" dirty="0"/>
                    </a:p>
                  </a:txBody>
                  <a:tcPr marL="36000" marR="288000" marT="72000" marB="72000"/>
                </a:tc>
                <a:tc>
                  <a:txBody>
                    <a:bodyPr/>
                    <a:lstStyle/>
                    <a:p>
                      <a:pPr algn="r"/>
                      <a:r>
                        <a:rPr lang="en-FI"/>
                        <a:t>1 </a:t>
                      </a:r>
                      <a:r>
                        <a:rPr lang="fi-FI"/>
                        <a:t>977</a:t>
                      </a:r>
                      <a:endParaRPr lang="en-FI" dirty="0"/>
                    </a:p>
                  </a:txBody>
                  <a:tcPr marL="72000" marR="216000" marT="72000" marB="72000"/>
                </a:tc>
                <a:extLst>
                  <a:ext uri="{0D108BD9-81ED-4DB2-BD59-A6C34878D82A}">
                    <a16:rowId xmlns:a16="http://schemas.microsoft.com/office/drawing/2014/main" val="4241733033"/>
                  </a:ext>
                </a:extLst>
              </a:tr>
              <a:tr h="370840">
                <a:tc>
                  <a:txBody>
                    <a:bodyPr/>
                    <a:lstStyle/>
                    <a:p>
                      <a:r>
                        <a:rPr lang="en-FI" dirty="0"/>
                        <a:t>- </a:t>
                      </a:r>
                      <a:r>
                        <a:rPr lang="en-GB" dirty="0"/>
                        <a:t>T</a:t>
                      </a:r>
                      <a:r>
                        <a:rPr lang="en-FI" dirty="0"/>
                        <a:t>yöeläkkeen osuus</a:t>
                      </a:r>
                    </a:p>
                  </a:txBody>
                  <a:tcPr marL="108000" marT="72000" marB="72000">
                    <a:solidFill>
                      <a:srgbClr val="E7E9F3"/>
                    </a:solidFill>
                  </a:tcPr>
                </a:tc>
                <a:tc>
                  <a:txBody>
                    <a:bodyPr/>
                    <a:lstStyle/>
                    <a:p>
                      <a:pPr algn="r"/>
                      <a:r>
                        <a:rPr lang="fi-FI"/>
                        <a:t>2</a:t>
                      </a:r>
                      <a:r>
                        <a:rPr lang="en-FI"/>
                        <a:t> </a:t>
                      </a:r>
                      <a:r>
                        <a:rPr lang="fi-FI"/>
                        <a:t>073</a:t>
                      </a:r>
                      <a:endParaRPr lang="en-FI" dirty="0"/>
                    </a:p>
                  </a:txBody>
                  <a:tcPr marL="36000" marR="288000" marT="72000" marB="72000">
                    <a:solidFill>
                      <a:srgbClr val="E7E9F3"/>
                    </a:solidFill>
                  </a:tcPr>
                </a:tc>
                <a:tc>
                  <a:txBody>
                    <a:bodyPr/>
                    <a:lstStyle/>
                    <a:p>
                      <a:pPr algn="r"/>
                      <a:r>
                        <a:rPr lang="en-FI"/>
                        <a:t>1 </a:t>
                      </a:r>
                      <a:r>
                        <a:rPr lang="fi-FI"/>
                        <a:t>621</a:t>
                      </a:r>
                      <a:endParaRPr lang="en-FI" dirty="0"/>
                    </a:p>
                  </a:txBody>
                  <a:tcPr marL="36000" marR="288000" marT="72000" marB="72000">
                    <a:solidFill>
                      <a:srgbClr val="E7E9F3"/>
                    </a:solidFill>
                  </a:tcPr>
                </a:tc>
                <a:tc>
                  <a:txBody>
                    <a:bodyPr/>
                    <a:lstStyle/>
                    <a:p>
                      <a:pPr algn="r"/>
                      <a:r>
                        <a:rPr lang="en-FI"/>
                        <a:t>1 </a:t>
                      </a:r>
                      <a:r>
                        <a:rPr lang="fi-FI"/>
                        <a:t>826</a:t>
                      </a:r>
                      <a:endParaRPr lang="en-FI" dirty="0"/>
                    </a:p>
                  </a:txBody>
                  <a:tcPr marL="72000" marR="216000" marT="72000" marB="72000">
                    <a:solidFill>
                      <a:srgbClr val="E7E9F3"/>
                    </a:solidFill>
                  </a:tcPr>
                </a:tc>
                <a:extLst>
                  <a:ext uri="{0D108BD9-81ED-4DB2-BD59-A6C34878D82A}">
                    <a16:rowId xmlns:a16="http://schemas.microsoft.com/office/drawing/2014/main" val="683807339"/>
                  </a:ext>
                </a:extLst>
              </a:tr>
              <a:tr h="370840">
                <a:tc>
                  <a:txBody>
                    <a:bodyPr/>
                    <a:lstStyle/>
                    <a:p>
                      <a:r>
                        <a:rPr lang="en-FI" dirty="0"/>
                        <a:t>- Kelan eläkkeen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a:t>1</a:t>
                      </a:r>
                      <a:r>
                        <a:rPr lang="fi-FI"/>
                        <a:t>22</a:t>
                      </a:r>
                      <a:endParaRPr lang="en-FI" dirty="0"/>
                    </a:p>
                  </a:txBody>
                  <a:tcPr marL="36000" marR="288000" marT="72000" marB="72000">
                    <a:solidFill>
                      <a:srgbClr val="E7E9F3"/>
                    </a:solidFill>
                  </a:tcPr>
                </a:tc>
                <a:tc>
                  <a:txBody>
                    <a:bodyPr/>
                    <a:lstStyle/>
                    <a:p>
                      <a:pPr algn="r"/>
                      <a:r>
                        <a:rPr lang="en-FI"/>
                        <a:t>14</a:t>
                      </a:r>
                      <a:r>
                        <a:rPr lang="fi-FI"/>
                        <a:t>6</a:t>
                      </a:r>
                      <a:endParaRPr lang="en-FI" dirty="0"/>
                    </a:p>
                  </a:txBody>
                  <a:tcPr marL="36000" marR="288000" marT="72000" marB="72000">
                    <a:solidFill>
                      <a:srgbClr val="E7E9F3"/>
                    </a:solidFill>
                  </a:tcPr>
                </a:tc>
                <a:tc>
                  <a:txBody>
                    <a:bodyPr/>
                    <a:lstStyle/>
                    <a:p>
                      <a:pPr algn="r"/>
                      <a:r>
                        <a:rPr lang="en-FI"/>
                        <a:t>1</a:t>
                      </a:r>
                      <a:r>
                        <a:rPr lang="fi-FI"/>
                        <a:t>35</a:t>
                      </a:r>
                      <a:endParaRPr lang="en-FI" dirty="0"/>
                    </a:p>
                  </a:txBody>
                  <a:tcPr marL="72000" marR="216000" marT="72000" marB="72000">
                    <a:solidFill>
                      <a:srgbClr val="E7E9F3"/>
                    </a:solidFill>
                  </a:tcPr>
                </a:tc>
                <a:extLst>
                  <a:ext uri="{0D108BD9-81ED-4DB2-BD59-A6C34878D82A}">
                    <a16:rowId xmlns:a16="http://schemas.microsoft.com/office/drawing/2014/main" val="2608703888"/>
                  </a:ext>
                </a:extLst>
              </a:tr>
              <a:tr h="370840">
                <a:tc>
                  <a:txBody>
                    <a:bodyPr/>
                    <a:lstStyle/>
                    <a:p>
                      <a:r>
                        <a:rPr lang="en-FI" dirty="0"/>
                        <a:t>- Erityisturvan eläkkeiden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dirty="0"/>
                        <a:t>2</a:t>
                      </a:r>
                      <a:r>
                        <a:rPr lang="fi-FI" dirty="0"/>
                        <a:t>0</a:t>
                      </a:r>
                      <a:endParaRPr lang="en-FI" dirty="0"/>
                    </a:p>
                  </a:txBody>
                  <a:tcPr marL="36000" marR="288000" marT="72000" marB="72000">
                    <a:solidFill>
                      <a:srgbClr val="E7E9F3"/>
                    </a:solidFill>
                  </a:tcPr>
                </a:tc>
                <a:tc>
                  <a:txBody>
                    <a:bodyPr/>
                    <a:lstStyle/>
                    <a:p>
                      <a:pPr algn="r"/>
                      <a:r>
                        <a:rPr lang="en-FI"/>
                        <a:t>1</a:t>
                      </a:r>
                      <a:r>
                        <a:rPr lang="fi-FI"/>
                        <a:t>3</a:t>
                      </a:r>
                      <a:endParaRPr lang="en-FI" dirty="0"/>
                    </a:p>
                  </a:txBody>
                  <a:tcPr marL="36000" marR="288000" marT="72000" marB="72000">
                    <a:solidFill>
                      <a:srgbClr val="E7E9F3"/>
                    </a:solidFill>
                  </a:tcPr>
                </a:tc>
                <a:tc>
                  <a:txBody>
                    <a:bodyPr/>
                    <a:lstStyle/>
                    <a:p>
                      <a:pPr algn="r"/>
                      <a:r>
                        <a:rPr lang="en-FI" dirty="0"/>
                        <a:t>1</a:t>
                      </a:r>
                      <a:r>
                        <a:rPr lang="fi-FI" dirty="0"/>
                        <a:t>6</a:t>
                      </a:r>
                      <a:endParaRPr lang="en-FI" dirty="0"/>
                    </a:p>
                  </a:txBody>
                  <a:tcPr marL="72000" marR="216000" marT="72000" marB="72000">
                    <a:solidFill>
                      <a:srgbClr val="E7E9F3"/>
                    </a:solidFill>
                  </a:tcPr>
                </a:tc>
                <a:extLst>
                  <a:ext uri="{0D108BD9-81ED-4DB2-BD59-A6C34878D82A}">
                    <a16:rowId xmlns:a16="http://schemas.microsoft.com/office/drawing/2014/main" val="36336246"/>
                  </a:ext>
                </a:extLst>
              </a:tr>
              <a:tr h="370840">
                <a:tc>
                  <a:txBody>
                    <a:bodyPr/>
                    <a:lstStyle/>
                    <a:p>
                      <a:r>
                        <a:rPr lang="en-FI" dirty="0"/>
                        <a:t>Eläkkeensaajien lukumäärä</a:t>
                      </a:r>
                    </a:p>
                  </a:txBody>
                  <a:tcPr marL="108000" marT="72000" marB="72000"/>
                </a:tc>
                <a:tc>
                  <a:txBody>
                    <a:bodyPr/>
                    <a:lstStyle/>
                    <a:p>
                      <a:pPr algn="r"/>
                      <a:r>
                        <a:rPr lang="en-FI"/>
                        <a:t>6</a:t>
                      </a:r>
                      <a:r>
                        <a:rPr lang="fi-FI"/>
                        <a:t>85</a:t>
                      </a:r>
                      <a:r>
                        <a:rPr lang="en-FI"/>
                        <a:t> </a:t>
                      </a:r>
                      <a:r>
                        <a:rPr lang="en-FI" dirty="0"/>
                        <a:t>000</a:t>
                      </a:r>
                    </a:p>
                  </a:txBody>
                  <a:tcPr marL="36000" marR="288000" marT="72000" marB="72000"/>
                </a:tc>
                <a:tc>
                  <a:txBody>
                    <a:bodyPr/>
                    <a:lstStyle/>
                    <a:p>
                      <a:pPr algn="r"/>
                      <a:r>
                        <a:rPr lang="en-FI"/>
                        <a:t>8</a:t>
                      </a:r>
                      <a:r>
                        <a:rPr lang="fi-FI"/>
                        <a:t>2</a:t>
                      </a:r>
                      <a:r>
                        <a:rPr lang="fi-FI" dirty="0"/>
                        <a:t>6</a:t>
                      </a:r>
                      <a:r>
                        <a:rPr lang="en-FI"/>
                        <a:t> </a:t>
                      </a:r>
                      <a:r>
                        <a:rPr lang="en-FI" dirty="0"/>
                        <a:t>000</a:t>
                      </a:r>
                    </a:p>
                  </a:txBody>
                  <a:tcPr marL="36000" marR="288000" marT="72000" marB="72000"/>
                </a:tc>
                <a:tc>
                  <a:txBody>
                    <a:bodyPr/>
                    <a:lstStyle/>
                    <a:p>
                      <a:pPr algn="r"/>
                      <a:r>
                        <a:rPr lang="en-FI"/>
                        <a:t>1 </a:t>
                      </a:r>
                      <a:r>
                        <a:rPr lang="fi-FI"/>
                        <a:t>511</a:t>
                      </a:r>
                      <a:r>
                        <a:rPr lang="en-FI"/>
                        <a:t> </a:t>
                      </a:r>
                      <a:r>
                        <a:rPr lang="en-FI" dirty="0"/>
                        <a:t>000</a:t>
                      </a:r>
                    </a:p>
                  </a:txBody>
                  <a:tcPr marL="72000" marR="216000" marT="72000" marB="72000"/>
                </a:tc>
                <a:extLst>
                  <a:ext uri="{0D108BD9-81ED-4DB2-BD59-A6C34878D82A}">
                    <a16:rowId xmlns:a16="http://schemas.microsoft.com/office/drawing/2014/main" val="3429435043"/>
                  </a:ext>
                </a:extLst>
              </a:tr>
            </a:tbl>
          </a:graphicData>
        </a:graphic>
      </p:graphicFrame>
      <p:sp>
        <p:nvSpPr>
          <p:cNvPr id="4" name="TextBox 9">
            <a:extLst>
              <a:ext uri="{FF2B5EF4-FFF2-40B4-BE49-F238E27FC236}">
                <a16:creationId xmlns:a16="http://schemas.microsoft.com/office/drawing/2014/main" id="{308173C1-82FF-E3C5-E034-B06146A9EFD8}"/>
              </a:ext>
            </a:extLst>
          </p:cNvPr>
          <p:cNvSpPr txBox="1"/>
          <p:nvPr/>
        </p:nvSpPr>
        <p:spPr>
          <a:xfrm>
            <a:off x="1919537" y="4221088"/>
            <a:ext cx="7947572" cy="830997"/>
          </a:xfrm>
          <a:prstGeom prst="rect">
            <a:avLst/>
          </a:prstGeom>
          <a:noFill/>
        </p:spPr>
        <p:txBody>
          <a:bodyPr wrap="square" rtlCol="0">
            <a:spAutoFit/>
          </a:bodyPr>
          <a:lstStyle/>
          <a:p>
            <a:pPr marL="144463" indent="-144463" algn="l"/>
            <a:r>
              <a:rPr lang="en-FI" sz="1600" dirty="0"/>
              <a:t>*	Työtapaturma- ja ammattitautilaki, liikennevakuutuslaki, laki sotilastapaturman ja palvelus</a:t>
            </a:r>
            <a:r>
              <a:rPr lang="fi-FI" sz="1600" dirty="0"/>
              <a:t>-</a:t>
            </a:r>
            <a:r>
              <a:rPr lang="en-FI" sz="1600" dirty="0"/>
              <a:t>sairauden korvaamisesta, laki tapaturman ja palvelussairauden korvaamisesta kriisinhallinta</a:t>
            </a:r>
            <a:r>
              <a:rPr lang="fi-FI" sz="1600" dirty="0"/>
              <a:t>-</a:t>
            </a:r>
            <a:r>
              <a:rPr lang="en-FI" sz="1600" dirty="0"/>
              <a:t>tehtävissä ja sotilasvammalaki.</a:t>
            </a:r>
          </a:p>
        </p:txBody>
      </p:sp>
      <p:pic>
        <p:nvPicPr>
          <p:cNvPr id="7" name="Kuva 6">
            <a:extLst>
              <a:ext uri="{FF2B5EF4-FFF2-40B4-BE49-F238E27FC236}">
                <a16:creationId xmlns:a16="http://schemas.microsoft.com/office/drawing/2014/main" id="{68F7195C-BCCB-4808-03DF-205EEDA8EC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94058" y="5214726"/>
            <a:ext cx="7934325" cy="981075"/>
          </a:xfrm>
          <a:prstGeom prst="rect">
            <a:avLst/>
          </a:prstGeom>
        </p:spPr>
      </p:pic>
    </p:spTree>
    <p:extLst>
      <p:ext uri="{BB962C8B-B14F-4D97-AF65-F5344CB8AC3E}">
        <p14:creationId xmlns:p14="http://schemas.microsoft.com/office/powerpoint/2010/main" val="397551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7635" y="261948"/>
            <a:ext cx="11856639" cy="657759"/>
          </a:xfrm>
        </p:spPr>
        <p:txBody>
          <a:bodyPr/>
          <a:lstStyle/>
          <a:p>
            <a:pPr algn="ctr"/>
            <a:r>
              <a:rPr lang="fi-FI" sz="3200" dirty="0"/>
              <a:t>Eläkkeensaajien </a:t>
            </a:r>
            <a:r>
              <a:rPr lang="fi-FI" sz="3200"/>
              <a:t>kokonaiseläkejakauma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6" name="Kuva 5" descr="Kuviossa on eläkkeensaajien kokonaiseläkejakauma sukupuolen mukaan. Luokkaväli on 250 euroa. Naisten jakauma on vinompi kuin miesten painottuen jakauman alapäähän.">
            <a:extLst>
              <a:ext uri="{FF2B5EF4-FFF2-40B4-BE49-F238E27FC236}">
                <a16:creationId xmlns:a16="http://schemas.microsoft.com/office/drawing/2014/main" id="{99698998-4504-323B-5102-42C071302709}"/>
              </a:ext>
            </a:extLst>
          </p:cNvPr>
          <p:cNvPicPr>
            <a:picLocks noChangeAspect="1"/>
          </p:cNvPicPr>
          <p:nvPr/>
        </p:nvPicPr>
        <p:blipFill>
          <a:blip r:embed="rId3"/>
          <a:stretch>
            <a:fillRect/>
          </a:stretch>
        </p:blipFill>
        <p:spPr>
          <a:xfrm>
            <a:off x="2063551" y="919706"/>
            <a:ext cx="7587355" cy="5676345"/>
          </a:xfrm>
          <a:prstGeom prst="rect">
            <a:avLst/>
          </a:prstGeom>
        </p:spPr>
      </p:pic>
    </p:spTree>
    <p:extLst>
      <p:ext uri="{BB962C8B-B14F-4D97-AF65-F5344CB8AC3E}">
        <p14:creationId xmlns:p14="http://schemas.microsoft.com/office/powerpoint/2010/main" val="23981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4C47F69-E7B8-40A8-AC87-9D55C69E5A88}"/>
              </a:ext>
            </a:extLst>
          </p:cNvPr>
          <p:cNvSpPr>
            <a:spLocks noGrp="1"/>
          </p:cNvSpPr>
          <p:nvPr>
            <p:ph type="title"/>
          </p:nvPr>
        </p:nvSpPr>
        <p:spPr/>
        <p:txBody>
          <a:bodyPr/>
          <a:lstStyle/>
          <a:p>
            <a:r>
              <a:rPr lang="fi-FI" dirty="0"/>
              <a:t>Eläkejärjestelmä </a:t>
            </a:r>
            <a:br>
              <a:rPr lang="fi-FI" dirty="0"/>
            </a:br>
            <a:r>
              <a:rPr lang="fi-FI" dirty="0"/>
              <a:t>ja sen hallinto</a:t>
            </a:r>
          </a:p>
        </p:txBody>
      </p:sp>
      <p:sp>
        <p:nvSpPr>
          <p:cNvPr id="3" name="Tekstin paikkamerkki 2">
            <a:extLst>
              <a:ext uri="{FF2B5EF4-FFF2-40B4-BE49-F238E27FC236}">
                <a16:creationId xmlns:a16="http://schemas.microsoft.com/office/drawing/2014/main" id="{01A82F91-3DFC-4409-B64A-489A25540552}"/>
              </a:ext>
            </a:extLst>
          </p:cNvPr>
          <p:cNvSpPr>
            <a:spLocks noGrp="1"/>
          </p:cNvSpPr>
          <p:nvPr>
            <p:ph type="body" sz="quarter" idx="10"/>
          </p:nvPr>
        </p:nvSpPr>
        <p:spPr/>
        <p:txBody>
          <a:bodyPr/>
          <a:lstStyle/>
          <a:p>
            <a:r>
              <a:rPr lang="fi-FI" dirty="0"/>
              <a:t>1</a:t>
            </a:r>
          </a:p>
        </p:txBody>
      </p:sp>
      <p:sp>
        <p:nvSpPr>
          <p:cNvPr id="6" name="Dian numeron paikkamerkki 5">
            <a:extLst>
              <a:ext uri="{FF2B5EF4-FFF2-40B4-BE49-F238E27FC236}">
                <a16:creationId xmlns:a16="http://schemas.microsoft.com/office/drawing/2014/main" id="{1C18AA48-4EE7-4BDF-AD2B-71CEAC77363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578050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67680" y="276250"/>
            <a:ext cx="11856640" cy="1047844"/>
          </a:xfrm>
        </p:spPr>
        <p:txBody>
          <a:bodyPr/>
          <a:lstStyle/>
          <a:p>
            <a:pPr algn="ctr"/>
            <a:r>
              <a:rPr lang="fi-FI" sz="3200" dirty="0"/>
              <a:t>Keskimääräinen kokonaiseläke ja sen suhde keskiansioon </a:t>
            </a:r>
            <a:br>
              <a:rPr lang="fi-FI" sz="3200" dirty="0"/>
            </a:br>
            <a:r>
              <a:rPr lang="fi-FI" sz="3200"/>
              <a:t>vuosina 2000–2023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20</a:t>
            </a:fld>
            <a:endParaRPr lang="fi-FI"/>
          </a:p>
        </p:txBody>
      </p:sp>
      <p:sp>
        <p:nvSpPr>
          <p:cNvPr id="3" name="Tekstiruutu 2">
            <a:extLst>
              <a:ext uri="{FF2B5EF4-FFF2-40B4-BE49-F238E27FC236}">
                <a16:creationId xmlns:a16="http://schemas.microsoft.com/office/drawing/2014/main" id="{F075C75E-152E-02FB-F483-3E51D1188D4C}"/>
              </a:ext>
            </a:extLst>
          </p:cNvPr>
          <p:cNvSpPr txBox="1"/>
          <p:nvPr/>
        </p:nvSpPr>
        <p:spPr>
          <a:xfrm>
            <a:off x="1857772" y="5673339"/>
            <a:ext cx="8856984" cy="932563"/>
          </a:xfrm>
          <a:prstGeom prst="rect">
            <a:avLst/>
          </a:prstGeom>
          <a:noFill/>
        </p:spPr>
        <p:txBody>
          <a:bodyPr wrap="square" rtlCol="0">
            <a:spAutoFit/>
          </a:bodyPr>
          <a:lstStyle/>
          <a:p>
            <a:r>
              <a:rPr lang="fi-FI" sz="1050"/>
              <a:t>Eläkkeensaajat: Suomessa asuvat työ- ja/tai kansaneläkejärjestelmästä vanhuus- tai työkyvyttömyyseläkettä saavat. Osittaista vanhuuseläkettä saavat eivät sisälly lukuihin.</a:t>
            </a:r>
          </a:p>
          <a:p>
            <a:pPr>
              <a:lnSpc>
                <a:spcPct val="20000"/>
              </a:lnSpc>
            </a:pPr>
            <a:endParaRPr lang="fi-FI" sz="1050"/>
          </a:p>
          <a:p>
            <a:r>
              <a:rPr lang="fi-FI" sz="1050"/>
              <a:t>Kokonaiseläke sisältää henkilön oman eläkkeen ja perhe-eläkkeen osuudet. Kokonaiseläke sisältää työ-, kansan- ja erityisturvan lakien mukaiset osuudet.</a:t>
            </a:r>
          </a:p>
          <a:p>
            <a:r>
              <a:rPr lang="fi-FI" sz="1050"/>
              <a:t>Kokonaiseläke on bruttoeläke.</a:t>
            </a:r>
          </a:p>
          <a:p>
            <a:r>
              <a:rPr lang="fi-FI" sz="1050"/>
              <a:t>Keskiansio perustuu Tilastokeskuksen tulonjakotilaston tietoon ammatissa toimivien keskimääräisistä palkka- ja yrittäjätuloista.</a:t>
            </a:r>
          </a:p>
        </p:txBody>
      </p:sp>
      <p:pic>
        <p:nvPicPr>
          <p:cNvPr id="7" name="Kuva 6" descr="Vanhuuseläkkeensaajien keskimääräinen kokonaiseläke on noussut tarkastelujaksolla 2000–2023 noin 1 400 eurosta yli 2 000 euroon. Työkyvyttömyyseläkkeensaajien keskieläke on laskenut noin 1 400 eurosta noin 1 300 euroon. Keskimääräisen vanhuuseläkkeen suhde keskiansioon vuonna 2023 oli 54 prosenttia ja työkyvyttömyyseläkkeen suhde oli 33 prosenttia.">
            <a:extLst>
              <a:ext uri="{FF2B5EF4-FFF2-40B4-BE49-F238E27FC236}">
                <a16:creationId xmlns:a16="http://schemas.microsoft.com/office/drawing/2014/main" id="{060CBD8B-1B22-7244-2814-ADFBFF8FE4F9}"/>
              </a:ext>
            </a:extLst>
          </p:cNvPr>
          <p:cNvPicPr>
            <a:picLocks noChangeAspect="1"/>
          </p:cNvPicPr>
          <p:nvPr/>
        </p:nvPicPr>
        <p:blipFill>
          <a:blip r:embed="rId3"/>
          <a:stretch>
            <a:fillRect/>
          </a:stretch>
        </p:blipFill>
        <p:spPr>
          <a:xfrm>
            <a:off x="1719262" y="1443037"/>
            <a:ext cx="8753475" cy="3971925"/>
          </a:xfrm>
          <a:prstGeom prst="rect">
            <a:avLst/>
          </a:prstGeom>
        </p:spPr>
      </p:pic>
    </p:spTree>
    <p:extLst>
      <p:ext uri="{BB962C8B-B14F-4D97-AF65-F5344CB8AC3E}">
        <p14:creationId xmlns:p14="http://schemas.microsoft.com/office/powerpoint/2010/main" val="419984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21</a:t>
            </a:fld>
            <a:endParaRPr lang="fi-FI"/>
          </a:p>
        </p:txBody>
      </p:sp>
      <p:sp>
        <p:nvSpPr>
          <p:cNvPr id="11" name="Otsikko 1">
            <a:extLst>
              <a:ext uri="{FF2B5EF4-FFF2-40B4-BE49-F238E27FC236}">
                <a16:creationId xmlns:a16="http://schemas.microsoft.com/office/drawing/2014/main" id="{19DD6DC2-8E38-4231-8A3C-8D7EF9E8BEC0}"/>
              </a:ext>
            </a:extLst>
          </p:cNvPr>
          <p:cNvSpPr>
            <a:spLocks noGrp="1"/>
          </p:cNvSpPr>
          <p:nvPr>
            <p:ph type="title"/>
          </p:nvPr>
        </p:nvSpPr>
        <p:spPr>
          <a:xfrm>
            <a:off x="22870" y="272074"/>
            <a:ext cx="11856640" cy="1332000"/>
          </a:xfrm>
        </p:spPr>
        <p:txBody>
          <a:bodyPr/>
          <a:lstStyle/>
          <a:p>
            <a:pPr algn="ctr"/>
            <a:r>
              <a:rPr lang="fi-FI" sz="3200"/>
              <a:t>Keskimääräinen kokonaiseläke suhteessa keskiansioon</a:t>
            </a:r>
            <a:br>
              <a:rPr lang="fi-FI" sz="3200"/>
            </a:br>
            <a:r>
              <a:rPr lang="fi-FI" sz="3200"/>
              <a:t>vuosina 2010–2090, %</a:t>
            </a:r>
            <a:endParaRPr lang="fi-FI" sz="3200" dirty="0"/>
          </a:p>
        </p:txBody>
      </p:sp>
      <p:pic>
        <p:nvPicPr>
          <p:cNvPr id="3" name="Kuva 2" descr="Kuviossa on esitetty keskieläkkeen suhde keskiansioon vuosilta 2010–2090. Suhde nousee 2020-luvun puoliväliin asti, jolloin se on noin 55 prosenttia. Suhde laskee noin 46 prosenttiin vuoteen 2090 mennessä.">
            <a:extLst>
              <a:ext uri="{FF2B5EF4-FFF2-40B4-BE49-F238E27FC236}">
                <a16:creationId xmlns:a16="http://schemas.microsoft.com/office/drawing/2014/main" id="{0BBC381C-8964-CFC5-59BB-90B9AAA1FCE5}"/>
              </a:ext>
            </a:extLst>
          </p:cNvPr>
          <p:cNvPicPr>
            <a:picLocks noChangeAspect="1"/>
          </p:cNvPicPr>
          <p:nvPr/>
        </p:nvPicPr>
        <p:blipFill>
          <a:blip r:embed="rId3"/>
          <a:stretch>
            <a:fillRect/>
          </a:stretch>
        </p:blipFill>
        <p:spPr>
          <a:xfrm>
            <a:off x="1343472" y="1562908"/>
            <a:ext cx="9445699" cy="4706867"/>
          </a:xfrm>
          <a:prstGeom prst="rect">
            <a:avLst/>
          </a:prstGeom>
        </p:spPr>
      </p:pic>
    </p:spTree>
    <p:extLst>
      <p:ext uri="{BB962C8B-B14F-4D97-AF65-F5344CB8AC3E}">
        <p14:creationId xmlns:p14="http://schemas.microsoft.com/office/powerpoint/2010/main" val="254563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13641B3-DCD8-4EAF-8497-61ECE3B46874}"/>
              </a:ext>
            </a:extLst>
          </p:cNvPr>
          <p:cNvSpPr>
            <a:spLocks noGrp="1"/>
          </p:cNvSpPr>
          <p:nvPr>
            <p:ph type="title"/>
          </p:nvPr>
        </p:nvSpPr>
        <p:spPr/>
        <p:txBody>
          <a:bodyPr/>
          <a:lstStyle/>
          <a:p>
            <a:r>
              <a:rPr lang="fi-FI" dirty="0"/>
              <a:t>Eläkemenot</a:t>
            </a:r>
          </a:p>
        </p:txBody>
      </p:sp>
      <p:sp>
        <p:nvSpPr>
          <p:cNvPr id="7" name="Tekstin paikkamerkki 6">
            <a:extLst>
              <a:ext uri="{FF2B5EF4-FFF2-40B4-BE49-F238E27FC236}">
                <a16:creationId xmlns:a16="http://schemas.microsoft.com/office/drawing/2014/main" id="{0CFF950F-68A9-46EE-A474-CCB4F2DF7E29}"/>
              </a:ext>
            </a:extLst>
          </p:cNvPr>
          <p:cNvSpPr>
            <a:spLocks noGrp="1"/>
          </p:cNvSpPr>
          <p:nvPr>
            <p:ph type="body" sz="quarter" idx="10"/>
          </p:nvPr>
        </p:nvSpPr>
        <p:spPr/>
        <p:txBody>
          <a:bodyPr/>
          <a:lstStyle/>
          <a:p>
            <a:r>
              <a:rPr lang="fi-FI" dirty="0"/>
              <a:t>4</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91380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descr="Kuviossa on esitetty pitkän aikavälin ennuste eläkemenojen suhteesta bruttokansantuotteeseen. Eläkemeno on jaettu  yksityisen sektorin, julkisen sektorin ja Kelan eläkkeisiin sekä VEKL:n,  ja erityisturvan lakien mukaan maksettaviin eläkkeisiin.">
            <a:extLst>
              <a:ext uri="{FF2B5EF4-FFF2-40B4-BE49-F238E27FC236}">
                <a16:creationId xmlns:a16="http://schemas.microsoft.com/office/drawing/2014/main" id="{C1C2BBEB-0BEB-48E1-8974-A7250F614EA8}"/>
              </a:ext>
            </a:extLst>
          </p:cNvPr>
          <p:cNvSpPr>
            <a:spLocks noGrp="1"/>
          </p:cNvSpPr>
          <p:nvPr>
            <p:ph type="title"/>
          </p:nvPr>
        </p:nvSpPr>
        <p:spPr>
          <a:xfrm>
            <a:off x="525463" y="140533"/>
            <a:ext cx="10795494" cy="1152128"/>
          </a:xfrm>
        </p:spPr>
        <p:txBody>
          <a:bodyPr/>
          <a:lstStyle/>
          <a:p>
            <a:pPr algn="ctr"/>
            <a:r>
              <a:rPr lang="fi-FI" sz="3200"/>
              <a:t>Lakisääteiset eläkemenot suhteessa </a:t>
            </a:r>
            <a:r>
              <a:rPr lang="fi-FI" sz="3200" dirty="0"/>
              <a:t>bruttokansantuotteeseen </a:t>
            </a:r>
            <a:br>
              <a:rPr lang="fi-FI" sz="3200" dirty="0"/>
            </a:br>
            <a:r>
              <a:rPr lang="fi-FI" sz="3200"/>
              <a:t>vuosina 2010–2090, %</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23</a:t>
            </a:fld>
            <a:endParaRPr lang="fi-FI"/>
          </a:p>
        </p:txBody>
      </p:sp>
      <p:pic>
        <p:nvPicPr>
          <p:cNvPr id="8" name="Kuva 7" descr="Kuviossa on esitetty pitkän aikavälin ennuste eläkemenojen suhteesta bruttokansantuotteeseen. Suhde pysyy vajaassa 14 prosentissa vuosina 2020-2035. Suhde laskee runsaaseen 12 prosenttiin vuosina 2035-2050 ja nousee yli 14 prosenttiin vuosina 2050-2085. Yksityisen sektorin työeläkkeiden osuus koko eläkemenosta kasvaa hieman vuosina 2020-2060.">
            <a:extLst>
              <a:ext uri="{FF2B5EF4-FFF2-40B4-BE49-F238E27FC236}">
                <a16:creationId xmlns:a16="http://schemas.microsoft.com/office/drawing/2014/main" id="{620B5DD7-DAFD-401B-9C36-A40054381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67938" y="1292661"/>
            <a:ext cx="9456124" cy="4741406"/>
          </a:xfrm>
          <a:prstGeom prst="rect">
            <a:avLst/>
          </a:prstGeom>
        </p:spPr>
      </p:pic>
      <p:sp>
        <p:nvSpPr>
          <p:cNvPr id="3" name="Tekstiruutu 2">
            <a:extLst>
              <a:ext uri="{FF2B5EF4-FFF2-40B4-BE49-F238E27FC236}">
                <a16:creationId xmlns:a16="http://schemas.microsoft.com/office/drawing/2014/main" id="{712A3433-A263-AAE0-0EA1-5F4E2601F84B}"/>
              </a:ext>
            </a:extLst>
          </p:cNvPr>
          <p:cNvSpPr txBox="1"/>
          <p:nvPr/>
        </p:nvSpPr>
        <p:spPr>
          <a:xfrm>
            <a:off x="3935760" y="6082682"/>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11344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311696" y="276097"/>
            <a:ext cx="11233248" cy="1065659"/>
          </a:xfrm>
        </p:spPr>
        <p:txBody>
          <a:bodyPr/>
          <a:lstStyle/>
          <a:p>
            <a:pPr algn="ctr"/>
            <a:r>
              <a:rPr lang="fi-FI" sz="3200" dirty="0" err="1"/>
              <a:t>TyEL:n</a:t>
            </a:r>
            <a:r>
              <a:rPr lang="fi-FI" sz="3200" dirty="0"/>
              <a:t> meno- ja maksuprosentti suhteessa palkkasummaan </a:t>
            </a:r>
            <a:br>
              <a:rPr lang="fi-FI" sz="3200" dirty="0"/>
            </a:br>
            <a:r>
              <a:rPr lang="fi-FI" sz="3200"/>
              <a:t>vuosina 1962–2090</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24</a:t>
            </a:fld>
            <a:endParaRPr lang="fi-FI"/>
          </a:p>
        </p:txBody>
      </p:sp>
      <p:pic>
        <p:nvPicPr>
          <p:cNvPr id="8" name="Kuva 7" descr="Kuviossa on esitetty pitkän aikavälin ennuste TYEL:n meno- ja maksuprosentin kehityksestä. Meno on kasvanut nollasta noin 27 prosenttiin vuosina 1962-2020. Meno kasvaa noin 36 prosenttiin vuosina 2020-2080. Maksu on kasvanut 3 prosentista vajaaseen 25 prosenttiin vuosina 1962-2020. Maksu kasvaa noin 26 prosenttiin vuosina 2020-2080. Maksu on ylittänyt menon vuoteen 2013 asti ja on sen jälkeen menoa matalampi.">
            <a:extLst>
              <a:ext uri="{FF2B5EF4-FFF2-40B4-BE49-F238E27FC236}">
                <a16:creationId xmlns:a16="http://schemas.microsoft.com/office/drawing/2014/main" id="{C67AAA1A-6FAE-46C9-BB81-8E9B7B827C5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48219" y="1463971"/>
            <a:ext cx="8360202" cy="4474223"/>
          </a:xfrm>
          <a:prstGeom prst="rect">
            <a:avLst/>
          </a:prstGeom>
        </p:spPr>
      </p:pic>
      <p:sp>
        <p:nvSpPr>
          <p:cNvPr id="3" name="Tekstiruutu 2">
            <a:extLst>
              <a:ext uri="{FF2B5EF4-FFF2-40B4-BE49-F238E27FC236}">
                <a16:creationId xmlns:a16="http://schemas.microsoft.com/office/drawing/2014/main" id="{5958CAA3-C18B-F0DC-DCF0-394117E246DB}"/>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834626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99E8027-D9A1-4B73-9DAA-2D60F7F3C7DC}"/>
              </a:ext>
            </a:extLst>
          </p:cNvPr>
          <p:cNvSpPr>
            <a:spLocks noGrp="1"/>
          </p:cNvSpPr>
          <p:nvPr>
            <p:ph type="title"/>
          </p:nvPr>
        </p:nvSpPr>
        <p:spPr/>
        <p:txBody>
          <a:bodyPr/>
          <a:lstStyle/>
          <a:p>
            <a:r>
              <a:rPr lang="fi-FI" dirty="0"/>
              <a:t>Työeläkevakuutetut</a:t>
            </a:r>
          </a:p>
        </p:txBody>
      </p:sp>
      <p:sp>
        <p:nvSpPr>
          <p:cNvPr id="7" name="Tekstin paikkamerkki 6">
            <a:extLst>
              <a:ext uri="{FF2B5EF4-FFF2-40B4-BE49-F238E27FC236}">
                <a16:creationId xmlns:a16="http://schemas.microsoft.com/office/drawing/2014/main" id="{C35188E0-DEA4-4737-AD64-8F2E318F640D}"/>
              </a:ext>
            </a:extLst>
          </p:cNvPr>
          <p:cNvSpPr>
            <a:spLocks noGrp="1"/>
          </p:cNvSpPr>
          <p:nvPr>
            <p:ph type="body" sz="quarter" idx="10"/>
          </p:nvPr>
        </p:nvSpPr>
        <p:spPr/>
        <p:txBody>
          <a:bodyPr/>
          <a:lstStyle/>
          <a:p>
            <a:r>
              <a:rPr lang="fi-FI" dirty="0"/>
              <a:t>5</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8037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26</a:t>
            </a:fld>
            <a:endParaRPr lang="fi-FI"/>
          </a:p>
        </p:txBody>
      </p:sp>
      <p:sp>
        <p:nvSpPr>
          <p:cNvPr id="6" name="Otsikko 1">
            <a:extLst>
              <a:ext uri="{FF2B5EF4-FFF2-40B4-BE49-F238E27FC236}">
                <a16:creationId xmlns:a16="http://schemas.microsoft.com/office/drawing/2014/main" id="{94CB8F59-6E7C-0D46-DC56-FD1CC2CEB0F5}"/>
              </a:ext>
            </a:extLst>
          </p:cNvPr>
          <p:cNvSpPr>
            <a:spLocks noGrp="1"/>
          </p:cNvSpPr>
          <p:nvPr>
            <p:ph type="title"/>
          </p:nvPr>
        </p:nvSpPr>
        <p:spPr>
          <a:xfrm>
            <a:off x="983432" y="188640"/>
            <a:ext cx="9539288" cy="1052413"/>
          </a:xfrm>
        </p:spPr>
        <p:txBody>
          <a:bodyPr/>
          <a:lstStyle/>
          <a:p>
            <a:pPr algn="ctr"/>
            <a:r>
              <a:rPr lang="fi-FI" sz="3200" dirty="0"/>
              <a:t>Koko väestö ja työeläkejärjestelmän </a:t>
            </a:r>
            <a:r>
              <a:rPr lang="fi-FI" sz="3200"/>
              <a:t>piiri 31.12.2023</a:t>
            </a:r>
            <a:br>
              <a:rPr lang="fi-FI" sz="3200" dirty="0"/>
            </a:br>
            <a:r>
              <a:rPr lang="fi-FI" sz="2400" dirty="0"/>
              <a:t>- Väestön jakautuminen työn ja työeläkkeen </a:t>
            </a:r>
            <a:r>
              <a:rPr lang="fi-FI" sz="2400"/>
              <a:t>suhteen 31.12.2023</a:t>
            </a:r>
            <a:endParaRPr lang="fi-FI" sz="3200" dirty="0">
              <a:solidFill>
                <a:srgbClr val="FF0000"/>
              </a:solidFill>
            </a:endParaRPr>
          </a:p>
        </p:txBody>
      </p:sp>
      <p:pic>
        <p:nvPicPr>
          <p:cNvPr id="3" name="Kuva 2" descr="Kuviossa on sukupuolen mukaan ikäpyramidi 5-vuotisikäluokituksella koko väestöstä jaoteltuna 31.12.2023 työssä olleisiin 17–68-vuotiaisiin, eläkkeellä olleisiin ja muuhun väestöön. Miehistä työssä oli 1,25 miljoonaa ja eläkkeellä oli 630000 henkilöä vuoden 2023 lopussa. Naisista työssä oli 1,24 miljoonaa ja eläkkeellä oli 768000 henkilöä vuoden 2023 lopussa. 899000 miestä ja 821000 naista ei ollut työssä eikä eläkkeellä.">
            <a:extLst>
              <a:ext uri="{FF2B5EF4-FFF2-40B4-BE49-F238E27FC236}">
                <a16:creationId xmlns:a16="http://schemas.microsoft.com/office/drawing/2014/main" id="{AF530ABC-1E79-157C-CFF9-5E082EEED035}"/>
              </a:ext>
            </a:extLst>
          </p:cNvPr>
          <p:cNvPicPr>
            <a:picLocks noChangeAspect="1"/>
          </p:cNvPicPr>
          <p:nvPr/>
        </p:nvPicPr>
        <p:blipFill>
          <a:blip r:embed="rId3"/>
          <a:stretch>
            <a:fillRect/>
          </a:stretch>
        </p:blipFill>
        <p:spPr>
          <a:xfrm>
            <a:off x="2297103" y="1385873"/>
            <a:ext cx="8156970" cy="4735794"/>
          </a:xfrm>
          <a:prstGeom prst="rect">
            <a:avLst/>
          </a:prstGeom>
        </p:spPr>
      </p:pic>
    </p:spTree>
    <p:extLst>
      <p:ext uri="{BB962C8B-B14F-4D97-AF65-F5344CB8AC3E}">
        <p14:creationId xmlns:p14="http://schemas.microsoft.com/office/powerpoint/2010/main" val="261720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27</a:t>
            </a:fld>
            <a:endParaRPr lang="fi-FI"/>
          </a:p>
        </p:txBody>
      </p:sp>
      <p:sp>
        <p:nvSpPr>
          <p:cNvPr id="7" name="Otsikko 1">
            <a:extLst>
              <a:ext uri="{FF2B5EF4-FFF2-40B4-BE49-F238E27FC236}">
                <a16:creationId xmlns:a16="http://schemas.microsoft.com/office/drawing/2014/main" id="{0221C92C-2B3D-6AAC-05C5-D1FBEC3BDC12}"/>
              </a:ext>
            </a:extLst>
          </p:cNvPr>
          <p:cNvSpPr>
            <a:spLocks noGrp="1"/>
          </p:cNvSpPr>
          <p:nvPr>
            <p:ph type="title"/>
          </p:nvPr>
        </p:nvSpPr>
        <p:spPr>
          <a:xfrm>
            <a:off x="839416" y="188641"/>
            <a:ext cx="9539288" cy="936104"/>
          </a:xfrm>
        </p:spPr>
        <p:txBody>
          <a:bodyPr/>
          <a:lstStyle/>
          <a:p>
            <a:pPr algn="ctr"/>
            <a:r>
              <a:rPr lang="fi-FI" sz="2800" dirty="0"/>
              <a:t>Työsuhteessa tai </a:t>
            </a:r>
            <a:r>
              <a:rPr lang="fi-FI" sz="2800"/>
              <a:t>yrittäjänä </a:t>
            </a:r>
            <a:r>
              <a:rPr lang="fi-FI" sz="2800">
                <a:solidFill>
                  <a:schemeClr val="tx2"/>
                </a:solidFill>
              </a:rPr>
              <a:t>31.12.2023 </a:t>
            </a:r>
            <a:r>
              <a:rPr lang="fi-FI" sz="2800" dirty="0">
                <a:solidFill>
                  <a:schemeClr val="tx2"/>
                </a:solidFill>
              </a:rPr>
              <a:t>työskennelleet työeläkevakuutetut työeläkelain mukaan</a:t>
            </a:r>
            <a:br>
              <a:rPr lang="fi-FI" sz="3600" dirty="0">
                <a:latin typeface="Verdana" panose="020B0604030504040204" pitchFamily="34" charset="0"/>
                <a:ea typeface="Verdana" panose="020B0604030504040204" pitchFamily="34" charset="0"/>
                <a:cs typeface="Verdana" panose="020B0604030504040204" pitchFamily="34" charset="0"/>
              </a:rPr>
            </a:br>
            <a:endParaRPr lang="fi-FI" sz="3600" dirty="0"/>
          </a:p>
        </p:txBody>
      </p:sp>
      <p:pic>
        <p:nvPicPr>
          <p:cNvPr id="3" name="Kuva 2" descr="Työsuhteessa tai yrittäjänä 31.12.2023 työskenteli yhteensä 2,5 miljoonaa henkilöä. TyEL:n piirissä työskenteli eniten, 1,6 miljoonaa henkilöä. JueL:n piirissä kunta-alalla työskenteli 587000 henkilöä.">
            <a:extLst>
              <a:ext uri="{FF2B5EF4-FFF2-40B4-BE49-F238E27FC236}">
                <a16:creationId xmlns:a16="http://schemas.microsoft.com/office/drawing/2014/main" id="{E2ADD85A-DE3B-601F-2D3B-BBF980EDC53B}"/>
              </a:ext>
            </a:extLst>
          </p:cNvPr>
          <p:cNvPicPr>
            <a:picLocks noChangeAspect="1"/>
          </p:cNvPicPr>
          <p:nvPr/>
        </p:nvPicPr>
        <p:blipFill>
          <a:blip r:embed="rId3"/>
          <a:stretch>
            <a:fillRect/>
          </a:stretch>
        </p:blipFill>
        <p:spPr>
          <a:xfrm>
            <a:off x="1359290" y="1568917"/>
            <a:ext cx="9921628" cy="4369870"/>
          </a:xfrm>
          <a:prstGeom prst="rect">
            <a:avLst/>
          </a:prstGeom>
        </p:spPr>
      </p:pic>
    </p:spTree>
    <p:extLst>
      <p:ext uri="{BB962C8B-B14F-4D97-AF65-F5344CB8AC3E}">
        <p14:creationId xmlns:p14="http://schemas.microsoft.com/office/powerpoint/2010/main" val="362902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BF5D9F7-30A2-43EF-B62C-F04B1525362A}"/>
              </a:ext>
            </a:extLst>
          </p:cNvPr>
          <p:cNvSpPr>
            <a:spLocks noGrp="1"/>
          </p:cNvSpPr>
          <p:nvPr>
            <p:ph type="title"/>
          </p:nvPr>
        </p:nvSpPr>
        <p:spPr/>
        <p:txBody>
          <a:bodyPr/>
          <a:lstStyle/>
          <a:p>
            <a:r>
              <a:rPr lang="fi-FI" dirty="0"/>
              <a:t>Eläkkeensaajat</a:t>
            </a:r>
          </a:p>
        </p:txBody>
      </p:sp>
      <p:sp>
        <p:nvSpPr>
          <p:cNvPr id="7" name="Tekstin paikkamerkki 6">
            <a:extLst>
              <a:ext uri="{FF2B5EF4-FFF2-40B4-BE49-F238E27FC236}">
                <a16:creationId xmlns:a16="http://schemas.microsoft.com/office/drawing/2014/main" id="{9A03845C-19DA-4A9F-9CE3-6FD1739D7D19}"/>
              </a:ext>
            </a:extLst>
          </p:cNvPr>
          <p:cNvSpPr>
            <a:spLocks noGrp="1"/>
          </p:cNvSpPr>
          <p:nvPr>
            <p:ph type="body" sz="quarter" idx="10"/>
          </p:nvPr>
        </p:nvSpPr>
        <p:spPr/>
        <p:txBody>
          <a:bodyPr/>
          <a:lstStyle/>
          <a:p>
            <a:r>
              <a:rPr lang="fi-FI" dirty="0"/>
              <a:t>6</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221128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4936" y="445474"/>
            <a:ext cx="11856640" cy="1207780"/>
          </a:xfrm>
        </p:spPr>
        <p:txBody>
          <a:bodyPr/>
          <a:lstStyle/>
          <a:p>
            <a:pPr algn="ctr"/>
            <a:r>
              <a:rPr lang="fi-FI" sz="3200" dirty="0"/>
              <a:t>Kaikki eläkkeensaajat eläkkeen rakenteen mukaan </a:t>
            </a:r>
            <a:br>
              <a:rPr lang="fi-FI" sz="3200" dirty="0"/>
            </a:br>
            <a:r>
              <a:rPr lang="fi-FI" sz="3200"/>
              <a:t>vuosina 2001–2023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4" name="Kuva 3" descr="Kuviossa on eläkkeensaajat jaoteltu vain työeläkettä saaviin, sekä työ- että Kelan eläkettä saaviin ja vain Kelan eläkettä saaviin. Tarkastelujaksolla 2001–2023 vain työeläkettä saavien määrä on kasvanut, ja sekä työ- että Kelan eläkettä saavien määrä on pienentynyt. Vain Kelan eläkettä saavien määrä on pysynyt lähes samana.">
            <a:extLst>
              <a:ext uri="{FF2B5EF4-FFF2-40B4-BE49-F238E27FC236}">
                <a16:creationId xmlns:a16="http://schemas.microsoft.com/office/drawing/2014/main" id="{8D0192A9-3440-02DC-B336-7ACF52979F98}"/>
              </a:ext>
            </a:extLst>
          </p:cNvPr>
          <p:cNvPicPr>
            <a:picLocks noChangeAspect="1"/>
          </p:cNvPicPr>
          <p:nvPr/>
        </p:nvPicPr>
        <p:blipFill>
          <a:blip r:embed="rId3"/>
          <a:stretch>
            <a:fillRect/>
          </a:stretch>
        </p:blipFill>
        <p:spPr>
          <a:xfrm>
            <a:off x="1559496" y="1653254"/>
            <a:ext cx="9344586" cy="4414695"/>
          </a:xfrm>
          <a:prstGeom prst="rect">
            <a:avLst/>
          </a:prstGeom>
        </p:spPr>
      </p:pic>
    </p:spTree>
    <p:extLst>
      <p:ext uri="{BB962C8B-B14F-4D97-AF65-F5344CB8AC3E}">
        <p14:creationId xmlns:p14="http://schemas.microsoft.com/office/powerpoint/2010/main" val="83835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359999"/>
            <a:ext cx="11856640" cy="1332000"/>
          </a:xfrm>
        </p:spPr>
        <p:txBody>
          <a:bodyPr/>
          <a:lstStyle/>
          <a:p>
            <a:pPr algn="ctr"/>
            <a:r>
              <a:rPr lang="fi-FI" sz="3200" dirty="0"/>
              <a:t>Sosiaalivakuutus vuonna 2022</a:t>
            </a:r>
            <a:br>
              <a:rPr lang="fi-FI" sz="3200" dirty="0"/>
            </a:br>
            <a:r>
              <a:rPr lang="fi-FI" sz="3200" dirty="0"/>
              <a:t>44,4 mrd. €</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3</a:t>
            </a:fld>
            <a:endParaRPr lang="fi-FI"/>
          </a:p>
        </p:txBody>
      </p:sp>
      <p:sp>
        <p:nvSpPr>
          <p:cNvPr id="18" name="Rounded Rectangle 37">
            <a:extLst>
              <a:ext uri="{FF2B5EF4-FFF2-40B4-BE49-F238E27FC236}">
                <a16:creationId xmlns:a16="http://schemas.microsoft.com/office/drawing/2014/main" id="{0639F87B-77D2-47F1-9C45-10A26019EBEE}"/>
              </a:ext>
              <a:ext uri="{C183D7F6-B498-43B3-948B-1728B52AA6E4}">
                <adec:decorative xmlns:adec="http://schemas.microsoft.com/office/drawing/2017/decorative" val="1"/>
              </a:ext>
            </a:extLst>
          </p:cNvPr>
          <p:cNvSpPr/>
          <p:nvPr/>
        </p:nvSpPr>
        <p:spPr bwMode="black">
          <a:xfrm>
            <a:off x="1271464" y="1700809"/>
            <a:ext cx="9144041" cy="4680519"/>
          </a:xfrm>
          <a:prstGeom prst="roundRect">
            <a:avLst>
              <a:gd name="adj" fmla="val 152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200" dirty="0"/>
              <a:t>        -</a:t>
            </a:r>
          </a:p>
        </p:txBody>
      </p:sp>
      <p:cxnSp>
        <p:nvCxnSpPr>
          <p:cNvPr id="19" name="Straight Connector 26">
            <a:extLst>
              <a:ext uri="{FF2B5EF4-FFF2-40B4-BE49-F238E27FC236}">
                <a16:creationId xmlns:a16="http://schemas.microsoft.com/office/drawing/2014/main" id="{EBE59C80-C443-4103-A85E-D69DE8BBB07E}"/>
              </a:ext>
              <a:ext uri="{C183D7F6-B498-43B3-948B-1728B52AA6E4}">
                <adec:decorative xmlns:adec="http://schemas.microsoft.com/office/drawing/2017/decorative" val="1"/>
              </a:ext>
            </a:extLst>
          </p:cNvPr>
          <p:cNvCxnSpPr>
            <a:cxnSpLocks/>
          </p:cNvCxnSpPr>
          <p:nvPr/>
        </p:nvCxnSpPr>
        <p:spPr>
          <a:xfrm>
            <a:off x="5848571" y="4404944"/>
            <a:ext cx="0" cy="6002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28">
            <a:extLst>
              <a:ext uri="{FF2B5EF4-FFF2-40B4-BE49-F238E27FC236}">
                <a16:creationId xmlns:a16="http://schemas.microsoft.com/office/drawing/2014/main" id="{E9A3F571-15BF-4D22-8C52-141F1222EDB6}"/>
              </a:ext>
              <a:ext uri="{C183D7F6-B498-43B3-948B-1728B52AA6E4}">
                <adec:decorative xmlns:adec="http://schemas.microsoft.com/office/drawing/2017/decorative" val="1"/>
              </a:ext>
            </a:extLst>
          </p:cNvPr>
          <p:cNvCxnSpPr>
            <a:cxnSpLocks/>
          </p:cNvCxnSpPr>
          <p:nvPr/>
        </p:nvCxnSpPr>
        <p:spPr>
          <a:xfrm>
            <a:off x="8635400"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31">
            <a:extLst>
              <a:ext uri="{FF2B5EF4-FFF2-40B4-BE49-F238E27FC236}">
                <a16:creationId xmlns:a16="http://schemas.microsoft.com/office/drawing/2014/main" id="{7236EDD3-E1CC-46BC-90A8-DB1120600F4B}"/>
              </a:ext>
              <a:ext uri="{C183D7F6-B498-43B3-948B-1728B52AA6E4}">
                <adec:decorative xmlns:adec="http://schemas.microsoft.com/office/drawing/2017/decorative" val="1"/>
              </a:ext>
            </a:extLst>
          </p:cNvPr>
          <p:cNvCxnSpPr>
            <a:cxnSpLocks/>
          </p:cNvCxnSpPr>
          <p:nvPr/>
        </p:nvCxnSpPr>
        <p:spPr>
          <a:xfrm>
            <a:off x="3071664"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32">
            <a:extLst>
              <a:ext uri="{FF2B5EF4-FFF2-40B4-BE49-F238E27FC236}">
                <a16:creationId xmlns:a16="http://schemas.microsoft.com/office/drawing/2014/main" id="{33576096-3F66-48DC-BECA-DD12622FBC9D}"/>
              </a:ext>
              <a:ext uri="{C183D7F6-B498-43B3-948B-1728B52AA6E4}">
                <adec:decorative xmlns:adec="http://schemas.microsoft.com/office/drawing/2017/decorative" val="1"/>
              </a:ext>
            </a:extLst>
          </p:cNvPr>
          <p:cNvCxnSpPr>
            <a:cxnSpLocks/>
          </p:cNvCxnSpPr>
          <p:nvPr/>
        </p:nvCxnSpPr>
        <p:spPr>
          <a:xfrm flipH="1">
            <a:off x="3071664" y="4746662"/>
            <a:ext cx="55637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ounded Rectangle 12">
            <a:extLst>
              <a:ext uri="{FF2B5EF4-FFF2-40B4-BE49-F238E27FC236}">
                <a16:creationId xmlns:a16="http://schemas.microsoft.com/office/drawing/2014/main" id="{2EDA4C23-8DCA-437D-BE39-76741572112B}"/>
              </a:ext>
              <a:ext uri="{C183D7F6-B498-43B3-948B-1728B52AA6E4}">
                <adec:decorative xmlns:adec="http://schemas.microsoft.com/office/drawing/2017/decorative" val="0"/>
              </a:ext>
            </a:extLst>
          </p:cNvPr>
          <p:cNvSpPr/>
          <p:nvPr/>
        </p:nvSpPr>
        <p:spPr bwMode="black">
          <a:xfrm>
            <a:off x="3234800"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err="1">
                <a:solidFill>
                  <a:schemeClr val="tx1"/>
                </a:solidFill>
              </a:rPr>
              <a:t>Sairausvakuutus</a:t>
            </a:r>
            <a:endParaRPr lang="en-GB" dirty="0">
              <a:solidFill>
                <a:schemeClr val="tx1"/>
              </a:solidFill>
            </a:endParaRPr>
          </a:p>
          <a:p>
            <a:pPr lvl="0" algn="ctr"/>
            <a:r>
              <a:rPr lang="en-GB" dirty="0">
                <a:solidFill>
                  <a:schemeClr val="tx1"/>
                </a:solidFill>
              </a:rPr>
              <a:t>5,1 </a:t>
            </a:r>
            <a:r>
              <a:rPr lang="en-GB" dirty="0" err="1">
                <a:solidFill>
                  <a:schemeClr val="tx1"/>
                </a:solidFill>
              </a:rPr>
              <a:t>mrd</a:t>
            </a:r>
            <a:r>
              <a:rPr lang="en-GB" dirty="0">
                <a:solidFill>
                  <a:schemeClr val="tx1"/>
                </a:solidFill>
              </a:rPr>
              <a:t>. € </a:t>
            </a:r>
          </a:p>
        </p:txBody>
      </p:sp>
      <p:sp>
        <p:nvSpPr>
          <p:cNvPr id="24" name="Rounded Rectangle 13">
            <a:extLst>
              <a:ext uri="{FF2B5EF4-FFF2-40B4-BE49-F238E27FC236}">
                <a16:creationId xmlns:a16="http://schemas.microsoft.com/office/drawing/2014/main" id="{EB8FEFC7-1E8E-478A-B065-B23AEA62F035}"/>
              </a:ext>
              <a:ext uri="{C183D7F6-B498-43B3-948B-1728B52AA6E4}">
                <adec:decorative xmlns:adec="http://schemas.microsoft.com/office/drawing/2017/decorative" val="0"/>
              </a:ext>
            </a:extLst>
          </p:cNvPr>
          <p:cNvSpPr/>
          <p:nvPr/>
        </p:nvSpPr>
        <p:spPr bwMode="black">
          <a:xfrm>
            <a:off x="5971104"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Työntekijöiden</a:t>
            </a:r>
            <a:r>
              <a:rPr lang="en-GB" dirty="0">
                <a:solidFill>
                  <a:schemeClr val="tx1"/>
                </a:solidFill>
              </a:rPr>
              <a:t> </a:t>
            </a:r>
            <a:r>
              <a:rPr lang="en-GB" dirty="0" err="1">
                <a:solidFill>
                  <a:schemeClr val="tx1"/>
                </a:solidFill>
              </a:rPr>
              <a:t>ryhmähenkivakuutus</a:t>
            </a:r>
            <a:r>
              <a:rPr lang="en-GB" dirty="0">
                <a:solidFill>
                  <a:schemeClr val="tx1"/>
                </a:solidFill>
              </a:rPr>
              <a:t> 0,02 </a:t>
            </a:r>
            <a:r>
              <a:rPr lang="en-GB" dirty="0" err="1">
                <a:solidFill>
                  <a:schemeClr val="tx1"/>
                </a:solidFill>
              </a:rPr>
              <a:t>mrd</a:t>
            </a:r>
            <a:r>
              <a:rPr lang="en-GB" dirty="0">
                <a:solidFill>
                  <a:schemeClr val="tx1"/>
                </a:solidFill>
              </a:rPr>
              <a:t>. €</a:t>
            </a:r>
          </a:p>
        </p:txBody>
      </p:sp>
      <p:sp>
        <p:nvSpPr>
          <p:cNvPr id="25" name="Rounded Rectangle 17">
            <a:extLst>
              <a:ext uri="{FF2B5EF4-FFF2-40B4-BE49-F238E27FC236}">
                <a16:creationId xmlns:a16="http://schemas.microsoft.com/office/drawing/2014/main" id="{F51DBC7B-BB52-4EB5-98D4-CEADE51705AD}"/>
              </a:ext>
              <a:ext uri="{C183D7F6-B498-43B3-948B-1728B52AA6E4}">
                <adec:decorative xmlns:adec="http://schemas.microsoft.com/office/drawing/2017/decorative" val="0"/>
              </a:ext>
            </a:extLst>
          </p:cNvPr>
          <p:cNvSpPr/>
          <p:nvPr/>
        </p:nvSpPr>
        <p:spPr bwMode="black">
          <a:xfrm>
            <a:off x="1847528"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Tapaturmavakuutus</a:t>
            </a:r>
            <a:endParaRPr lang="en-GB" dirty="0">
              <a:solidFill>
                <a:schemeClr val="tx1"/>
              </a:solidFill>
            </a:endParaRPr>
          </a:p>
          <a:p>
            <a:pPr algn="ctr"/>
            <a:r>
              <a:rPr lang="en-GB" dirty="0">
                <a:solidFill>
                  <a:schemeClr val="tx1"/>
                </a:solidFill>
              </a:rPr>
              <a:t>0,5 </a:t>
            </a:r>
            <a:r>
              <a:rPr lang="en-GB" dirty="0" err="1">
                <a:solidFill>
                  <a:schemeClr val="tx1"/>
                </a:solidFill>
              </a:rPr>
              <a:t>mrd</a:t>
            </a:r>
            <a:r>
              <a:rPr lang="en-GB" dirty="0">
                <a:solidFill>
                  <a:schemeClr val="tx1"/>
                </a:solidFill>
              </a:rPr>
              <a:t>. €</a:t>
            </a:r>
          </a:p>
        </p:txBody>
      </p:sp>
      <p:sp>
        <p:nvSpPr>
          <p:cNvPr id="26" name="Rounded Rectangle 10">
            <a:extLst>
              <a:ext uri="{FF2B5EF4-FFF2-40B4-BE49-F238E27FC236}">
                <a16:creationId xmlns:a16="http://schemas.microsoft.com/office/drawing/2014/main" id="{4EB45D04-F8A7-4000-ABA5-ADFAE1077205}"/>
              </a:ext>
              <a:ext uri="{C183D7F6-B498-43B3-948B-1728B52AA6E4}">
                <adec:decorative xmlns:adec="http://schemas.microsoft.com/office/drawing/2017/decorative" val="0"/>
              </a:ext>
            </a:extLst>
          </p:cNvPr>
          <p:cNvSpPr/>
          <p:nvPr/>
        </p:nvSpPr>
        <p:spPr bwMode="black">
          <a:xfrm>
            <a:off x="4624435" y="3435636"/>
            <a:ext cx="2448272" cy="1058795"/>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Eläkevakuutus</a:t>
            </a:r>
          </a:p>
          <a:p>
            <a:pPr algn="ctr"/>
            <a:r>
              <a:rPr lang="en-FI" dirty="0"/>
              <a:t>3</a:t>
            </a:r>
            <a:r>
              <a:rPr lang="fi-FI" dirty="0"/>
              <a:t>5</a:t>
            </a:r>
            <a:r>
              <a:rPr lang="en-FI" dirty="0"/>
              <a:t>,</a:t>
            </a:r>
            <a:r>
              <a:rPr lang="fi-FI" dirty="0"/>
              <a:t>2</a:t>
            </a:r>
            <a:r>
              <a:rPr lang="en-FI" dirty="0"/>
              <a:t> mrd. €</a:t>
            </a:r>
          </a:p>
        </p:txBody>
      </p:sp>
      <p:sp>
        <p:nvSpPr>
          <p:cNvPr id="27" name="Rounded Rectangle 18">
            <a:extLst>
              <a:ext uri="{FF2B5EF4-FFF2-40B4-BE49-F238E27FC236}">
                <a16:creationId xmlns:a16="http://schemas.microsoft.com/office/drawing/2014/main" id="{A22C1ABA-B794-4FA0-A627-4D1088DE715D}"/>
              </a:ext>
              <a:ext uri="{C183D7F6-B498-43B3-948B-1728B52AA6E4}">
                <adec:decorative xmlns:adec="http://schemas.microsoft.com/office/drawing/2017/decorative" val="0"/>
              </a:ext>
            </a:extLst>
          </p:cNvPr>
          <p:cNvSpPr/>
          <p:nvPr/>
        </p:nvSpPr>
        <p:spPr bwMode="black">
          <a:xfrm>
            <a:off x="7411264"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Työttömyysvakuutus</a:t>
            </a:r>
            <a:r>
              <a:rPr lang="en-GB" dirty="0">
                <a:solidFill>
                  <a:schemeClr val="tx1"/>
                </a:solidFill>
              </a:rPr>
              <a:t> 3,6 </a:t>
            </a:r>
            <a:r>
              <a:rPr lang="en-GB" dirty="0" err="1">
                <a:solidFill>
                  <a:schemeClr val="tx1"/>
                </a:solidFill>
              </a:rPr>
              <a:t>mrd</a:t>
            </a:r>
            <a:r>
              <a:rPr lang="en-GB" dirty="0">
                <a:solidFill>
                  <a:schemeClr val="tx1"/>
                </a:solidFill>
              </a:rPr>
              <a:t>. €</a:t>
            </a:r>
          </a:p>
        </p:txBody>
      </p:sp>
      <p:sp>
        <p:nvSpPr>
          <p:cNvPr id="28" name="Rounded Rectangle 20">
            <a:extLst>
              <a:ext uri="{FF2B5EF4-FFF2-40B4-BE49-F238E27FC236}">
                <a16:creationId xmlns:a16="http://schemas.microsoft.com/office/drawing/2014/main" id="{F6E62716-2BDD-4BCF-BF7A-C347A1F45B84}"/>
              </a:ext>
              <a:ext uri="{C183D7F6-B498-43B3-948B-1728B52AA6E4}">
                <adec:decorative xmlns:adec="http://schemas.microsoft.com/office/drawing/2017/decorative" val="0"/>
              </a:ext>
            </a:extLst>
          </p:cNvPr>
          <p:cNvSpPr/>
          <p:nvPr/>
        </p:nvSpPr>
        <p:spPr bwMode="black">
          <a:xfrm>
            <a:off x="1847528"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Kansaneläke</a:t>
            </a:r>
            <a:endParaRPr lang="en-GB" dirty="0">
              <a:solidFill>
                <a:schemeClr val="tx1"/>
              </a:solidFill>
            </a:endParaRPr>
          </a:p>
          <a:p>
            <a:pPr algn="ctr"/>
            <a:r>
              <a:rPr lang="en-GB" dirty="0">
                <a:solidFill>
                  <a:schemeClr val="tx1"/>
                </a:solidFill>
              </a:rPr>
              <a:t>2,5 </a:t>
            </a:r>
            <a:r>
              <a:rPr lang="en-GB" dirty="0" err="1">
                <a:solidFill>
                  <a:schemeClr val="tx1"/>
                </a:solidFill>
              </a:rPr>
              <a:t>mrd</a:t>
            </a:r>
            <a:r>
              <a:rPr lang="en-GB" dirty="0">
                <a:solidFill>
                  <a:schemeClr val="tx1"/>
                </a:solidFill>
              </a:rPr>
              <a:t>. €</a:t>
            </a:r>
          </a:p>
        </p:txBody>
      </p:sp>
      <p:sp>
        <p:nvSpPr>
          <p:cNvPr id="29" name="Rounded Rectangle 19">
            <a:extLst>
              <a:ext uri="{FF2B5EF4-FFF2-40B4-BE49-F238E27FC236}">
                <a16:creationId xmlns:a16="http://schemas.microsoft.com/office/drawing/2014/main" id="{9447EE90-B2D0-45A3-8071-B84468E4A1E4}"/>
              </a:ext>
              <a:ext uri="{C183D7F6-B498-43B3-948B-1728B52AA6E4}">
                <adec:decorative xmlns:adec="http://schemas.microsoft.com/office/drawing/2017/decorative" val="0"/>
              </a:ext>
            </a:extLst>
          </p:cNvPr>
          <p:cNvSpPr/>
          <p:nvPr/>
        </p:nvSpPr>
        <p:spPr bwMode="black">
          <a:xfrm>
            <a:off x="4624435"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Työeläke</a:t>
            </a:r>
            <a:endParaRPr lang="en-GB" dirty="0">
              <a:solidFill>
                <a:schemeClr val="tx1"/>
              </a:solidFill>
            </a:endParaRPr>
          </a:p>
          <a:p>
            <a:pPr algn="ctr"/>
            <a:r>
              <a:rPr lang="en-GB" dirty="0">
                <a:solidFill>
                  <a:schemeClr val="tx1"/>
                </a:solidFill>
              </a:rPr>
              <a:t>31,4 </a:t>
            </a:r>
            <a:r>
              <a:rPr lang="en-GB" dirty="0" err="1">
                <a:solidFill>
                  <a:schemeClr val="tx1"/>
                </a:solidFill>
              </a:rPr>
              <a:t>mrd</a:t>
            </a:r>
            <a:r>
              <a:rPr lang="en-GB" dirty="0">
                <a:solidFill>
                  <a:schemeClr val="tx1"/>
                </a:solidFill>
              </a:rPr>
              <a:t>. €</a:t>
            </a:r>
          </a:p>
        </p:txBody>
      </p:sp>
      <p:sp>
        <p:nvSpPr>
          <p:cNvPr id="30" name="Rounded Rectangle 21">
            <a:extLst>
              <a:ext uri="{FF2B5EF4-FFF2-40B4-BE49-F238E27FC236}">
                <a16:creationId xmlns:a16="http://schemas.microsoft.com/office/drawing/2014/main" id="{83352C18-C7AE-4A73-8615-76A8B54CADFC}"/>
              </a:ext>
              <a:ext uri="{C183D7F6-B498-43B3-948B-1728B52AA6E4}">
                <adec:decorative xmlns:adec="http://schemas.microsoft.com/office/drawing/2017/decorative" val="0"/>
              </a:ext>
            </a:extLst>
          </p:cNvPr>
          <p:cNvSpPr/>
          <p:nvPr/>
        </p:nvSpPr>
        <p:spPr bwMode="black">
          <a:xfrm>
            <a:off x="7411264"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Muut</a:t>
            </a:r>
            <a:endParaRPr lang="en-GB" dirty="0">
              <a:solidFill>
                <a:schemeClr val="tx1"/>
              </a:solidFill>
            </a:endParaRPr>
          </a:p>
          <a:p>
            <a:pPr algn="ctr"/>
            <a:r>
              <a:rPr lang="en-GB" dirty="0">
                <a:solidFill>
                  <a:schemeClr val="tx1"/>
                </a:solidFill>
              </a:rPr>
              <a:t>1,3 </a:t>
            </a:r>
            <a:r>
              <a:rPr lang="en-GB" dirty="0" err="1">
                <a:solidFill>
                  <a:schemeClr val="tx1"/>
                </a:solidFill>
              </a:rPr>
              <a:t>mrd</a:t>
            </a:r>
            <a:r>
              <a:rPr lang="en-GB" dirty="0">
                <a:solidFill>
                  <a:schemeClr val="tx1"/>
                </a:solidFill>
              </a:rPr>
              <a:t>. €</a:t>
            </a:r>
          </a:p>
        </p:txBody>
      </p:sp>
    </p:spTree>
    <p:extLst>
      <p:ext uri="{BB962C8B-B14F-4D97-AF65-F5344CB8AC3E}">
        <p14:creationId xmlns:p14="http://schemas.microsoft.com/office/powerpoint/2010/main" val="2604170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329628"/>
            <a:ext cx="11856640" cy="620729"/>
          </a:xfrm>
        </p:spPr>
        <p:txBody>
          <a:bodyPr/>
          <a:lstStyle/>
          <a:p>
            <a:pPr algn="ctr"/>
            <a:r>
              <a:rPr lang="fi-FI" sz="3200" dirty="0"/>
              <a:t>Koko väestö ja </a:t>
            </a:r>
            <a:r>
              <a:rPr lang="fi-FI" sz="3200"/>
              <a:t>eläkkeensaajat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4" name="Kuva 3" descr="Kuviossa on sukupuolen mukaan ikäpyramidi 5-vuotisikäluokituksella koko väestöstä jaoteltuna eläkkeensaajiin ja muuhun väestöön.">
            <a:extLst>
              <a:ext uri="{FF2B5EF4-FFF2-40B4-BE49-F238E27FC236}">
                <a16:creationId xmlns:a16="http://schemas.microsoft.com/office/drawing/2014/main" id="{AC63ABCA-0857-7752-7BBB-85CBD1C3FF60}"/>
              </a:ext>
            </a:extLst>
          </p:cNvPr>
          <p:cNvPicPr>
            <a:picLocks noChangeAspect="1"/>
          </p:cNvPicPr>
          <p:nvPr/>
        </p:nvPicPr>
        <p:blipFill>
          <a:blip r:embed="rId3"/>
          <a:stretch>
            <a:fillRect/>
          </a:stretch>
        </p:blipFill>
        <p:spPr>
          <a:xfrm>
            <a:off x="2024743" y="1180656"/>
            <a:ext cx="7828384" cy="4822479"/>
          </a:xfrm>
          <a:prstGeom prst="rect">
            <a:avLst/>
          </a:prstGeom>
        </p:spPr>
      </p:pic>
    </p:spTree>
    <p:extLst>
      <p:ext uri="{BB962C8B-B14F-4D97-AF65-F5344CB8AC3E}">
        <p14:creationId xmlns:p14="http://schemas.microsoft.com/office/powerpoint/2010/main" val="130541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EE42D5F-7B70-487D-9ED6-AAAF1132F613}"/>
              </a:ext>
            </a:extLst>
          </p:cNvPr>
          <p:cNvSpPr>
            <a:spLocks noGrp="1"/>
          </p:cNvSpPr>
          <p:nvPr>
            <p:ph type="title"/>
          </p:nvPr>
        </p:nvSpPr>
        <p:spPr/>
        <p:txBody>
          <a:bodyPr/>
          <a:lstStyle/>
          <a:p>
            <a:r>
              <a:rPr lang="fi-FI" dirty="0"/>
              <a:t>Työeläkkeelle siirtyneet ja eläkkeellesiirtymisikä</a:t>
            </a:r>
          </a:p>
        </p:txBody>
      </p:sp>
      <p:sp>
        <p:nvSpPr>
          <p:cNvPr id="7" name="Tekstin paikkamerkki 6">
            <a:extLst>
              <a:ext uri="{FF2B5EF4-FFF2-40B4-BE49-F238E27FC236}">
                <a16:creationId xmlns:a16="http://schemas.microsoft.com/office/drawing/2014/main" id="{4DB9E3F6-AEC9-4154-BE4F-751AD8F23F58}"/>
              </a:ext>
            </a:extLst>
          </p:cNvPr>
          <p:cNvSpPr>
            <a:spLocks noGrp="1"/>
          </p:cNvSpPr>
          <p:nvPr>
            <p:ph type="body" sz="quarter" idx="10"/>
          </p:nvPr>
        </p:nvSpPr>
        <p:spPr/>
        <p:txBody>
          <a:bodyPr/>
          <a:lstStyle/>
          <a:p>
            <a:r>
              <a:rPr lang="fi-FI" dirty="0"/>
              <a:t>7</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357943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7939"/>
            <a:ext cx="11856640" cy="768983"/>
          </a:xfrm>
        </p:spPr>
        <p:txBody>
          <a:bodyPr/>
          <a:lstStyle/>
          <a:p>
            <a:pPr algn="ctr"/>
            <a:r>
              <a:rPr lang="fi-FI" sz="3200" dirty="0"/>
              <a:t>Työeläkkeelle </a:t>
            </a:r>
            <a:r>
              <a:rPr lang="fi-FI" sz="3200"/>
              <a:t>vuonna 2023 </a:t>
            </a:r>
            <a:r>
              <a:rPr lang="fi-FI" sz="3200" dirty="0"/>
              <a:t>siirtyneet 50–68-vuotiaat</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6" name="Kuva 5" descr="Työeläkkeelle siirrytään selvästi eniten 64-vuotiaana. Vuonna 2023 tämän ikäisiä siirtyjiä oli 27 000.">
            <a:extLst>
              <a:ext uri="{FF2B5EF4-FFF2-40B4-BE49-F238E27FC236}">
                <a16:creationId xmlns:a16="http://schemas.microsoft.com/office/drawing/2014/main" id="{545DBE6F-FC2A-4FCA-70D5-FA4AE1C3B73A}"/>
              </a:ext>
            </a:extLst>
          </p:cNvPr>
          <p:cNvPicPr>
            <a:picLocks noChangeAspect="1"/>
          </p:cNvPicPr>
          <p:nvPr/>
        </p:nvPicPr>
        <p:blipFill>
          <a:blip r:embed="rId3"/>
          <a:stretch>
            <a:fillRect/>
          </a:stretch>
        </p:blipFill>
        <p:spPr>
          <a:xfrm>
            <a:off x="1528762" y="1512262"/>
            <a:ext cx="9134475" cy="4686300"/>
          </a:xfrm>
          <a:prstGeom prst="rect">
            <a:avLst/>
          </a:prstGeom>
        </p:spPr>
      </p:pic>
    </p:spTree>
    <p:extLst>
      <p:ext uri="{BB962C8B-B14F-4D97-AF65-F5344CB8AC3E}">
        <p14:creationId xmlns:p14="http://schemas.microsoft.com/office/powerpoint/2010/main" val="251621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283377"/>
            <a:ext cx="11856639" cy="1130576"/>
          </a:xfrm>
        </p:spPr>
        <p:txBody>
          <a:bodyPr/>
          <a:lstStyle/>
          <a:p>
            <a:pPr algn="ctr"/>
            <a:r>
              <a:rPr lang="fi-FI" sz="3200" dirty="0"/>
              <a:t>Eläkkeellesiirtymisikä työeläkejärjestelmässä </a:t>
            </a:r>
            <a:br>
              <a:rPr lang="fi-FI" sz="3200" dirty="0"/>
            </a:br>
            <a:r>
              <a:rPr lang="fi-FI" sz="3200" dirty="0"/>
              <a:t>vuosina 2000–2020</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14" name="Kuva 13" descr="Kuviossa on esitetty työeläkejärjestelmän eläkkeellesiirtymisiän odote, keskiarvo ja mediaani. Tarkastelujaksolla 2000–2020 kaikki eläkkeellesiirtymisiän mittarit ovat nousseet.  Vuonna 2020 odote oli 61,9 vuotta, mediaani 63,6 vuotta ja keskiarvo 60,4 vuotta.">
            <a:extLst>
              <a:ext uri="{FF2B5EF4-FFF2-40B4-BE49-F238E27FC236}">
                <a16:creationId xmlns:a16="http://schemas.microsoft.com/office/drawing/2014/main" id="{6CF6FEBB-57C9-4FCB-AC4F-0125D345DEF6}"/>
              </a:ext>
            </a:extLst>
          </p:cNvPr>
          <p:cNvPicPr>
            <a:picLocks noChangeAspect="1"/>
          </p:cNvPicPr>
          <p:nvPr/>
        </p:nvPicPr>
        <p:blipFill>
          <a:blip r:embed="rId3"/>
          <a:stretch>
            <a:fillRect/>
          </a:stretch>
        </p:blipFill>
        <p:spPr>
          <a:xfrm>
            <a:off x="1991544" y="1628800"/>
            <a:ext cx="7945088" cy="4702561"/>
          </a:xfrm>
          <a:prstGeom prst="rect">
            <a:avLst/>
          </a:prstGeom>
        </p:spPr>
      </p:pic>
    </p:spTree>
    <p:extLst>
      <p:ext uri="{BB962C8B-B14F-4D97-AF65-F5344CB8AC3E}">
        <p14:creationId xmlns:p14="http://schemas.microsoft.com/office/powerpoint/2010/main" val="2227661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5457"/>
            <a:ext cx="11856640" cy="696385"/>
          </a:xfrm>
        </p:spPr>
        <p:txBody>
          <a:bodyPr/>
          <a:lstStyle/>
          <a:p>
            <a:pPr algn="ctr"/>
            <a:r>
              <a:rPr lang="fi-FI" sz="3200" dirty="0"/>
              <a:t>Työeläkkeellesiirtymisiän odote vuosina 1996–2020</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10" name="Kuva 9" descr="Kuviossa on esitetty työeläkkeellesiirtymisiän odote 25- ja 50-vuotiaalle. Molemmat odotteet ovat nousseet tarkastelujaksolla 1996–2020. Vuonna 2020 25-vuotiaan odote oli 61,9 vuotta ja 50-vuotiaan odote oli 63,8 vuotta.">
            <a:extLst>
              <a:ext uri="{FF2B5EF4-FFF2-40B4-BE49-F238E27FC236}">
                <a16:creationId xmlns:a16="http://schemas.microsoft.com/office/drawing/2014/main" id="{4A8E86C2-0EE9-4500-ACFE-166BA4254F2B}"/>
              </a:ext>
            </a:extLst>
          </p:cNvPr>
          <p:cNvPicPr>
            <a:picLocks noChangeAspect="1"/>
          </p:cNvPicPr>
          <p:nvPr/>
        </p:nvPicPr>
        <p:blipFill>
          <a:blip r:embed="rId3"/>
          <a:stretch>
            <a:fillRect/>
          </a:stretch>
        </p:blipFill>
        <p:spPr>
          <a:xfrm>
            <a:off x="1919536" y="1515702"/>
            <a:ext cx="8064896" cy="4755288"/>
          </a:xfrm>
          <a:prstGeom prst="rect">
            <a:avLst/>
          </a:prstGeom>
        </p:spPr>
      </p:pic>
    </p:spTree>
    <p:extLst>
      <p:ext uri="{BB962C8B-B14F-4D97-AF65-F5344CB8AC3E}">
        <p14:creationId xmlns:p14="http://schemas.microsoft.com/office/powerpoint/2010/main" val="1866763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1435" y="306234"/>
            <a:ext cx="11856640" cy="1034534"/>
          </a:xfrm>
        </p:spPr>
        <p:txBody>
          <a:bodyPr/>
          <a:lstStyle/>
          <a:p>
            <a:pPr algn="ctr"/>
            <a:r>
              <a:rPr lang="fi-FI" sz="3200" dirty="0"/>
              <a:t>Eläkkeellesiirtymisiän odote vuosina 1996–2050: </a:t>
            </a:r>
            <a:br>
              <a:rPr lang="fi-FI" sz="3200" dirty="0"/>
            </a:br>
            <a:r>
              <a:rPr lang="fi-FI" sz="3200" dirty="0"/>
              <a:t>toteuma, tavoite ja ennuste</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35</a:t>
            </a:fld>
            <a:endParaRPr lang="fi-FI"/>
          </a:p>
        </p:txBody>
      </p:sp>
      <p:pic>
        <p:nvPicPr>
          <p:cNvPr id="6" name="Kuva 5" descr="Kuviossa on esitetty toteutunut 25-vuotiaan eläkkeellesiirtymisiän odote, hallituksen ja työmarkkinajärjestöjen sopima tavoite 62,4 vuotta vuonna 2025 ja Eläketurvakeskuksessa tehty vuoden 2017 työeläkeuudistuksen mukainen ennuste.">
            <a:extLst>
              <a:ext uri="{FF2B5EF4-FFF2-40B4-BE49-F238E27FC236}">
                <a16:creationId xmlns:a16="http://schemas.microsoft.com/office/drawing/2014/main" id="{CB481FB4-D85B-434E-99AA-91D572D27226}"/>
              </a:ext>
            </a:extLst>
          </p:cNvPr>
          <p:cNvPicPr>
            <a:picLocks noChangeAspect="1"/>
          </p:cNvPicPr>
          <p:nvPr/>
        </p:nvPicPr>
        <p:blipFill>
          <a:blip r:embed="rId3"/>
          <a:stretch>
            <a:fillRect/>
          </a:stretch>
        </p:blipFill>
        <p:spPr>
          <a:xfrm>
            <a:off x="1919536" y="1556792"/>
            <a:ext cx="7822800" cy="4622302"/>
          </a:xfrm>
          <a:prstGeom prst="rect">
            <a:avLst/>
          </a:prstGeom>
        </p:spPr>
      </p:pic>
    </p:spTree>
    <p:extLst>
      <p:ext uri="{BB962C8B-B14F-4D97-AF65-F5344CB8AC3E}">
        <p14:creationId xmlns:p14="http://schemas.microsoft.com/office/powerpoint/2010/main" val="3537705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D913144-D05E-421F-9772-4475BA835519}"/>
              </a:ext>
            </a:extLst>
          </p:cNvPr>
          <p:cNvSpPr>
            <a:spLocks noGrp="1"/>
          </p:cNvSpPr>
          <p:nvPr>
            <p:ph type="title"/>
          </p:nvPr>
        </p:nvSpPr>
        <p:spPr/>
        <p:txBody>
          <a:bodyPr/>
          <a:lstStyle/>
          <a:p>
            <a:r>
              <a:rPr lang="fi-FI" dirty="0"/>
              <a:t>Työeläkkeiden rahoitus</a:t>
            </a:r>
          </a:p>
        </p:txBody>
      </p:sp>
      <p:sp>
        <p:nvSpPr>
          <p:cNvPr id="7" name="Tekstin paikkamerkki 6">
            <a:extLst>
              <a:ext uri="{FF2B5EF4-FFF2-40B4-BE49-F238E27FC236}">
                <a16:creationId xmlns:a16="http://schemas.microsoft.com/office/drawing/2014/main" id="{76AF159D-F3E1-45B7-AABD-C0D08CFB76D5}"/>
              </a:ext>
            </a:extLst>
          </p:cNvPr>
          <p:cNvSpPr>
            <a:spLocks noGrp="1"/>
          </p:cNvSpPr>
          <p:nvPr>
            <p:ph type="body" sz="quarter" idx="10"/>
          </p:nvPr>
        </p:nvSpPr>
        <p:spPr/>
        <p:txBody>
          <a:bodyPr/>
          <a:lstStyle/>
          <a:p>
            <a:r>
              <a:rPr lang="fi-FI" dirty="0"/>
              <a:t>8</a:t>
            </a:r>
          </a:p>
        </p:txBody>
      </p:sp>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764261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Eläkkeiden rahoittajina toimivat eläkelaista riippuen työnantajat, työntekijät, yrittäjät, maatalousyrittäjät sekä valtio. Valtion varoista kustannetaan myös kansaneläkkeet sekä alle kolmivuotiaan lapsen hoidon tai opiskelun ajalta karttuvat VEKL-etuudet ja niihin liittyvät hoitokulut.">
            <a:extLst>
              <a:ext uri="{FF2B5EF4-FFF2-40B4-BE49-F238E27FC236}">
                <a16:creationId xmlns:a16="http://schemas.microsoft.com/office/drawing/2014/main" id="{06726283-6550-4F77-9375-CC98CC938DF7}"/>
              </a:ext>
            </a:extLst>
          </p:cNvPr>
          <p:cNvPicPr>
            <a:picLocks noChangeAspect="1"/>
          </p:cNvPicPr>
          <p:nvPr/>
        </p:nvPicPr>
        <p:blipFill>
          <a:blip r:embed="rId3"/>
          <a:stretch>
            <a:fillRect/>
          </a:stretch>
        </p:blipFill>
        <p:spPr>
          <a:xfrm>
            <a:off x="623392" y="1735584"/>
            <a:ext cx="4761389" cy="4170025"/>
          </a:xfrm>
          <a:prstGeom prst="rect">
            <a:avLst/>
          </a:prstGeom>
        </p:spPr>
      </p:pic>
      <p:sp>
        <p:nvSpPr>
          <p:cNvPr id="2" name="Otsikko 1">
            <a:extLst>
              <a:ext uri="{FF2B5EF4-FFF2-40B4-BE49-F238E27FC236}">
                <a16:creationId xmlns:a16="http://schemas.microsoft.com/office/drawing/2014/main" id="{C88E2E40-EAB9-4866-A392-DF6F13893928}"/>
              </a:ext>
            </a:extLst>
          </p:cNvPr>
          <p:cNvSpPr>
            <a:spLocks noGrp="1"/>
          </p:cNvSpPr>
          <p:nvPr>
            <p:ph type="title"/>
          </p:nvPr>
        </p:nvSpPr>
        <p:spPr>
          <a:xfrm>
            <a:off x="0" y="432547"/>
            <a:ext cx="11856640" cy="764745"/>
          </a:xfrm>
        </p:spPr>
        <p:txBody>
          <a:bodyPr/>
          <a:lstStyle/>
          <a:p>
            <a:pPr algn="ctr"/>
            <a:r>
              <a:rPr lang="fi-FI" sz="3200" dirty="0"/>
              <a:t>Eläkkeiden lakikohtainen rahoitus</a:t>
            </a:r>
          </a:p>
        </p:txBody>
      </p:sp>
      <p:sp>
        <p:nvSpPr>
          <p:cNvPr id="7" name="Tekstiruutu 6">
            <a:extLst>
              <a:ext uri="{FF2B5EF4-FFF2-40B4-BE49-F238E27FC236}">
                <a16:creationId xmlns:a16="http://schemas.microsoft.com/office/drawing/2014/main" id="{CCDACC8D-0724-F64C-DFBF-443B750609C4}"/>
              </a:ext>
            </a:extLst>
          </p:cNvPr>
          <p:cNvSpPr txBox="1"/>
          <p:nvPr/>
        </p:nvSpPr>
        <p:spPr>
          <a:xfrm>
            <a:off x="6096000" y="1901610"/>
            <a:ext cx="5040560" cy="3837974"/>
          </a:xfrm>
          <a:prstGeom prst="rect">
            <a:avLst/>
          </a:prstGeom>
          <a:noFill/>
        </p:spPr>
        <p:txBody>
          <a:bodyPr wrap="square" rtlCol="0">
            <a:spAutoFit/>
          </a:bodyPr>
          <a:lstStyle/>
          <a:p>
            <a:pPr marL="285750" indent="-285750" defTabSz="457206" fontAlgn="base">
              <a:spcBef>
                <a:spcPct val="30000"/>
              </a:spcBef>
              <a:spcAft>
                <a:spcPct val="0"/>
              </a:spcAft>
              <a:buFont typeface="Arial" panose="020B0604020202020204" pitchFamily="34" charset="0"/>
              <a:buChar char="•"/>
              <a:defRPr/>
            </a:pPr>
            <a:r>
              <a:rPr lang="fi-FI" dirty="0"/>
              <a:t>Lakisääteinen työeläketurva rahoitetaan Suomessa pääasiassa työnantajien, yrittäjien  ja maatalousyrittäjien sekä työntekijöiden maksamilla työeläkemaksuilla sekä kertyneillä eläkevaroilla ja niille saaduilla tuotoilla. </a:t>
            </a:r>
          </a:p>
          <a:p>
            <a:pPr marL="285750" indent="-285750" defTabSz="457206" fontAlgn="base">
              <a:spcBef>
                <a:spcPct val="30000"/>
              </a:spcBef>
              <a:spcAft>
                <a:spcPct val="0"/>
              </a:spcAft>
              <a:buFont typeface="Arial" panose="020B0604020202020204" pitchFamily="34" charset="0"/>
              <a:buChar char="•"/>
              <a:defRPr/>
            </a:pPr>
            <a:r>
              <a:rPr lang="fi-FI" dirty="0"/>
              <a:t>Osa eläkkeistä kustannetaan valtion maksuosuuksilla ja Työllisyysrahaston työeläkejärjestelmään maksamilla suorituksilla. </a:t>
            </a:r>
          </a:p>
          <a:p>
            <a:pPr marL="285750" indent="-285750">
              <a:buFont typeface="Arial" panose="020B0604020202020204" pitchFamily="34" charset="0"/>
              <a:buChar char="•"/>
            </a:pPr>
            <a:r>
              <a:rPr lang="fi-FI" dirty="0"/>
              <a:t>Valtion varoista kustannetaan myös alle kolmivuotiaan lapsen hoidon tai opiskelun ajalta karttuvat VEKL-etuudet ja niihin liittyvät hoitokulut. </a:t>
            </a:r>
          </a:p>
          <a:p>
            <a:pPr algn="l"/>
            <a:endParaRPr lang="fi-FI" sz="2200" dirty="0" err="1"/>
          </a:p>
        </p:txBody>
      </p:sp>
      <p:sp>
        <p:nvSpPr>
          <p:cNvPr id="3" name="Dian numeron paikkamerkki 2">
            <a:extLst>
              <a:ext uri="{FF2B5EF4-FFF2-40B4-BE49-F238E27FC236}">
                <a16:creationId xmlns:a16="http://schemas.microsoft.com/office/drawing/2014/main" id="{4C96427A-1D61-4E00-905A-43747D2743B5}"/>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267688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38</a:t>
            </a:fld>
            <a:endParaRPr lang="fi-FI"/>
          </a:p>
        </p:txBody>
      </p:sp>
      <p:sp>
        <p:nvSpPr>
          <p:cNvPr id="6" name="Otsikko 1">
            <a:extLst>
              <a:ext uri="{FF2B5EF4-FFF2-40B4-BE49-F238E27FC236}">
                <a16:creationId xmlns:a16="http://schemas.microsoft.com/office/drawing/2014/main" id="{F2545A65-8B69-4457-9DE3-9591F1D23C70}"/>
              </a:ext>
            </a:extLst>
          </p:cNvPr>
          <p:cNvSpPr>
            <a:spLocks noGrp="1"/>
          </p:cNvSpPr>
          <p:nvPr>
            <p:ph type="title"/>
          </p:nvPr>
        </p:nvSpPr>
        <p:spPr>
          <a:xfrm>
            <a:off x="0" y="488386"/>
            <a:ext cx="11856640" cy="764745"/>
          </a:xfrm>
        </p:spPr>
        <p:txBody>
          <a:bodyPr/>
          <a:lstStyle/>
          <a:p>
            <a:pPr algn="ctr"/>
            <a:r>
              <a:rPr lang="fi-FI" sz="3200" dirty="0"/>
              <a:t>Työeläkejärjestelmän rahavirrat </a:t>
            </a:r>
            <a:r>
              <a:rPr lang="fi-FI" sz="3200"/>
              <a:t>vuonna 2023</a:t>
            </a:r>
            <a:endParaRPr lang="en-US" sz="3200" dirty="0"/>
          </a:p>
        </p:txBody>
      </p:sp>
      <p:pic>
        <p:nvPicPr>
          <p:cNvPr id="2" name="Kuva 1" descr="Vuonna 2023 eläkevarat kasvoivat 12,5 miljardilla eurolla ollen vuoden lopussa 254,9 miljardia euroa. Eläkkeitä maksettiin 34 miljardia euroa, työeläkemaksuja maksettiin 26,9 miljardia euroa ja sijoitustuottoja kertyi 15 miljardia euroa.">
            <a:extLst>
              <a:ext uri="{FF2B5EF4-FFF2-40B4-BE49-F238E27FC236}">
                <a16:creationId xmlns:a16="http://schemas.microsoft.com/office/drawing/2014/main" id="{F039CC68-7F1C-013D-FA04-5848C8BC78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7397" y="1085242"/>
            <a:ext cx="7821845" cy="5358472"/>
          </a:xfrm>
          <a:prstGeom prst="rect">
            <a:avLst/>
          </a:prstGeom>
        </p:spPr>
      </p:pic>
    </p:spTree>
    <p:extLst>
      <p:ext uri="{BB962C8B-B14F-4D97-AF65-F5344CB8AC3E}">
        <p14:creationId xmlns:p14="http://schemas.microsoft.com/office/powerpoint/2010/main" val="3627342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39</a:t>
            </a:fld>
            <a:endParaRPr lang="fi-FI"/>
          </a:p>
        </p:txBody>
      </p:sp>
      <p:sp>
        <p:nvSpPr>
          <p:cNvPr id="9" name="TextBox 11">
            <a:extLst>
              <a:ext uri="{FF2B5EF4-FFF2-40B4-BE49-F238E27FC236}">
                <a16:creationId xmlns:a16="http://schemas.microsoft.com/office/drawing/2014/main" id="{C5A6E6D5-8F71-49FA-AC7F-9C336DE08652}"/>
              </a:ext>
            </a:extLst>
          </p:cNvPr>
          <p:cNvSpPr txBox="1"/>
          <p:nvPr/>
        </p:nvSpPr>
        <p:spPr>
          <a:xfrm>
            <a:off x="2239819" y="5484170"/>
            <a:ext cx="7920880" cy="830997"/>
          </a:xfrm>
          <a:prstGeom prst="rect">
            <a:avLst/>
          </a:prstGeom>
          <a:noFill/>
        </p:spPr>
        <p:txBody>
          <a:bodyPr wrap="square" rtlCol="0">
            <a:spAutoFit/>
          </a:bodyPr>
          <a:lstStyle/>
          <a:p>
            <a:pPr marL="342900" indent="-342900" algn="l">
              <a:buAutoNum type="arabicParenR"/>
            </a:pPr>
            <a:r>
              <a:rPr lang="en-FI" sz="1600" dirty="0"/>
              <a:t>Vahvistetut YEL-maksut.</a:t>
            </a:r>
          </a:p>
          <a:p>
            <a:pPr marL="342900" indent="-342900" algn="l">
              <a:buAutoNum type="arabicParenR"/>
            </a:pPr>
            <a:r>
              <a:rPr lang="en-FI" sz="1600" dirty="0"/>
              <a:t>Maatalousyrittäjien keskimääräinen maksuprosentti </a:t>
            </a:r>
            <a:r>
              <a:rPr lang="en-FI" sz="1600"/>
              <a:t>on 1</a:t>
            </a:r>
            <a:r>
              <a:rPr lang="fi-FI" sz="1600"/>
              <a:t>4</a:t>
            </a:r>
            <a:r>
              <a:rPr lang="en-FI" sz="1600"/>
              <a:t>,</a:t>
            </a:r>
            <a:r>
              <a:rPr lang="fi-FI" sz="1600"/>
              <a:t>0</a:t>
            </a:r>
            <a:r>
              <a:rPr lang="en-FI" sz="1600"/>
              <a:t> </a:t>
            </a:r>
            <a:r>
              <a:rPr lang="en-FI" sz="1600" dirty="0"/>
              <a:t>ja apurahansaajien 13,</a:t>
            </a:r>
            <a:r>
              <a:rPr lang="fi-FI" sz="1600" dirty="0"/>
              <a:t>3</a:t>
            </a:r>
            <a:r>
              <a:rPr lang="en-FI" sz="1600" dirty="0"/>
              <a:t>.</a:t>
            </a:r>
          </a:p>
          <a:p>
            <a:pPr marL="342900" indent="-342900" algn="l">
              <a:buAutoNum type="arabicParenR"/>
            </a:pPr>
            <a:r>
              <a:rPr lang="en-FI" sz="1600" dirty="0"/>
              <a:t>Vahvistetut MYEL-prosentit.</a:t>
            </a:r>
          </a:p>
        </p:txBody>
      </p:sp>
      <p:sp>
        <p:nvSpPr>
          <p:cNvPr id="7" name="Otsikko 1">
            <a:extLst>
              <a:ext uri="{FF2B5EF4-FFF2-40B4-BE49-F238E27FC236}">
                <a16:creationId xmlns:a16="http://schemas.microsoft.com/office/drawing/2014/main" id="{94970E68-A37F-4285-BAB4-291A220B3487}"/>
              </a:ext>
            </a:extLst>
          </p:cNvPr>
          <p:cNvSpPr>
            <a:spLocks noGrp="1"/>
          </p:cNvSpPr>
          <p:nvPr>
            <p:ph type="title"/>
          </p:nvPr>
        </p:nvSpPr>
        <p:spPr>
          <a:xfrm>
            <a:off x="-32370" y="255350"/>
            <a:ext cx="11856640" cy="692737"/>
          </a:xfrm>
        </p:spPr>
        <p:txBody>
          <a:bodyPr/>
          <a:lstStyle/>
          <a:p>
            <a:pPr algn="ctr"/>
            <a:r>
              <a:rPr lang="fi-FI" sz="3200" dirty="0"/>
              <a:t>Työeläkemaksuprosentit </a:t>
            </a:r>
            <a:r>
              <a:rPr lang="fi-FI" sz="3200"/>
              <a:t>vuonna 2024</a:t>
            </a:r>
            <a:endParaRPr lang="en-US" sz="3200" dirty="0"/>
          </a:p>
        </p:txBody>
      </p:sp>
      <p:graphicFrame>
        <p:nvGraphicFramePr>
          <p:cNvPr id="3" name="Table 2">
            <a:extLst>
              <a:ext uri="{FF2B5EF4-FFF2-40B4-BE49-F238E27FC236}">
                <a16:creationId xmlns:a16="http://schemas.microsoft.com/office/drawing/2014/main" id="{8D90ED87-89FB-F16A-1AE9-7DD94E464EB5}"/>
              </a:ext>
              <a:ext uri="{C183D7F6-B498-43B3-948B-1728B52AA6E4}">
                <adec:decorative xmlns:adec="http://schemas.microsoft.com/office/drawing/2017/decorative" val="1"/>
              </a:ext>
            </a:extLst>
          </p:cNvPr>
          <p:cNvGraphicFramePr>
            <a:graphicFrameLocks noGrp="1"/>
          </p:cNvGraphicFramePr>
          <p:nvPr/>
        </p:nvGraphicFramePr>
        <p:xfrm>
          <a:off x="2239819" y="958331"/>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en-FI" dirty="0"/>
                        <a:t>Maksukertymä </a:t>
                      </a:r>
                      <a:endParaRPr lang="fi-FI" dirty="0"/>
                    </a:p>
                    <a:p>
                      <a:r>
                        <a:rPr lang="en-FI" dirty="0"/>
                        <a:t>%</a:t>
                      </a:r>
                      <a:r>
                        <a:rPr lang="fi-FI" dirty="0"/>
                        <a:t> </a:t>
                      </a:r>
                      <a:r>
                        <a:rPr lang="en-GB" dirty="0"/>
                        <a:t>t</a:t>
                      </a:r>
                      <a:r>
                        <a:rPr lang="en-FI" dirty="0"/>
                        <a:t>yötulosta (arvio)</a:t>
                      </a:r>
                    </a:p>
                  </a:txBody>
                  <a:tcPr/>
                </a:tc>
                <a:tc>
                  <a:txBody>
                    <a:bodyPr/>
                    <a:lstStyle/>
                    <a:p>
                      <a:pPr algn="l"/>
                      <a:r>
                        <a:rPr lang="en-FI" dirty="0"/>
                        <a:t>Työntekijän</a:t>
                      </a:r>
                    </a:p>
                    <a:p>
                      <a:pPr algn="l"/>
                      <a:r>
                        <a:rPr lang="en-FI" dirty="0"/>
                        <a:t>maksuosuus %</a:t>
                      </a:r>
                    </a:p>
                    <a:p>
                      <a:pPr algn="l"/>
                      <a:r>
                        <a:rPr lang="en-FI" dirty="0"/>
                        <a:t>alle 53 v ja </a:t>
                      </a:r>
                    </a:p>
                    <a:p>
                      <a:pPr algn="l"/>
                      <a:r>
                        <a:rPr lang="en-GB" dirty="0"/>
                        <a:t>v</a:t>
                      </a:r>
                      <a:r>
                        <a:rPr lang="en-FI" dirty="0"/>
                        <a:t>ähintään 63 v</a:t>
                      </a:r>
                    </a:p>
                  </a:txBody>
                  <a:tcPr/>
                </a:tc>
                <a:tc>
                  <a:txBody>
                    <a:bodyPr/>
                    <a:lstStyle/>
                    <a:p>
                      <a:pPr algn="l"/>
                      <a:r>
                        <a:rPr lang="en-FI" dirty="0"/>
                        <a:t>Työntekijän</a:t>
                      </a:r>
                    </a:p>
                    <a:p>
                      <a:pPr algn="l"/>
                      <a:r>
                        <a:rPr lang="en-FI" dirty="0"/>
                        <a:t>maksuosuus %</a:t>
                      </a:r>
                    </a:p>
                    <a:p>
                      <a:pPr algn="l"/>
                      <a:r>
                        <a:rPr lang="fi-FI" dirty="0"/>
                        <a:t>53–62 v</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Tree>
    <p:extLst>
      <p:ext uri="{BB962C8B-B14F-4D97-AF65-F5344CB8AC3E}">
        <p14:creationId xmlns:p14="http://schemas.microsoft.com/office/powerpoint/2010/main" val="115412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EC745-1F4F-4F41-9034-C744F52CD2C2}"/>
              </a:ext>
            </a:extLst>
          </p:cNvPr>
          <p:cNvSpPr>
            <a:spLocks noGrp="1"/>
          </p:cNvSpPr>
          <p:nvPr>
            <p:ph type="title"/>
          </p:nvPr>
        </p:nvSpPr>
        <p:spPr>
          <a:xfrm>
            <a:off x="0" y="446849"/>
            <a:ext cx="11856640" cy="720080"/>
          </a:xfrm>
        </p:spPr>
        <p:txBody>
          <a:bodyPr/>
          <a:lstStyle/>
          <a:p>
            <a:pPr algn="ctr"/>
            <a:r>
              <a:rPr lang="fi-FI" sz="3200"/>
              <a:t>Eläkevakuutus Suomessa vuonna 2022</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a:t>
            </a:fld>
            <a:endParaRPr lang="fi-FI"/>
          </a:p>
        </p:txBody>
      </p:sp>
      <p:pic>
        <p:nvPicPr>
          <p:cNvPr id="4" name="Kuva 3" descr="Työeläke, kansaneläke, takuueläke ja asumistuki vuonna 2022. Lakisääteinen työeläke suurin noin 30 miljardin euron maksutulolla ja eläkemenolla. Kansaneläkkeiden vastaavat summat noin 2,5 miljardia euroa. Lisäeläkkeillä ei isoa merkitystä Suomen järjestelmässä. Kansaneläkkeen maksutulossa mukana vain eläkkeet (ei esimerkiksi asumis- ja vammaistukia).">
            <a:extLst>
              <a:ext uri="{FF2B5EF4-FFF2-40B4-BE49-F238E27FC236}">
                <a16:creationId xmlns:a16="http://schemas.microsoft.com/office/drawing/2014/main" id="{A2DEF8A4-0CFB-B228-A8A2-27E2E71081BE}"/>
              </a:ext>
            </a:extLst>
          </p:cNvPr>
          <p:cNvPicPr>
            <a:picLocks noChangeAspect="1"/>
          </p:cNvPicPr>
          <p:nvPr/>
        </p:nvPicPr>
        <p:blipFill>
          <a:blip r:embed="rId3"/>
          <a:stretch>
            <a:fillRect/>
          </a:stretch>
        </p:blipFill>
        <p:spPr>
          <a:xfrm>
            <a:off x="1487488" y="1166929"/>
            <a:ext cx="9039225" cy="5057775"/>
          </a:xfrm>
          <a:prstGeom prst="rect">
            <a:avLst/>
          </a:prstGeom>
        </p:spPr>
      </p:pic>
    </p:spTree>
    <p:extLst>
      <p:ext uri="{BB962C8B-B14F-4D97-AF65-F5344CB8AC3E}">
        <p14:creationId xmlns:p14="http://schemas.microsoft.com/office/powerpoint/2010/main" val="2147224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40</a:t>
            </a:fld>
            <a:endParaRPr lang="fi-FI"/>
          </a:p>
        </p:txBody>
      </p:sp>
      <p:sp>
        <p:nvSpPr>
          <p:cNvPr id="6" name="Otsikko 5">
            <a:extLst>
              <a:ext uri="{FF2B5EF4-FFF2-40B4-BE49-F238E27FC236}">
                <a16:creationId xmlns:a16="http://schemas.microsoft.com/office/drawing/2014/main" id="{B384AD21-688B-4292-B3D0-A454984C4BF2}"/>
              </a:ext>
              <a:ext uri="{C183D7F6-B498-43B3-948B-1728B52AA6E4}">
                <adec:decorative xmlns:adec="http://schemas.microsoft.com/office/drawing/2017/decorative" val="1"/>
              </a:ext>
            </a:extLst>
          </p:cNvPr>
          <p:cNvSpPr>
            <a:spLocks noGrp="1"/>
          </p:cNvSpPr>
          <p:nvPr>
            <p:ph type="title"/>
          </p:nvPr>
        </p:nvSpPr>
        <p:spPr>
          <a:xfrm>
            <a:off x="0" y="386432"/>
            <a:ext cx="11856640" cy="692737"/>
          </a:xfrm>
        </p:spPr>
        <p:txBody>
          <a:bodyPr/>
          <a:lstStyle/>
          <a:p>
            <a:pPr algn="ctr"/>
            <a:r>
              <a:rPr lang="fi-FI" sz="3200" dirty="0"/>
              <a:t>Keskimääräinen TEL-/</a:t>
            </a:r>
            <a:r>
              <a:rPr lang="fi-FI" sz="3200" dirty="0" err="1"/>
              <a:t>TyEL</a:t>
            </a:r>
            <a:r>
              <a:rPr lang="fi-FI" sz="3200" dirty="0"/>
              <a:t>-maksu </a:t>
            </a:r>
            <a:r>
              <a:rPr lang="fi-FI" sz="3200"/>
              <a:t>vuosina 1962–2024</a:t>
            </a:r>
            <a:br>
              <a:rPr lang="fi-FI" sz="3200" dirty="0"/>
            </a:br>
            <a:endParaRPr lang="fi-FI" sz="3200" dirty="0"/>
          </a:p>
        </p:txBody>
      </p:sp>
      <p:pic>
        <p:nvPicPr>
          <p:cNvPr id="3" name="Kuva 2" descr="Vuosina 1962–1992 vain työnantajat maksoivat työeläkemaksua. Maksutaso oli aluksi matala, mutta se alkoi nousta 1970-luvulla. &#10;Vuonna 2020 työnantajan maksua alennettiin 2,6 prosenttiyksikköä 1.5.-31.12.2020 väliseksi ajaksi ko-ronaviruspandemian vuoksi. Maksun alennus peritään takaisin korottamalla työnantajan maksuosuutta vuosina 2022–2025.&#10;">
            <a:extLst>
              <a:ext uri="{FF2B5EF4-FFF2-40B4-BE49-F238E27FC236}">
                <a16:creationId xmlns:a16="http://schemas.microsoft.com/office/drawing/2014/main" id="{292AC41A-B0D9-3CE3-F536-57A809D7FD92}"/>
              </a:ext>
            </a:extLst>
          </p:cNvPr>
          <p:cNvPicPr>
            <a:picLocks noChangeAspect="1"/>
          </p:cNvPicPr>
          <p:nvPr/>
        </p:nvPicPr>
        <p:blipFill>
          <a:blip r:embed="rId3"/>
          <a:stretch>
            <a:fillRect/>
          </a:stretch>
        </p:blipFill>
        <p:spPr>
          <a:xfrm>
            <a:off x="767408" y="1261793"/>
            <a:ext cx="10432280" cy="4931284"/>
          </a:xfrm>
          <a:prstGeom prst="rect">
            <a:avLst/>
          </a:prstGeom>
        </p:spPr>
      </p:pic>
    </p:spTree>
    <p:extLst>
      <p:ext uri="{BB962C8B-B14F-4D97-AF65-F5344CB8AC3E}">
        <p14:creationId xmlns:p14="http://schemas.microsoft.com/office/powerpoint/2010/main" val="3792763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4317C-DD7A-8D5D-4D07-FE0397B6C6F8}"/>
              </a:ext>
            </a:extLst>
          </p:cNvPr>
          <p:cNvSpPr>
            <a:spLocks noGrp="1"/>
          </p:cNvSpPr>
          <p:nvPr>
            <p:ph type="title"/>
          </p:nvPr>
        </p:nvSpPr>
        <p:spPr/>
        <p:txBody>
          <a:bodyPr/>
          <a:lstStyle/>
          <a:p>
            <a:r>
              <a:rPr lang="fi-FI" dirty="0"/>
              <a:t>Työeläkemaksuprosentit</a:t>
            </a:r>
          </a:p>
        </p:txBody>
      </p:sp>
      <p:sp>
        <p:nvSpPr>
          <p:cNvPr id="3" name="Sisällön paikkamerkki 2">
            <a:extLst>
              <a:ext uri="{FF2B5EF4-FFF2-40B4-BE49-F238E27FC236}">
                <a16:creationId xmlns:a16="http://schemas.microsoft.com/office/drawing/2014/main" id="{A9D2BCAF-DB13-7F96-4E54-76D1997B6E2C}"/>
              </a:ext>
              <a:ext uri="{C183D7F6-B498-43B3-948B-1728B52AA6E4}">
                <adec:decorative xmlns:adec="http://schemas.microsoft.com/office/drawing/2017/decorative" val="1"/>
              </a:ext>
            </a:extLst>
          </p:cNvPr>
          <p:cNvSpPr>
            <a:spLocks noGrp="1"/>
          </p:cNvSpPr>
          <p:nvPr>
            <p:ph idx="1"/>
          </p:nvPr>
        </p:nvSpPr>
        <p:spPr/>
        <p:txBody>
          <a:bodyPr/>
          <a:lstStyle/>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Sosiaali- ja terveysministeriö vahvistaa vuosittain työeläkemaksuprosentit.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Yrittäjille ja maatalousyrittäjille vahvistetut maksuprosentit ovat sidoksissa keskimääräiseen </a:t>
            </a:r>
            <a:r>
              <a:rPr kumimoji="0" lang="fi-FI" sz="1800" b="0" i="0" u="none" strike="noStrike" kern="1200" cap="none" spc="0" normalizeH="0" baseline="0" noProof="0" dirty="0" err="1">
                <a:ln>
                  <a:noFill/>
                </a:ln>
                <a:solidFill>
                  <a:prstClr val="black"/>
                </a:solidFill>
                <a:effectLst/>
                <a:uLnTx/>
                <a:uFillTx/>
                <a:latin typeface="Calibri"/>
                <a:ea typeface="+mn-ea"/>
                <a:cs typeface="+mn-cs"/>
              </a:rPr>
              <a:t>TyEL</a:t>
            </a:r>
            <a:r>
              <a:rPr kumimoji="0" lang="fi-FI" sz="1800" b="0" i="0" u="none" strike="noStrike" kern="1200" cap="none" spc="0" normalizeH="0" baseline="0" noProof="0" dirty="0">
                <a:ln>
                  <a:noFill/>
                </a:ln>
                <a:solidFill>
                  <a:prstClr val="black"/>
                </a:solidFill>
                <a:effectLst/>
                <a:uLnTx/>
                <a:uFillTx/>
                <a:latin typeface="Calibri"/>
                <a:ea typeface="+mn-ea"/>
                <a:cs typeface="+mn-cs"/>
              </a:rPr>
              <a:t>-maksuun.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Yli 53-vuotiaan yrittäjän maksuprosentti tulee voimaan 53-vuotispäivää seuraavan vuoden alusta ja jatkuu sen kalenterivuoden loppuun, jona yrittäjä täyttää 63 vuotta.</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Aloittavan yrittäjän YEL-maksualennus on 22 prosenttia.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2017 tehtiin ns. kilpailukykysopimuksen perusteella 0,2 prosenttiyksikön siirto työnantajan maksusta työntekijän maksuun.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2020 työnantajan maksuosuutta alennettiin 2,6 prosenttiyksikköä koronapandemian vuoksi ajanjaksolle 1.5.-31.12.2020. Maksunalennus kompensoidaan korotetulla työnantajan maksulla vuosina 2022-2025.</a:t>
            </a:r>
          </a:p>
          <a:p>
            <a:pPr marL="0" indent="0">
              <a:buNone/>
            </a:pPr>
            <a:endParaRPr lang="fi-FI" dirty="0"/>
          </a:p>
        </p:txBody>
      </p:sp>
      <p:sp>
        <p:nvSpPr>
          <p:cNvPr id="4" name="Dian numeron paikkamerkki 3">
            <a:extLst>
              <a:ext uri="{FF2B5EF4-FFF2-40B4-BE49-F238E27FC236}">
                <a16:creationId xmlns:a16="http://schemas.microsoft.com/office/drawing/2014/main" id="{45DD9A69-089B-5D41-3EF5-BFD3FB9C201F}"/>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606913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42</a:t>
            </a:fld>
            <a:endParaRPr lang="fi-FI"/>
          </a:p>
        </p:txBody>
      </p:sp>
      <p:sp>
        <p:nvSpPr>
          <p:cNvPr id="6" name="Otsikko 5">
            <a:extLst>
              <a:ext uri="{FF2B5EF4-FFF2-40B4-BE49-F238E27FC236}">
                <a16:creationId xmlns:a16="http://schemas.microsoft.com/office/drawing/2014/main" id="{B384AD21-688B-4292-B3D0-A454984C4BF2}"/>
              </a:ext>
            </a:extLst>
          </p:cNvPr>
          <p:cNvSpPr>
            <a:spLocks noGrp="1"/>
          </p:cNvSpPr>
          <p:nvPr>
            <p:ph type="title"/>
          </p:nvPr>
        </p:nvSpPr>
        <p:spPr>
          <a:xfrm>
            <a:off x="0" y="441420"/>
            <a:ext cx="11856640" cy="1053159"/>
          </a:xfrm>
        </p:spPr>
        <p:txBody>
          <a:bodyPr/>
          <a:lstStyle/>
          <a:p>
            <a:pPr algn="ctr"/>
            <a:r>
              <a:rPr lang="fi-FI" sz="3200" dirty="0"/>
              <a:t>Työeläkevarat ja niiden suhde bruttokansan-</a:t>
            </a:r>
            <a:br>
              <a:rPr lang="fi-FI" sz="3200" dirty="0"/>
            </a:br>
            <a:r>
              <a:rPr lang="fi-FI" sz="3200" dirty="0"/>
              <a:t>tuotteeseen </a:t>
            </a:r>
            <a:r>
              <a:rPr lang="fi-FI" sz="3200"/>
              <a:t>vuosina 2010–2023</a:t>
            </a:r>
            <a:endParaRPr lang="fi-FI" sz="3200" dirty="0"/>
          </a:p>
        </p:txBody>
      </p:sp>
      <p:pic>
        <p:nvPicPr>
          <p:cNvPr id="2" name="Kuva 1" descr="Työeläkevarojen suhde bruttokansantuotteeseen oli 92 prosenttia vuonna 2023. Trendi on ollut keskimäärin nouseva vuodesta 2010.">
            <a:extLst>
              <a:ext uri="{FF2B5EF4-FFF2-40B4-BE49-F238E27FC236}">
                <a16:creationId xmlns:a16="http://schemas.microsoft.com/office/drawing/2014/main" id="{8A37D232-F1B1-A5D8-082C-2A1C93BFE2C4}"/>
              </a:ext>
            </a:extLst>
          </p:cNvPr>
          <p:cNvPicPr>
            <a:picLocks noChangeAspect="1"/>
          </p:cNvPicPr>
          <p:nvPr/>
        </p:nvPicPr>
        <p:blipFill>
          <a:blip r:embed="rId3"/>
          <a:stretch>
            <a:fillRect/>
          </a:stretch>
        </p:blipFill>
        <p:spPr>
          <a:xfrm>
            <a:off x="2351584" y="1563502"/>
            <a:ext cx="7183261" cy="4828781"/>
          </a:xfrm>
          <a:prstGeom prst="rect">
            <a:avLst/>
          </a:prstGeom>
        </p:spPr>
      </p:pic>
    </p:spTree>
    <p:extLst>
      <p:ext uri="{BB962C8B-B14F-4D97-AF65-F5344CB8AC3E}">
        <p14:creationId xmlns:p14="http://schemas.microsoft.com/office/powerpoint/2010/main" val="355526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714274"/>
            <a:ext cx="11856640" cy="836753"/>
          </a:xfrm>
        </p:spPr>
        <p:txBody>
          <a:bodyPr/>
          <a:lstStyle/>
          <a:p>
            <a:pPr algn="ctr"/>
            <a:r>
              <a:rPr lang="fi-FI" sz="3200" dirty="0"/>
              <a:t>Eläkkeensaajan perusturva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a:t>
            </a:fld>
            <a:endParaRPr lang="fi-FI"/>
          </a:p>
        </p:txBody>
      </p:sp>
      <p:sp>
        <p:nvSpPr>
          <p:cNvPr id="24" name="Rounded Rectangle 18">
            <a:extLst>
              <a:ext uri="{FF2B5EF4-FFF2-40B4-BE49-F238E27FC236}">
                <a16:creationId xmlns:a16="http://schemas.microsoft.com/office/drawing/2014/main" id="{1500EA8F-C346-49B1-AF6B-C42E4AE216D3}"/>
              </a:ext>
              <a:ext uri="{C183D7F6-B498-43B3-948B-1728B52AA6E4}">
                <adec:decorative xmlns:adec="http://schemas.microsoft.com/office/drawing/2017/decorative" val="1"/>
              </a:ext>
            </a:extLst>
          </p:cNvPr>
          <p:cNvSpPr/>
          <p:nvPr/>
        </p:nvSpPr>
        <p:spPr bwMode="black">
          <a:xfrm>
            <a:off x="551384" y="1551027"/>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5" name="Rounded Rectangle 21" descr="&#10;">
            <a:extLst>
              <a:ext uri="{FF2B5EF4-FFF2-40B4-BE49-F238E27FC236}">
                <a16:creationId xmlns:a16="http://schemas.microsoft.com/office/drawing/2014/main" id="{BFC01F51-0C61-4E07-A82E-3189D7A52D0C}"/>
              </a:ext>
            </a:extLst>
          </p:cNvPr>
          <p:cNvSpPr/>
          <p:nvPr/>
        </p:nvSpPr>
        <p:spPr bwMode="black">
          <a:xfrm>
            <a:off x="1382718" y="2012348"/>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6" name="Cross 24">
            <a:extLst>
              <a:ext uri="{FF2B5EF4-FFF2-40B4-BE49-F238E27FC236}">
                <a16:creationId xmlns:a16="http://schemas.microsoft.com/office/drawing/2014/main" id="{E87CD718-F954-40DF-AF3F-45DC713F8D99}"/>
              </a:ext>
              <a:ext uri="{C183D7F6-B498-43B3-948B-1728B52AA6E4}">
                <adec:decorative xmlns:adec="http://schemas.microsoft.com/office/drawing/2017/decorative" val="1"/>
              </a:ext>
            </a:extLst>
          </p:cNvPr>
          <p:cNvSpPr/>
          <p:nvPr/>
        </p:nvSpPr>
        <p:spPr bwMode="black">
          <a:xfrm>
            <a:off x="4007768" y="2832709"/>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7" name="Rounded Rectangle 22">
            <a:extLst>
              <a:ext uri="{FF2B5EF4-FFF2-40B4-BE49-F238E27FC236}">
                <a16:creationId xmlns:a16="http://schemas.microsoft.com/office/drawing/2014/main" id="{AC10D000-A787-437F-864F-BD450A05E452}"/>
              </a:ext>
              <a:ext uri="{C183D7F6-B498-43B3-948B-1728B52AA6E4}">
                <adec:decorative xmlns:adec="http://schemas.microsoft.com/office/drawing/2017/decorative" val="0"/>
              </a:ext>
            </a:extLst>
          </p:cNvPr>
          <p:cNvSpPr/>
          <p:nvPr/>
        </p:nvSpPr>
        <p:spPr bwMode="black">
          <a:xfrm>
            <a:off x="4820399" y="2012348"/>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8" name="Oval 23">
            <a:extLst>
              <a:ext uri="{FF2B5EF4-FFF2-40B4-BE49-F238E27FC236}">
                <a16:creationId xmlns:a16="http://schemas.microsoft.com/office/drawing/2014/main" id="{C69545C2-EED5-4317-AEDF-6C2537B4FE6A}"/>
              </a:ext>
              <a:ext uri="{C183D7F6-B498-43B3-948B-1728B52AA6E4}">
                <adec:decorative xmlns:adec="http://schemas.microsoft.com/office/drawing/2017/decorative" val="0"/>
              </a:ext>
            </a:extLst>
          </p:cNvPr>
          <p:cNvSpPr/>
          <p:nvPr/>
        </p:nvSpPr>
        <p:spPr bwMode="black">
          <a:xfrm>
            <a:off x="8270475" y="2012348"/>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9" name="Equals 25">
            <a:extLst>
              <a:ext uri="{FF2B5EF4-FFF2-40B4-BE49-F238E27FC236}">
                <a16:creationId xmlns:a16="http://schemas.microsoft.com/office/drawing/2014/main" id="{D3216EFD-3815-4A51-BEBF-E59C64387FE6}"/>
              </a:ext>
              <a:ext uri="{C183D7F6-B498-43B3-948B-1728B52AA6E4}">
                <adec:decorative xmlns:adec="http://schemas.microsoft.com/office/drawing/2017/decorative" val="1"/>
              </a:ext>
            </a:extLst>
          </p:cNvPr>
          <p:cNvSpPr/>
          <p:nvPr/>
        </p:nvSpPr>
        <p:spPr bwMode="black">
          <a:xfrm>
            <a:off x="7423010" y="272600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Tree>
    <p:extLst>
      <p:ext uri="{BB962C8B-B14F-4D97-AF65-F5344CB8AC3E}">
        <p14:creationId xmlns:p14="http://schemas.microsoft.com/office/powerpoint/2010/main" val="381020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85451"/>
            <a:ext cx="11856640" cy="829324"/>
          </a:xfrm>
        </p:spPr>
        <p:txBody>
          <a:bodyPr/>
          <a:lstStyle/>
          <a:p>
            <a:pPr algn="ctr"/>
            <a:r>
              <a:rPr lang="fi-FI" sz="3200" dirty="0"/>
              <a:t>Kokonaiseläke </a:t>
            </a:r>
            <a:r>
              <a:rPr lang="fi-FI" sz="3200"/>
              <a:t>vuonna 2024</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2" name="Kuva 1" descr="Kokonaiseläke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B4476EEC-84C4-77C1-1461-E2E0E67D65FE}"/>
              </a:ext>
            </a:extLst>
          </p:cNvPr>
          <p:cNvPicPr>
            <a:picLocks noChangeAspect="1"/>
          </p:cNvPicPr>
          <p:nvPr/>
        </p:nvPicPr>
        <p:blipFill>
          <a:blip r:embed="rId3"/>
          <a:stretch>
            <a:fillRect/>
          </a:stretch>
        </p:blipFill>
        <p:spPr>
          <a:xfrm>
            <a:off x="2062162" y="1454655"/>
            <a:ext cx="8067675" cy="4819650"/>
          </a:xfrm>
          <a:prstGeom prst="rect">
            <a:avLst/>
          </a:prstGeom>
        </p:spPr>
      </p:pic>
    </p:spTree>
    <p:extLst>
      <p:ext uri="{BB962C8B-B14F-4D97-AF65-F5344CB8AC3E}">
        <p14:creationId xmlns:p14="http://schemas.microsoft.com/office/powerpoint/2010/main" val="298621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62145"/>
            <a:ext cx="11856639" cy="708391"/>
          </a:xfrm>
        </p:spPr>
        <p:txBody>
          <a:bodyPr/>
          <a:lstStyle/>
          <a:p>
            <a:pPr algn="ctr"/>
            <a:r>
              <a:rPr lang="fi-FI" sz="3200" dirty="0"/>
              <a:t>Työeläkejärjestelmän toimeenpano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3" name="Kuva 2">
            <a:extLst>
              <a:ext uri="{FF2B5EF4-FFF2-40B4-BE49-F238E27FC236}">
                <a16:creationId xmlns:a16="http://schemas.microsoft.com/office/drawing/2014/main" id="{479025C0-3E8E-CC6D-372B-FEC4653AD5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3512" y="1295901"/>
            <a:ext cx="8590627" cy="5022635"/>
          </a:xfrm>
          <a:prstGeom prst="rect">
            <a:avLst/>
          </a:prstGeom>
        </p:spPr>
      </p:pic>
    </p:spTree>
    <p:extLst>
      <p:ext uri="{BB962C8B-B14F-4D97-AF65-F5344CB8AC3E}">
        <p14:creationId xmlns:p14="http://schemas.microsoft.com/office/powerpoint/2010/main" val="9215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10" y="588367"/>
            <a:ext cx="11856640" cy="894617"/>
          </a:xfrm>
        </p:spPr>
        <p:txBody>
          <a:bodyPr/>
          <a:lstStyle/>
          <a:p>
            <a:pPr algn="ctr"/>
            <a:r>
              <a:rPr lang="fi-FI" sz="3200" dirty="0"/>
              <a:t>Työeläkelakien valmistelu ja voimaantulo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8</a:t>
            </a:fld>
            <a:endParaRPr lang="fi-FI"/>
          </a:p>
        </p:txBody>
      </p:sp>
      <p:grpSp>
        <p:nvGrpSpPr>
          <p:cNvPr id="32" name="Ryhmä 31">
            <a:extLst>
              <a:ext uri="{FF2B5EF4-FFF2-40B4-BE49-F238E27FC236}">
                <a16:creationId xmlns:a16="http://schemas.microsoft.com/office/drawing/2014/main" id="{2951D6DC-21A9-4CED-9D33-719C0EAF286E}"/>
              </a:ext>
              <a:ext uri="{C183D7F6-B498-43B3-948B-1728B52AA6E4}">
                <adec:decorative xmlns:adec="http://schemas.microsoft.com/office/drawing/2017/decorative" val="1"/>
              </a:ext>
            </a:extLst>
          </p:cNvPr>
          <p:cNvGrpSpPr/>
          <p:nvPr/>
        </p:nvGrpSpPr>
        <p:grpSpPr>
          <a:xfrm>
            <a:off x="1271464" y="1675372"/>
            <a:ext cx="9289032" cy="3697845"/>
            <a:chOff x="1271464" y="1675372"/>
            <a:chExt cx="9289032" cy="3697845"/>
          </a:xfrm>
        </p:grpSpPr>
        <p:sp>
          <p:nvSpPr>
            <p:cNvPr id="33" name="Rounded Rectangle 37">
              <a:extLst>
                <a:ext uri="{FF2B5EF4-FFF2-40B4-BE49-F238E27FC236}">
                  <a16:creationId xmlns:a16="http://schemas.microsoft.com/office/drawing/2014/main" id="{7681C557-33A4-4D97-B0BC-E3F2F7B0282E}"/>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9" name="Rounded Rectangle 39">
              <a:extLst>
                <a:ext uri="{FF2B5EF4-FFF2-40B4-BE49-F238E27FC236}">
                  <a16:creationId xmlns:a16="http://schemas.microsoft.com/office/drawing/2014/main" id="{49A3D004-E7F9-4698-9A7C-107479DA0B31}"/>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0" name="Rounded Rectangle 42">
              <a:extLst>
                <a:ext uri="{FF2B5EF4-FFF2-40B4-BE49-F238E27FC236}">
                  <a16:creationId xmlns:a16="http://schemas.microsoft.com/office/drawing/2014/main" id="{1DFEF315-3D95-4901-ABB0-8338DD46917E}"/>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1" name="Rounded Rectangle 44">
              <a:extLst>
                <a:ext uri="{FF2B5EF4-FFF2-40B4-BE49-F238E27FC236}">
                  <a16:creationId xmlns:a16="http://schemas.microsoft.com/office/drawing/2014/main" id="{D7E91737-8351-4984-B611-3FC5CF05FCF3}"/>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62" name="Picture 14">
              <a:extLst>
                <a:ext uri="{FF2B5EF4-FFF2-40B4-BE49-F238E27FC236}">
                  <a16:creationId xmlns:a16="http://schemas.microsoft.com/office/drawing/2014/main" id="{B5C78FF7-3A59-4D73-8E31-74400C8292B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63" name="Picture 16">
              <a:extLst>
                <a:ext uri="{FF2B5EF4-FFF2-40B4-BE49-F238E27FC236}">
                  <a16:creationId xmlns:a16="http://schemas.microsoft.com/office/drawing/2014/main" id="{6B55D22F-BA8D-496D-84D8-D4DC961CD92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64" name="Picture 18">
              <a:extLst>
                <a:ext uri="{FF2B5EF4-FFF2-40B4-BE49-F238E27FC236}">
                  <a16:creationId xmlns:a16="http://schemas.microsoft.com/office/drawing/2014/main" id="{0D656213-CBAB-4CBB-BE6A-F724F42972B8}"/>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65" name="Picture 20">
              <a:extLst>
                <a:ext uri="{FF2B5EF4-FFF2-40B4-BE49-F238E27FC236}">
                  <a16:creationId xmlns:a16="http://schemas.microsoft.com/office/drawing/2014/main" id="{99B4D6D0-38C8-4703-9853-70D6914CEF12}"/>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66" name="Rounded Rectangle 12">
              <a:extLst>
                <a:ext uri="{FF2B5EF4-FFF2-40B4-BE49-F238E27FC236}">
                  <a16:creationId xmlns:a16="http://schemas.microsoft.com/office/drawing/2014/main" id="{C6A7E7AC-61F1-4606-B139-E4A908FA642B}"/>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Työnantajat</a:t>
              </a:r>
            </a:p>
          </p:txBody>
        </p:sp>
        <p:sp>
          <p:nvSpPr>
            <p:cNvPr id="67" name="Rounded Rectangle 21">
              <a:extLst>
                <a:ext uri="{FF2B5EF4-FFF2-40B4-BE49-F238E27FC236}">
                  <a16:creationId xmlns:a16="http://schemas.microsoft.com/office/drawing/2014/main" id="{E18BDD16-DC47-4558-B9F7-6FF678FB15C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Työntekijät</a:t>
              </a:r>
            </a:p>
          </p:txBody>
        </p:sp>
        <p:sp>
          <p:nvSpPr>
            <p:cNvPr id="68" name="Rounded Rectangle 24">
              <a:extLst>
                <a:ext uri="{FF2B5EF4-FFF2-40B4-BE49-F238E27FC236}">
                  <a16:creationId xmlns:a16="http://schemas.microsoft.com/office/drawing/2014/main" id="{7EC771D3-456A-4DFE-987A-F7547BA732DA}"/>
                </a:ext>
              </a:extLst>
            </p:cNvPr>
            <p:cNvSpPr/>
            <p:nvPr/>
          </p:nvSpPr>
          <p:spPr bwMode="black">
            <a:xfrm>
              <a:off x="3448723" y="3342782"/>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Yrittäjät</a:t>
              </a:r>
            </a:p>
          </p:txBody>
        </p:sp>
        <p:sp>
          <p:nvSpPr>
            <p:cNvPr id="69" name="Rounded Rectangle 33">
              <a:extLst>
                <a:ext uri="{FF2B5EF4-FFF2-40B4-BE49-F238E27FC236}">
                  <a16:creationId xmlns:a16="http://schemas.microsoft.com/office/drawing/2014/main" id="{50F152E3-F120-4ED4-B0FF-B5F609D2CA2F}"/>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70" name="TextBox 34">
              <a:extLst>
                <a:ext uri="{FF2B5EF4-FFF2-40B4-BE49-F238E27FC236}">
                  <a16:creationId xmlns:a16="http://schemas.microsoft.com/office/drawing/2014/main" id="{5CF2CBAD-64A8-492E-9403-001FFB00B300}"/>
                </a:ext>
              </a:extLst>
            </p:cNvPr>
            <p:cNvSpPr txBox="1"/>
            <p:nvPr/>
          </p:nvSpPr>
          <p:spPr>
            <a:xfrm>
              <a:off x="1487488" y="4281837"/>
              <a:ext cx="1618455" cy="584775"/>
            </a:xfrm>
            <a:prstGeom prst="rect">
              <a:avLst/>
            </a:prstGeom>
            <a:noFill/>
          </p:spPr>
          <p:txBody>
            <a:bodyPr wrap="none" rtlCol="0">
              <a:spAutoFit/>
            </a:bodyPr>
            <a:lstStyle/>
            <a:p>
              <a:pPr lvl="0" algn="ctr"/>
              <a:r>
                <a:rPr lang="en-FI" sz="1600" b="1" dirty="0">
                  <a:solidFill>
                    <a:schemeClr val="tx2"/>
                  </a:solidFill>
                </a:rPr>
                <a:t>TELA</a:t>
              </a:r>
            </a:p>
            <a:p>
              <a:pPr lvl="0" algn="ctr"/>
              <a:r>
                <a:rPr lang="en-FI" sz="1600" dirty="0"/>
                <a:t>Työeläkelaitokset</a:t>
              </a:r>
            </a:p>
          </p:txBody>
        </p:sp>
        <p:sp>
          <p:nvSpPr>
            <p:cNvPr id="71" name="TextBox 35">
              <a:extLst>
                <a:ext uri="{FF2B5EF4-FFF2-40B4-BE49-F238E27FC236}">
                  <a16:creationId xmlns:a16="http://schemas.microsoft.com/office/drawing/2014/main" id="{84C0284D-4EEB-4BE4-9F8A-8C3E137D7C62}"/>
                </a:ext>
              </a:extLst>
            </p:cNvPr>
            <p:cNvSpPr txBox="1"/>
            <p:nvPr/>
          </p:nvSpPr>
          <p:spPr>
            <a:xfrm>
              <a:off x="3420257" y="4281837"/>
              <a:ext cx="1775807" cy="861774"/>
            </a:xfrm>
            <a:prstGeom prst="rect">
              <a:avLst/>
            </a:prstGeom>
            <a:noFill/>
          </p:spPr>
          <p:txBody>
            <a:bodyPr wrap="none" rtlCol="0">
              <a:spAutoFit/>
            </a:bodyPr>
            <a:lstStyle/>
            <a:p>
              <a:pPr lvl="0" algn="ctr"/>
              <a:r>
                <a:rPr lang="en-FI" sz="1600" b="1" dirty="0">
                  <a:solidFill>
                    <a:schemeClr val="tx2"/>
                  </a:solidFill>
                </a:rPr>
                <a:t>STM</a:t>
              </a:r>
            </a:p>
            <a:p>
              <a:pPr lvl="0" algn="ctr"/>
              <a:r>
                <a:rPr lang="en-FI" sz="1600" dirty="0"/>
                <a:t>Sosiaali- ja terveys-</a:t>
              </a:r>
            </a:p>
            <a:p>
              <a:pPr lvl="0" algn="ctr"/>
              <a:r>
                <a:rPr lang="en-FI" sz="1600" dirty="0"/>
                <a:t>ministeriö</a:t>
              </a:r>
            </a:p>
          </p:txBody>
        </p:sp>
        <p:sp>
          <p:nvSpPr>
            <p:cNvPr id="72" name="TextBox 36">
              <a:extLst>
                <a:ext uri="{FF2B5EF4-FFF2-40B4-BE49-F238E27FC236}">
                  <a16:creationId xmlns:a16="http://schemas.microsoft.com/office/drawing/2014/main" id="{B5B8C7E6-CB2E-4EA3-98F3-2131B4E5AA5C}"/>
                </a:ext>
              </a:extLst>
            </p:cNvPr>
            <p:cNvSpPr txBox="1"/>
            <p:nvPr/>
          </p:nvSpPr>
          <p:spPr>
            <a:xfrm>
              <a:off x="5495431" y="4281837"/>
              <a:ext cx="1602938" cy="584775"/>
            </a:xfrm>
            <a:prstGeom prst="rect">
              <a:avLst/>
            </a:prstGeom>
            <a:noFill/>
          </p:spPr>
          <p:txBody>
            <a:bodyPr wrap="none" rtlCol="0">
              <a:spAutoFit/>
            </a:bodyPr>
            <a:lstStyle/>
            <a:p>
              <a:pPr lvl="0" algn="ctr"/>
              <a:r>
                <a:rPr lang="en-FI" sz="1600" b="1" dirty="0">
                  <a:solidFill>
                    <a:schemeClr val="tx2"/>
                  </a:solidFill>
                </a:rPr>
                <a:t>ETK</a:t>
              </a:r>
            </a:p>
            <a:p>
              <a:pPr lvl="0" algn="ctr"/>
              <a:r>
                <a:rPr lang="en-FI" sz="1600" dirty="0"/>
                <a:t>Eläketurvakeskus</a:t>
              </a:r>
            </a:p>
          </p:txBody>
        </p:sp>
        <p:sp>
          <p:nvSpPr>
            <p:cNvPr id="73" name="TextBox 22">
              <a:extLst>
                <a:ext uri="{FF2B5EF4-FFF2-40B4-BE49-F238E27FC236}">
                  <a16:creationId xmlns:a16="http://schemas.microsoft.com/office/drawing/2014/main" id="{DA6387C9-50F7-477E-BF4E-AFDD635A6062}"/>
                </a:ext>
              </a:extLst>
            </p:cNvPr>
            <p:cNvSpPr txBox="1"/>
            <p:nvPr/>
          </p:nvSpPr>
          <p:spPr>
            <a:xfrm>
              <a:off x="3429551" y="2638335"/>
              <a:ext cx="1730345" cy="369332"/>
            </a:xfrm>
            <a:prstGeom prst="rect">
              <a:avLst/>
            </a:prstGeom>
            <a:noFill/>
          </p:spPr>
          <p:txBody>
            <a:bodyPr wrap="none" rtlCol="0">
              <a:spAutoFit/>
            </a:bodyPr>
            <a:lstStyle/>
            <a:p>
              <a:r>
                <a:rPr lang="en-FI" b="1" dirty="0"/>
                <a:t>Neuvottelutulos</a:t>
              </a:r>
            </a:p>
          </p:txBody>
        </p:sp>
        <p:cxnSp>
          <p:nvCxnSpPr>
            <p:cNvPr id="74" name="Straight Connector 28">
              <a:extLst>
                <a:ext uri="{FF2B5EF4-FFF2-40B4-BE49-F238E27FC236}">
                  <a16:creationId xmlns:a16="http://schemas.microsoft.com/office/drawing/2014/main" id="{A8B4B614-EBDA-467B-9E6C-A75D73291CC7}"/>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31">
              <a:extLst>
                <a:ext uri="{FF2B5EF4-FFF2-40B4-BE49-F238E27FC236}">
                  <a16:creationId xmlns:a16="http://schemas.microsoft.com/office/drawing/2014/main" id="{C79E3525-0099-4A03-9E91-FDD84D611A2D}"/>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32">
              <a:extLst>
                <a:ext uri="{FF2B5EF4-FFF2-40B4-BE49-F238E27FC236}">
                  <a16:creationId xmlns:a16="http://schemas.microsoft.com/office/drawing/2014/main" id="{70F41544-0B41-43EA-B75B-2771A235F1A0}"/>
                </a:ext>
                <a:ext uri="{C183D7F6-B498-43B3-948B-1728B52AA6E4}">
                  <adec:decorative xmlns:adec="http://schemas.microsoft.com/office/drawing/2017/decorative" val="0"/>
                </a:ext>
              </a:extLst>
            </p:cNvPr>
            <p:cNvCxnSpPr>
              <a:cxnSpLocks/>
            </p:cNvCxnSpPr>
            <p:nvPr/>
          </p:nvCxnSpPr>
          <p:spPr>
            <a:xfrm rot="16200000">
              <a:off x="4164018" y="310631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Triangle 38">
              <a:extLst>
                <a:ext uri="{FF2B5EF4-FFF2-40B4-BE49-F238E27FC236}">
                  <a16:creationId xmlns:a16="http://schemas.microsoft.com/office/drawing/2014/main" id="{758E3B84-8542-437A-8A1B-A37600B8EE41}"/>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78" name="TextBox 40">
              <a:extLst>
                <a:ext uri="{FF2B5EF4-FFF2-40B4-BE49-F238E27FC236}">
                  <a16:creationId xmlns:a16="http://schemas.microsoft.com/office/drawing/2014/main" id="{0C7F8CEA-EB4E-4571-9980-947DA49C11A7}"/>
                </a:ext>
              </a:extLst>
            </p:cNvPr>
            <p:cNvSpPr txBox="1"/>
            <p:nvPr/>
          </p:nvSpPr>
          <p:spPr>
            <a:xfrm>
              <a:off x="8177152" y="1722004"/>
              <a:ext cx="1240724" cy="830997"/>
            </a:xfrm>
            <a:prstGeom prst="rect">
              <a:avLst/>
            </a:prstGeom>
            <a:noFill/>
          </p:spPr>
          <p:txBody>
            <a:bodyPr wrap="none" rtlCol="0">
              <a:spAutoFit/>
            </a:bodyPr>
            <a:lstStyle/>
            <a:p>
              <a:pPr lvl="0"/>
              <a:r>
                <a:rPr lang="en-FI" sz="1600" b="1" dirty="0">
                  <a:solidFill>
                    <a:schemeClr val="tx2"/>
                  </a:solidFill>
                </a:rPr>
                <a:t>STM</a:t>
              </a:r>
            </a:p>
            <a:p>
              <a:pPr lvl="0"/>
              <a:r>
                <a:rPr lang="en-GB" sz="1600" dirty="0"/>
                <a:t>v</a:t>
              </a:r>
              <a:r>
                <a:rPr lang="en-FI" sz="1600" dirty="0"/>
                <a:t>almistelee</a:t>
              </a:r>
            </a:p>
            <a:p>
              <a:pPr lvl="0"/>
              <a:r>
                <a:rPr lang="en-FI" sz="1600" dirty="0"/>
                <a:t>lakiesityksen</a:t>
              </a:r>
            </a:p>
          </p:txBody>
        </p:sp>
        <p:sp>
          <p:nvSpPr>
            <p:cNvPr id="79" name="TextBox 43">
              <a:extLst>
                <a:ext uri="{FF2B5EF4-FFF2-40B4-BE49-F238E27FC236}">
                  <a16:creationId xmlns:a16="http://schemas.microsoft.com/office/drawing/2014/main" id="{4F91E280-0A8E-46FC-B285-A62F30FE4298}"/>
                </a:ext>
              </a:extLst>
            </p:cNvPr>
            <p:cNvSpPr txBox="1"/>
            <p:nvPr/>
          </p:nvSpPr>
          <p:spPr>
            <a:xfrm>
              <a:off x="8177152" y="3088466"/>
              <a:ext cx="1068113" cy="830997"/>
            </a:xfrm>
            <a:prstGeom prst="rect">
              <a:avLst/>
            </a:prstGeom>
            <a:noFill/>
          </p:spPr>
          <p:txBody>
            <a:bodyPr wrap="none" rtlCol="0">
              <a:spAutoFit/>
            </a:bodyPr>
            <a:lstStyle/>
            <a:p>
              <a:pPr lvl="0"/>
              <a:r>
                <a:rPr lang="en-FI" sz="1600" b="1" dirty="0">
                  <a:solidFill>
                    <a:schemeClr val="tx2"/>
                  </a:solidFill>
                </a:rPr>
                <a:t>Eduskunta</a:t>
              </a:r>
            </a:p>
            <a:p>
              <a:pPr lvl="0"/>
              <a:r>
                <a:rPr lang="fi-FI" sz="1600" dirty="0"/>
                <a:t>käsittelee</a:t>
              </a:r>
              <a:endParaRPr lang="en-FI" sz="1600" dirty="0"/>
            </a:p>
            <a:p>
              <a:pPr lvl="0"/>
              <a:r>
                <a:rPr lang="en-FI" sz="1600" dirty="0"/>
                <a:t>esityksen</a:t>
              </a:r>
            </a:p>
          </p:txBody>
        </p:sp>
        <p:sp>
          <p:nvSpPr>
            <p:cNvPr id="80" name="TextBox 45">
              <a:extLst>
                <a:ext uri="{FF2B5EF4-FFF2-40B4-BE49-F238E27FC236}">
                  <a16:creationId xmlns:a16="http://schemas.microsoft.com/office/drawing/2014/main" id="{3298B9DD-616A-4398-B11D-B4BF468203E9}"/>
                </a:ext>
                <a:ext uri="{C183D7F6-B498-43B3-948B-1728B52AA6E4}">
                  <adec:decorative xmlns:adec="http://schemas.microsoft.com/office/drawing/2017/decorative" val="0"/>
                </a:ext>
              </a:extLst>
            </p:cNvPr>
            <p:cNvSpPr txBox="1"/>
            <p:nvPr/>
          </p:nvSpPr>
          <p:spPr>
            <a:xfrm>
              <a:off x="8177152" y="4597390"/>
              <a:ext cx="1300356" cy="584775"/>
            </a:xfrm>
            <a:prstGeom prst="rect">
              <a:avLst/>
            </a:prstGeom>
            <a:noFill/>
          </p:spPr>
          <p:txBody>
            <a:bodyPr wrap="none" rtlCol="0">
              <a:spAutoFit/>
            </a:bodyPr>
            <a:lstStyle/>
            <a:p>
              <a:pPr lvl="0"/>
              <a:r>
                <a:rPr lang="en-FI" sz="1600" b="1" dirty="0">
                  <a:solidFill>
                    <a:schemeClr val="tx2"/>
                  </a:solidFill>
                </a:rPr>
                <a:t>Presidentti</a:t>
              </a:r>
            </a:p>
            <a:p>
              <a:pPr lvl="0"/>
              <a:r>
                <a:rPr lang="fi-FI" sz="1600" dirty="0"/>
                <a:t>vahvistaa lain</a:t>
              </a:r>
              <a:endParaRPr lang="en-FI" sz="1600" dirty="0"/>
            </a:p>
          </p:txBody>
        </p:sp>
        <p:sp>
          <p:nvSpPr>
            <p:cNvPr id="81" name="Triangle 46">
              <a:extLst>
                <a:ext uri="{FF2B5EF4-FFF2-40B4-BE49-F238E27FC236}">
                  <a16:creationId xmlns:a16="http://schemas.microsoft.com/office/drawing/2014/main" id="{A38FC442-372B-4537-815B-1276DB24AE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82" name="Triangle 48">
              <a:extLst>
                <a:ext uri="{FF2B5EF4-FFF2-40B4-BE49-F238E27FC236}">
                  <a16:creationId xmlns:a16="http://schemas.microsoft.com/office/drawing/2014/main" id="{6C35620E-DBC1-459B-A4DE-2B74A97322C3}"/>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Tree>
    <p:extLst>
      <p:ext uri="{BB962C8B-B14F-4D97-AF65-F5344CB8AC3E}">
        <p14:creationId xmlns:p14="http://schemas.microsoft.com/office/powerpoint/2010/main" val="43154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8BBAB3-D474-44EA-AB7D-3B859D834C51}"/>
              </a:ext>
            </a:extLst>
          </p:cNvPr>
          <p:cNvSpPr>
            <a:spLocks noGrp="1"/>
          </p:cNvSpPr>
          <p:nvPr>
            <p:ph type="title"/>
          </p:nvPr>
        </p:nvSpPr>
        <p:spPr/>
        <p:txBody>
          <a:bodyPr/>
          <a:lstStyle/>
          <a:p>
            <a:r>
              <a:rPr lang="fi-FI" dirty="0"/>
              <a:t>Eläkkeen määräytyminen</a:t>
            </a:r>
          </a:p>
        </p:txBody>
      </p:sp>
      <p:sp>
        <p:nvSpPr>
          <p:cNvPr id="3" name="Tekstin paikkamerkki 2">
            <a:extLst>
              <a:ext uri="{FF2B5EF4-FFF2-40B4-BE49-F238E27FC236}">
                <a16:creationId xmlns:a16="http://schemas.microsoft.com/office/drawing/2014/main" id="{DA04ED28-A859-4355-9B4D-CE8218AB9A58}"/>
              </a:ext>
            </a:extLst>
          </p:cNvPr>
          <p:cNvSpPr>
            <a:spLocks noGrp="1"/>
          </p:cNvSpPr>
          <p:nvPr>
            <p:ph type="body" sz="quarter" idx="10"/>
          </p:nvPr>
        </p:nvSpPr>
        <p:spPr/>
        <p:txBody>
          <a:bodyPr/>
          <a:lstStyle/>
          <a:p>
            <a:r>
              <a:rPr lang="fi-FI" dirty="0"/>
              <a:t>2</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034717321"/>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6D13CB41-69FA-493C-A03B-BEA71B64D142}" vid="{12263ABC-004B-48F5-A3E2-931A80E41C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0</TotalTime>
  <Words>1071</Words>
  <Application>Microsoft Office PowerPoint</Application>
  <PresentationFormat>Laajakuva</PresentationFormat>
  <Paragraphs>363</Paragraphs>
  <Slides>42</Slides>
  <Notes>41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42</vt:i4>
      </vt:variant>
    </vt:vector>
  </HeadingPairs>
  <TitlesOfParts>
    <vt:vector size="47" baseType="lpstr">
      <vt:lpstr>Aptos</vt:lpstr>
      <vt:lpstr>Arial</vt:lpstr>
      <vt:lpstr>Calibri</vt:lpstr>
      <vt:lpstr>Verdana</vt:lpstr>
      <vt:lpstr>Office-teema</vt:lpstr>
      <vt:lpstr>Työeläkejärjestelmä kuvina</vt:lpstr>
      <vt:lpstr>Eläkejärjestelmä  ja sen hallinto</vt:lpstr>
      <vt:lpstr>Sosiaalivakuutus vuonna 2022 44,4 mrd. € </vt:lpstr>
      <vt:lpstr>Eläkevakuutus Suomessa vuonna 2022 </vt:lpstr>
      <vt:lpstr>Eläkkeensaajan perusturva</vt:lpstr>
      <vt:lpstr>Kokonaiseläke vuonna 2024</vt:lpstr>
      <vt:lpstr>Työeläkejärjestelmän toimeenpano</vt:lpstr>
      <vt:lpstr>Työeläkelakien valmistelu ja voimaantulo</vt:lpstr>
      <vt:lpstr>Eläkkeen määräytyminen</vt:lpstr>
      <vt:lpstr>Eläkkeensaajan perusturva</vt:lpstr>
      <vt:lpstr>Kokonaiseläke vuonna 2024</vt:lpstr>
      <vt:lpstr>Kokonaiseläke vuonna 2024, asumistuki mukana</vt:lpstr>
      <vt:lpstr>Eläkettä karttuu ansioista</vt:lpstr>
      <vt:lpstr>Vanhuuseläkeikä nousee ikäluokittain</vt:lpstr>
      <vt:lpstr>Työeläke-etuuksien ikärajat</vt:lpstr>
      <vt:lpstr>Indeksitarkistukset turvaavat eläketason</vt:lpstr>
      <vt:lpstr>Eläketaso</vt:lpstr>
      <vt:lpstr>Keskimääräinen kokonaiseläke 31.12.2023</vt:lpstr>
      <vt:lpstr>Eläkkeensaajien kokonaiseläkejakauma 31.12.2023</vt:lpstr>
      <vt:lpstr>Keskimääräinen kokonaiseläke ja sen suhde keskiansioon  vuosina 2000–2023</vt:lpstr>
      <vt:lpstr>Keskimääräinen kokonaiseläke suhteessa keskiansioon vuosina 2010–2090, %</vt:lpstr>
      <vt:lpstr>Eläkemenot</vt:lpstr>
      <vt:lpstr>Lakisääteiset eläkemenot suhteessa bruttokansantuotteeseen  vuosina 2010–2090, %</vt:lpstr>
      <vt:lpstr>TyEL:n meno- ja maksuprosentti suhteessa palkkasummaan  vuosina 1962–2090 </vt:lpstr>
      <vt:lpstr>Työeläkevakuutetut</vt:lpstr>
      <vt:lpstr>Koko väestö ja työeläkejärjestelmän piiri 31.12.2023 - Väestön jakautuminen työn ja työeläkkeen suhteen 31.12.2023</vt:lpstr>
      <vt:lpstr>Työsuhteessa tai yrittäjänä 31.12.2023 työskennelleet työeläkevakuutetut työeläkelain mukaan </vt:lpstr>
      <vt:lpstr>Eläkkeensaajat</vt:lpstr>
      <vt:lpstr>Kaikki eläkkeensaajat eläkkeen rakenteen mukaan  vuosina 2001–2023</vt:lpstr>
      <vt:lpstr>Koko väestö ja eläkkeensaajat 31.12.2023</vt:lpstr>
      <vt:lpstr>Työeläkkeelle siirtyneet ja eläkkeellesiirtymisikä</vt:lpstr>
      <vt:lpstr>Työeläkkeelle vuonna 2023 siirtyneet 50–68-vuotiaat </vt:lpstr>
      <vt:lpstr>Eläkkeellesiirtymisikä työeläkejärjestelmässä  vuosina 2000–2020</vt:lpstr>
      <vt:lpstr>Työeläkkeellesiirtymisiän odote vuosina 1996–2020</vt:lpstr>
      <vt:lpstr>Eläkkeellesiirtymisiän odote vuosina 1996–2050:  toteuma, tavoite ja ennuste </vt:lpstr>
      <vt:lpstr>Työeläkkeiden rahoitus</vt:lpstr>
      <vt:lpstr>Eläkkeiden lakikohtainen rahoitus</vt:lpstr>
      <vt:lpstr>Työeläkejärjestelmän rahavirrat vuonna 2023</vt:lpstr>
      <vt:lpstr>Työeläkemaksuprosentit vuonna 2024</vt:lpstr>
      <vt:lpstr>Keskimääräinen TEL-/TyEL-maksu vuosina 1962–2024 </vt:lpstr>
      <vt:lpstr>Työeläkemaksuprosentit</vt:lpstr>
      <vt:lpstr>Työeläkevarat ja niiden suhde bruttokansan- tuotteeseen vuosina 2010–2023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Työeläkejärjestelmä kuvina</dc:title>
  <dc:creator/>
  <cp:lastModifiedBy/>
  <cp:revision>1</cp:revision>
  <dcterms:created xsi:type="dcterms:W3CDTF">2024-12-13T13:02:23Z</dcterms:created>
  <dcterms:modified xsi:type="dcterms:W3CDTF">2024-12-13T13:11:38Z</dcterms:modified>
</cp:coreProperties>
</file>