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51" autoAdjust="0"/>
  </p:normalViewPr>
  <p:slideViewPr>
    <p:cSldViewPr>
      <p:cViewPr varScale="1">
        <p:scale>
          <a:sx n="104" d="100"/>
          <a:sy n="104" d="100"/>
        </p:scale>
        <p:origin x="12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3.10.2024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0" name="Picture 10" descr="Pensionsskyddscentralen logotyp">
            <a:extLst>
              <a:ext uri="{FF2B5EF4-FFF2-40B4-BE49-F238E27FC236}">
                <a16:creationId xmlns:a16="http://schemas.microsoft.com/office/drawing/2014/main" id="{48974886-8102-4507-B599-67506BD6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410548" cy="468000"/>
          </a:xfrm>
          <a:prstGeom prst="rect">
            <a:avLst/>
          </a:prstGeom>
        </p:spPr>
      </p:pic>
    </p:spTree>
    <p:extLst>
      <p:ext uri="{BB962C8B-B14F-4D97-AF65-F5344CB8AC3E}">
        <p14:creationId xmlns:p14="http://schemas.microsoft.com/office/powerpoint/2010/main" val="240229389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162635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Picture 7" descr="Pensionsskyddscentralen logotyp">
            <a:extLst>
              <a:ext uri="{FF2B5EF4-FFF2-40B4-BE49-F238E27FC236}">
                <a16:creationId xmlns:a16="http://schemas.microsoft.com/office/drawing/2014/main" id="{21039395-D3A7-49BE-B2EA-889EE13E1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14591" y="2577764"/>
            <a:ext cx="10362818" cy="1422000"/>
          </a:xfrm>
          <a:prstGeom prst="rect">
            <a:avLst/>
          </a:prstGeom>
        </p:spPr>
      </p:pic>
    </p:spTree>
    <p:extLst>
      <p:ext uri="{BB962C8B-B14F-4D97-AF65-F5344CB8AC3E}">
        <p14:creationId xmlns:p14="http://schemas.microsoft.com/office/powerpoint/2010/main" val="30815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Pensionsskyddscentralen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0066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Pensionsskyddscentralen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2665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71826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0998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4698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Pensionsskyddscentralen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773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7415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248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Pensionsskyddscentralen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3886205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a:xfrm>
            <a:off x="767408" y="909000"/>
            <a:ext cx="7452000" cy="2520000"/>
          </a:xfrm>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911424" y="3861048"/>
            <a:ext cx="7452000" cy="1800200"/>
          </a:xfrm>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3.10.2024</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pensio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CCB75-2110-7032-EF93-0A0543F27A09}"/>
              </a:ext>
            </a:extLst>
          </p:cNvPr>
          <p:cNvPicPr>
            <a:picLocks noChangeAspect="1"/>
          </p:cNvPicPr>
          <p:nvPr/>
        </p:nvPicPr>
        <p:blipFill>
          <a:blip r:embed="rId3"/>
          <a:stretch>
            <a:fillRect/>
          </a:stretch>
        </p:blipFill>
        <p:spPr>
          <a:xfrm>
            <a:off x="1995662" y="1340768"/>
            <a:ext cx="8200676" cy="4691980"/>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2024,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Arbetspension, folkpension, garantipension och bostadsbidrag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AC8AA5DA-979B-139D-8235-86AD323A52BD}"/>
              </a:ext>
            </a:extLst>
          </p:cNvPr>
          <p:cNvPicPr>
            <a:picLocks noChangeAspect="1"/>
          </p:cNvPicPr>
          <p:nvPr/>
        </p:nvPicPr>
        <p:blipFill>
          <a:blip r:embed="rId3"/>
          <a:stretch>
            <a:fillRect/>
          </a:stretch>
        </p:blipFill>
        <p:spPr>
          <a:xfrm>
            <a:off x="1919536" y="1340768"/>
            <a:ext cx="8179453" cy="4687218"/>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0913251"/>
              </p:ext>
            </p:extLst>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4665380"/>
              </p:ext>
            </p:extLst>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a:latin typeface="+mn-lt"/>
                        </a:rPr>
                        <a:t>0–20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4024118"/>
              </p:ext>
            </p:extLst>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ctr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3"/>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31.12.2023</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475212"/>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2 216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1 779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1 977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2 073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1 826</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685</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826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1 511</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31.12.2023</a:t>
            </a:r>
            <a:br>
              <a:rPr lang="fi-FI" sz="3200" dirty="0"/>
            </a:br>
            <a:endParaRPr lang="fi-FI" sz="3200" dirty="0"/>
          </a:p>
        </p:txBody>
      </p:sp>
      <p:pic>
        <p:nvPicPr>
          <p:cNvPr id="5" name="Kuva 4"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8FDC0356-664F-90C6-087C-8015A6B6C831}"/>
              </a:ext>
            </a:extLst>
          </p:cNvPr>
          <p:cNvPicPr>
            <a:picLocks noChangeAspect="1"/>
          </p:cNvPicPr>
          <p:nvPr/>
        </p:nvPicPr>
        <p:blipFill>
          <a:blip r:embed="rId3"/>
          <a:stretch>
            <a:fillRect/>
          </a:stretch>
        </p:blipFill>
        <p:spPr>
          <a:xfrm>
            <a:off x="2115613" y="1196752"/>
            <a:ext cx="7960774" cy="5450292"/>
          </a:xfrm>
          <a:prstGeom prst="rect">
            <a:avLst/>
          </a:prstGeom>
        </p:spPr>
      </p:pic>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ctr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3"/>
          </p:nvPr>
        </p:nvSpPr>
        <p:spPr/>
        <p:txBody>
          <a:bodyPr/>
          <a:lstStyle/>
          <a:p>
            <a:r>
              <a:rPr lang="fi-FI" dirty="0"/>
              <a:t>1</a:t>
            </a:r>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2000–2023</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7" name="Kuva 6" descr="Ålderspensionstagarnas genomsnittliga totalpension har under granskningsperioden 2000–2023 stigit från cirka 1 400 euro till 2 000 euro. Sjukpensionstagarnas medelpension har sjunkit från 1 400 euro till cirka 1 300 euro. Den genomsnittliga ålderspensionens förhållande till medelförtjänsten år 2023 var 54 procent och sjukpensionens förhållande var 33 procent.">
            <a:extLst>
              <a:ext uri="{FF2B5EF4-FFF2-40B4-BE49-F238E27FC236}">
                <a16:creationId xmlns:a16="http://schemas.microsoft.com/office/drawing/2014/main" id="{9E40352E-273A-0A87-FB4C-A33C2CD80E21}"/>
              </a:ext>
            </a:extLst>
          </p:cNvPr>
          <p:cNvPicPr>
            <a:picLocks noChangeAspect="1"/>
          </p:cNvPicPr>
          <p:nvPr/>
        </p:nvPicPr>
        <p:blipFill>
          <a:blip r:embed="rId3"/>
          <a:stretch>
            <a:fillRect/>
          </a:stretch>
        </p:blipFill>
        <p:spPr>
          <a:xfrm>
            <a:off x="1451254" y="1196752"/>
            <a:ext cx="8954131" cy="4231523"/>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ctr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3"/>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ctr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3"/>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332000"/>
          </a:xfrm>
        </p:spPr>
        <p:txBody>
          <a:bodyPr/>
          <a:lstStyle/>
          <a:p>
            <a:pPr algn="ctr"/>
            <a:r>
              <a:rPr lang="sv-SE" sz="3200"/>
              <a:t>Fördelningen av befolkningen i förhållande</a:t>
            </a:r>
            <a:br>
              <a:rPr lang="sv-SE" sz="3200"/>
            </a:br>
            <a:r>
              <a:rPr lang="sv-SE" sz="3200"/>
              <a:t>till arbete och arbetspension 31.12.2022</a:t>
            </a:r>
            <a:br>
              <a:rPr lang="fi-FI" sz="3200" dirty="0"/>
            </a:br>
            <a:endParaRPr lang="fi-FI" sz="3200" dirty="0"/>
          </a:p>
        </p:txBody>
      </p:sp>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5" name="Kuva 4" descr="Figuren innehåller en ålderspyramid av hela befolkningen efter kön i åldersklasser med 5 års intervall fördelad efter 17–68-åringar i arbete, pensionstagare och övrig befolkning 31.12.2022. Av männen var 1,26 miljoner i arbete och 629000 personer var i pension i slutet av år 2022. Av kvinnorna var 1,24 miljoner i arbete och 768000 personer i pension i slutet av år 2022. 867000 män och 808000 kvinnor var inte i arbete eller pension.">
            <a:extLst>
              <a:ext uri="{FF2B5EF4-FFF2-40B4-BE49-F238E27FC236}">
                <a16:creationId xmlns:a16="http://schemas.microsoft.com/office/drawing/2014/main" id="{5B644C78-AE53-66C6-B3B4-9EBB2034ABE0}"/>
              </a:ext>
            </a:extLst>
          </p:cNvPr>
          <p:cNvPicPr>
            <a:picLocks noChangeAspect="1"/>
          </p:cNvPicPr>
          <p:nvPr/>
        </p:nvPicPr>
        <p:blipFill>
          <a:blip r:embed="rId3"/>
          <a:stretch>
            <a:fillRect/>
          </a:stretch>
        </p:blipFill>
        <p:spPr>
          <a:xfrm>
            <a:off x="1631504" y="1484784"/>
            <a:ext cx="8260035" cy="4772639"/>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31.12.2022 </a:t>
            </a:r>
            <a:r>
              <a:rPr lang="fi-FI" sz="3200" dirty="0" err="1"/>
              <a:t>efter</a:t>
            </a:r>
            <a:r>
              <a:rPr lang="fi-FI" sz="3200" dirty="0"/>
              <a:t> </a:t>
            </a:r>
            <a:r>
              <a:rPr lang="fi-FI" sz="3200" dirty="0" err="1"/>
              <a:t>pensionslag</a:t>
            </a:r>
            <a:br>
              <a:rPr lang="fi-FI" sz="3200" dirty="0"/>
            </a:br>
            <a:endParaRPr lang="fi-FI" sz="3200" dirty="0"/>
          </a:p>
        </p:txBody>
      </p:sp>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5" name="Kuva 4" descr="Sammanlagt 2,5 miljoner personer arbetade som anställda eller företagare 31.12.2022. Största andelen arbetade inom ArPL, 1,6 miljoner personer. Inom OffPL på kommunsektorn arbetade 574000 personer.">
            <a:extLst>
              <a:ext uri="{FF2B5EF4-FFF2-40B4-BE49-F238E27FC236}">
                <a16:creationId xmlns:a16="http://schemas.microsoft.com/office/drawing/2014/main" id="{17BB20A9-F283-D695-487B-2DE1B8842E9A}"/>
              </a:ext>
            </a:extLst>
          </p:cNvPr>
          <p:cNvPicPr>
            <a:picLocks noChangeAspect="1"/>
          </p:cNvPicPr>
          <p:nvPr/>
        </p:nvPicPr>
        <p:blipFill>
          <a:blip r:embed="rId3"/>
          <a:stretch>
            <a:fillRect/>
          </a:stretch>
        </p:blipFill>
        <p:spPr>
          <a:xfrm>
            <a:off x="1075327" y="1628800"/>
            <a:ext cx="10041346" cy="4713115"/>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ctr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3"/>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2001–2023</a:t>
            </a:r>
            <a:br>
              <a:rPr lang="fi-FI" sz="3200" dirty="0"/>
            </a:br>
            <a:endParaRPr lang="fi-FI" sz="3200" dirty="0"/>
          </a:p>
        </p:txBody>
      </p:sp>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 figuren har pensionstagarna indelats i dem som får endast arbetspension, dem som får både arbets- och FPA-pension och dem som får endast FPA-pension. Under granskningsperioden 2001–2023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05B59FD0-DFFC-BEBB-3DB4-5DD7A9DADC0A}"/>
              </a:ext>
            </a:extLst>
          </p:cNvPr>
          <p:cNvPicPr>
            <a:picLocks noChangeAspect="1"/>
          </p:cNvPicPr>
          <p:nvPr/>
        </p:nvPicPr>
        <p:blipFill>
          <a:blip r:embed="rId3"/>
          <a:stretch>
            <a:fillRect/>
          </a:stretch>
        </p:blipFill>
        <p:spPr>
          <a:xfrm>
            <a:off x="1415480" y="1406524"/>
            <a:ext cx="9715251" cy="4611194"/>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31.12.2022</a:t>
            </a:r>
            <a:br>
              <a:rPr lang="fi-FI" sz="3200" dirty="0"/>
            </a:br>
            <a:endParaRPr lang="fi-FI" sz="3200" dirty="0"/>
          </a:p>
        </p:txBody>
      </p:sp>
      <p:pic>
        <p:nvPicPr>
          <p:cNvPr id="4" name="Kuva 3"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1200775C-F8FF-C1BE-5095-3E5D556826EE}"/>
              </a:ext>
            </a:extLst>
          </p:cNvPr>
          <p:cNvPicPr>
            <a:picLocks noChangeAspect="1"/>
          </p:cNvPicPr>
          <p:nvPr/>
        </p:nvPicPr>
        <p:blipFill>
          <a:blip r:embed="rId3"/>
          <a:stretch>
            <a:fillRect/>
          </a:stretch>
        </p:blipFill>
        <p:spPr>
          <a:xfrm>
            <a:off x="2279576" y="1419775"/>
            <a:ext cx="8527677" cy="5024127"/>
          </a:xfrm>
          <a:prstGeom prst="rect">
            <a:avLst/>
          </a:prstGeom>
        </p:spPr>
      </p:pic>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ctr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3"/>
          </p:nvPr>
        </p:nvSpPr>
        <p:spPr/>
        <p:txBody>
          <a:bodyPr/>
          <a:lstStyle/>
          <a:p>
            <a:r>
              <a:rPr lang="fi-FI" dirty="0"/>
              <a:t>7</a:t>
            </a:r>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2023</a:t>
            </a:r>
            <a:br>
              <a:rPr lang="fi-FI" sz="3200" dirty="0"/>
            </a:br>
            <a:endParaRPr lang="fi-FI" sz="3200" dirty="0"/>
          </a:p>
        </p:txBody>
      </p:sp>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Man går klart oftast i arbetspension som 64-åring. År 2023 var antalet nypensionerade i den här åldern 27 000.">
            <a:extLst>
              <a:ext uri="{FF2B5EF4-FFF2-40B4-BE49-F238E27FC236}">
                <a16:creationId xmlns:a16="http://schemas.microsoft.com/office/drawing/2014/main" id="{C3F00393-DC57-BF8D-7157-5F71AAB91DCF}"/>
              </a:ext>
            </a:extLst>
          </p:cNvPr>
          <p:cNvPicPr>
            <a:picLocks noChangeAspect="1"/>
          </p:cNvPicPr>
          <p:nvPr/>
        </p:nvPicPr>
        <p:blipFill>
          <a:blip r:embed="rId3"/>
          <a:stretch>
            <a:fillRect/>
          </a:stretch>
        </p:blipFill>
        <p:spPr>
          <a:xfrm>
            <a:off x="1479612" y="1484784"/>
            <a:ext cx="9232776" cy="4709460"/>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ctr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3"/>
          </p:nvPr>
        </p:nvSpPr>
        <p:spPr/>
        <p:txBody>
          <a:bodyPr/>
          <a:lstStyle/>
          <a:p>
            <a:r>
              <a:rPr lang="fi-FI" dirty="0"/>
              <a:t>9</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2023</a:t>
            </a:r>
            <a:endParaRPr lang="fi-FI" sz="3600" dirty="0"/>
          </a:p>
        </p:txBody>
      </p:sp>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Arbetspensionssystemets tillgångar ökade år 2023 med 12,5 miljarder euro och uppgick vid årets slut till 254,9 miljarder euro. År 2023 var placeringsavkastningen 15 miljarder euro, inkomsterna 32 miljarder euro och utgifterna 34,4 miljarder euro.">
            <a:extLst>
              <a:ext uri="{FF2B5EF4-FFF2-40B4-BE49-F238E27FC236}">
                <a16:creationId xmlns:a16="http://schemas.microsoft.com/office/drawing/2014/main" id="{FE76CAB1-165B-8525-CF4B-85E86EC96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91" y="1196752"/>
            <a:ext cx="7656217" cy="5245005"/>
          </a:xfrm>
          <a:prstGeom prst="rect">
            <a:avLst/>
          </a:prstGeom>
        </p:spPr>
      </p:pic>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3045555"/>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124785"/>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2010-2023</a:t>
            </a:r>
            <a:endParaRPr lang="fi-FI" sz="3200" dirty="0"/>
          </a:p>
        </p:txBody>
      </p:sp>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5" name="Kuva 4" descr="År 2023 arbetspensionsfondernas förhållande till bruttonationalprodukten var 92 procent.">
            <a:extLst>
              <a:ext uri="{FF2B5EF4-FFF2-40B4-BE49-F238E27FC236}">
                <a16:creationId xmlns:a16="http://schemas.microsoft.com/office/drawing/2014/main" id="{34496EF8-5EE3-2CFE-B7AB-ACAD0B5094C9}"/>
              </a:ext>
            </a:extLst>
          </p:cNvPr>
          <p:cNvPicPr>
            <a:picLocks noChangeAspect="1"/>
          </p:cNvPicPr>
          <p:nvPr/>
        </p:nvPicPr>
        <p:blipFill>
          <a:blip r:embed="rId3"/>
          <a:stretch>
            <a:fillRect/>
          </a:stretch>
        </p:blipFill>
        <p:spPr>
          <a:xfrm>
            <a:off x="2567608" y="1569146"/>
            <a:ext cx="7056784" cy="4743760"/>
          </a:xfrm>
          <a:prstGeom prst="rect">
            <a:avLst/>
          </a:prstGeom>
        </p:spPr>
      </p:pic>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pensione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4322F1B-7538-260F-E2E2-599BB2DCC722}"/>
              </a:ext>
            </a:extLst>
          </p:cNvPr>
          <p:cNvPicPr>
            <a:picLocks noChangeAspect="1"/>
          </p:cNvPicPr>
          <p:nvPr/>
        </p:nvPicPr>
        <p:blipFill>
          <a:blip r:embed="rId3"/>
          <a:stretch>
            <a:fillRect/>
          </a:stretch>
        </p:blipFill>
        <p:spPr>
          <a:xfrm>
            <a:off x="2058590" y="1293038"/>
            <a:ext cx="8074819" cy="461997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4" name="Kuva 3">
            <a:extLst>
              <a:ext uri="{FF2B5EF4-FFF2-40B4-BE49-F238E27FC236}">
                <a16:creationId xmlns:a16="http://schemas.microsoft.com/office/drawing/2014/main" id="{CC5C4CBF-5AD0-20CA-CF68-415524A165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1679" y="1380393"/>
            <a:ext cx="8207937" cy="4758617"/>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ctr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3"/>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ruotsi.potx" id="{6A43DCE4-4CA6-4B06-B4DE-74481D88EBD5}" vid="{C9B6EA24-33E9-4B96-ADC6-8F99D00EA4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1324</Words>
  <Application>Microsoft Office PowerPoint</Application>
  <PresentationFormat>Laajakuva</PresentationFormat>
  <Paragraphs>374</Paragraphs>
  <Slides>42</Slides>
  <Notes>39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2024 </vt:lpstr>
      <vt:lpstr>Arbetspensionsystemets verkställighet </vt:lpstr>
      <vt:lpstr>Beredningen och ikraftträdandet av  arbetspensionslagarna </vt:lpstr>
      <vt:lpstr>Hur pensionen bestäms </vt:lpstr>
      <vt:lpstr>Pensionstagarens grundtrygghet </vt:lpstr>
      <vt:lpstr>Totalpensionen år 2024 </vt:lpstr>
      <vt:lpstr>Totalpensionen år 2024,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31.12.2023 </vt:lpstr>
      <vt:lpstr>Fördelningen av totalpensionen för egenpensionstagare bosatta i Finland 31.12.2023 </vt:lpstr>
      <vt:lpstr>Genomsnittlig totalpension och dess förhållande till medelförtjänsten åren 2000–2023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31.12.2022 </vt:lpstr>
      <vt:lpstr>Arbetspensionsförsäkrade som arbetade som anställda eller företagare 31.12.2022 efter pensionslag </vt:lpstr>
      <vt:lpstr>Pensionstagarna</vt:lpstr>
      <vt:lpstr>Pensionstagarna efter pensionens struktur åren 2001–2023 </vt:lpstr>
      <vt:lpstr>Hela befolkningen och pensionstagarna  31.12.2022 </vt:lpstr>
      <vt:lpstr>Nya arbetspensionerade och pensioneringsåldern </vt:lpstr>
      <vt:lpstr>Nya 50–68-åriga arbetspensionerade år 2023 </vt:lpstr>
      <vt:lpstr>Pensioneringsålder för arbetspension  åren 2000–2020 </vt:lpstr>
      <vt:lpstr>Förväntad pensioneringsålder för arbetspension  åren 1996–2020 </vt:lpstr>
      <vt:lpstr>Förväntad pensioneringsålder åren 1996–2050: utfall, mål och prognos </vt:lpstr>
      <vt:lpstr>Finansieringen av arbetspensionerna </vt:lpstr>
      <vt:lpstr>Finansiering av pensioner enligt olika lagar</vt:lpstr>
      <vt:lpstr>Penningflöderna i arbetspensionssystemet år 2023</vt:lpstr>
      <vt:lpstr>Arbetspensionsavgifternas procentsatser år 2024</vt:lpstr>
      <vt:lpstr>Genomsnittlig APL-/ArPL-avgift åren 1962-2024</vt:lpstr>
      <vt:lpstr>Arbetspensionsavgift</vt:lpstr>
      <vt:lpstr>Arbetspensionsfonderna och deras förhållande till bruttonationalprodukten åren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 3.10.2024</dc:title>
  <dc:creator/>
  <cp:lastModifiedBy/>
  <cp:revision>1</cp:revision>
  <dcterms:created xsi:type="dcterms:W3CDTF">2024-10-03T07:34:11Z</dcterms:created>
  <dcterms:modified xsi:type="dcterms:W3CDTF">2024-10-03T07:35:41Z</dcterms:modified>
</cp:coreProperties>
</file>