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08" r:id="rId1"/>
  </p:sldMasterIdLst>
  <p:notesMasterIdLst>
    <p:notesMasterId r:id="rId44"/>
  </p:notesMasterIdLst>
  <p:sldIdLst>
    <p:sldId id="260" r:id="rId2"/>
    <p:sldId id="261" r:id="rId3"/>
    <p:sldId id="328" r:id="rId4"/>
    <p:sldId id="263" r:id="rId5"/>
    <p:sldId id="264" r:id="rId6"/>
    <p:sldId id="265" r:id="rId7"/>
    <p:sldId id="266" r:id="rId8"/>
    <p:sldId id="267" r:id="rId9"/>
    <p:sldId id="268" r:id="rId10"/>
    <p:sldId id="269" r:id="rId11"/>
    <p:sldId id="270" r:id="rId12"/>
    <p:sldId id="271" r:id="rId13"/>
    <p:sldId id="272" r:id="rId14"/>
    <p:sldId id="273" r:id="rId15"/>
    <p:sldId id="274" r:id="rId16"/>
    <p:sldId id="329" r:id="rId17"/>
    <p:sldId id="276" r:id="rId18"/>
    <p:sldId id="277" r:id="rId19"/>
    <p:sldId id="278" r:id="rId20"/>
    <p:sldId id="279" r:id="rId21"/>
    <p:sldId id="280" r:id="rId22"/>
    <p:sldId id="281" r:id="rId23"/>
    <p:sldId id="284" r:id="rId24"/>
    <p:sldId id="285" r:id="rId25"/>
    <p:sldId id="286" r:id="rId26"/>
    <p:sldId id="315" r:id="rId27"/>
    <p:sldId id="316" r:id="rId28"/>
    <p:sldId id="287" r:id="rId29"/>
    <p:sldId id="289" r:id="rId30"/>
    <p:sldId id="290" r:id="rId31"/>
    <p:sldId id="292" r:id="rId32"/>
    <p:sldId id="297" r:id="rId33"/>
    <p:sldId id="294" r:id="rId34"/>
    <p:sldId id="298" r:id="rId35"/>
    <p:sldId id="299" r:id="rId36"/>
    <p:sldId id="305" r:id="rId37"/>
    <p:sldId id="326" r:id="rId38"/>
    <p:sldId id="318" r:id="rId39"/>
    <p:sldId id="319" r:id="rId40"/>
    <p:sldId id="320" r:id="rId41"/>
    <p:sldId id="327" r:id="rId42"/>
    <p:sldId id="321" r:id="rId43"/>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851" autoAdjust="0"/>
  </p:normalViewPr>
  <p:slideViewPr>
    <p:cSldViewPr>
      <p:cViewPr varScale="1">
        <p:scale>
          <a:sx n="104" d="100"/>
          <a:sy n="104" d="100"/>
        </p:scale>
        <p:origin x="120" y="19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5" d="100"/>
          <a:sy n="65" d="100"/>
        </p:scale>
        <p:origin x="3154"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360196-5127-45DE-8D68-0FD73DBFF542}" type="datetimeFigureOut">
              <a:rPr lang="fi-FI" smtClean="0"/>
              <a:t>4.7.2024</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DDCE26-A6A5-404B-BE57-57D9F35F1DF3}" type="slidenum">
              <a:rPr lang="fi-FI" smtClean="0"/>
              <a:t>‹#›</a:t>
            </a:fld>
            <a:endParaRPr lang="fi-FI"/>
          </a:p>
        </p:txBody>
      </p:sp>
    </p:spTree>
    <p:extLst>
      <p:ext uri="{BB962C8B-B14F-4D97-AF65-F5344CB8AC3E}">
        <p14:creationId xmlns:p14="http://schemas.microsoft.com/office/powerpoint/2010/main" val="30590940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www.etk.fi/en/julkaisu/pension-indicators/" TargetMode="External"/><Relationship Id="rId2" Type="http://schemas.openxmlformats.org/officeDocument/2006/relationships/slide" Target="../slides/slide35.xml"/><Relationship Id="rId1" Type="http://schemas.openxmlformats.org/officeDocument/2006/relationships/notesMaster" Target="../notesMasters/notesMaster1.xml"/><Relationship Id="rId5" Type="http://schemas.openxmlformats.org/officeDocument/2006/relationships/hyperlink" Target="http://www.etk.fi/julkaisu/tyoelakeindikaattorit/" TargetMode="External"/><Relationship Id="rId4" Type="http://schemas.openxmlformats.org/officeDocument/2006/relationships/hyperlink" Target="http://www.etk.fi/en/service/home/770/publications?contentPath=en/julkaisut/reviews/pension_indicators_2014&amp;pageOffset=0&amp;firstTime=false" TargetMode="Externa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1</a:t>
            </a:fld>
            <a:endParaRPr lang="fi-FI"/>
          </a:p>
        </p:txBody>
      </p:sp>
    </p:spTree>
    <p:extLst>
      <p:ext uri="{BB962C8B-B14F-4D97-AF65-F5344CB8AC3E}">
        <p14:creationId xmlns:p14="http://schemas.microsoft.com/office/powerpoint/2010/main" val="28187825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11</a:t>
            </a:fld>
            <a:endParaRPr lang="fi-FI"/>
          </a:p>
        </p:txBody>
      </p:sp>
    </p:spTree>
    <p:extLst>
      <p:ext uri="{BB962C8B-B14F-4D97-AF65-F5344CB8AC3E}">
        <p14:creationId xmlns:p14="http://schemas.microsoft.com/office/powerpoint/2010/main" val="12139311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12</a:t>
            </a:fld>
            <a:endParaRPr lang="fi-FI"/>
          </a:p>
        </p:txBody>
      </p:sp>
    </p:spTree>
    <p:extLst>
      <p:ext uri="{BB962C8B-B14F-4D97-AF65-F5344CB8AC3E}">
        <p14:creationId xmlns:p14="http://schemas.microsoft.com/office/powerpoint/2010/main" val="14985958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nSpc>
                <a:spcPct val="20000"/>
              </a:lnSpc>
            </a:pPr>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13</a:t>
            </a:fld>
            <a:endParaRPr lang="fi-FI"/>
          </a:p>
        </p:txBody>
      </p:sp>
    </p:spTree>
    <p:extLst>
      <p:ext uri="{BB962C8B-B14F-4D97-AF65-F5344CB8AC3E}">
        <p14:creationId xmlns:p14="http://schemas.microsoft.com/office/powerpoint/2010/main" val="39648893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14</a:t>
            </a:fld>
            <a:endParaRPr lang="fi-FI"/>
          </a:p>
        </p:txBody>
      </p:sp>
    </p:spTree>
    <p:extLst>
      <p:ext uri="{BB962C8B-B14F-4D97-AF65-F5344CB8AC3E}">
        <p14:creationId xmlns:p14="http://schemas.microsoft.com/office/powerpoint/2010/main" val="30842895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15</a:t>
            </a:fld>
            <a:endParaRPr lang="fi-FI"/>
          </a:p>
        </p:txBody>
      </p:sp>
    </p:spTree>
    <p:extLst>
      <p:ext uri="{BB962C8B-B14F-4D97-AF65-F5344CB8AC3E}">
        <p14:creationId xmlns:p14="http://schemas.microsoft.com/office/powerpoint/2010/main" val="21567758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16</a:t>
            </a:fld>
            <a:endParaRPr lang="fi-FI"/>
          </a:p>
        </p:txBody>
      </p:sp>
    </p:spTree>
    <p:extLst>
      <p:ext uri="{BB962C8B-B14F-4D97-AF65-F5344CB8AC3E}">
        <p14:creationId xmlns:p14="http://schemas.microsoft.com/office/powerpoint/2010/main" val="29366395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17</a:t>
            </a:fld>
            <a:endParaRPr lang="fi-FI"/>
          </a:p>
        </p:txBody>
      </p:sp>
    </p:spTree>
    <p:extLst>
      <p:ext uri="{BB962C8B-B14F-4D97-AF65-F5344CB8AC3E}">
        <p14:creationId xmlns:p14="http://schemas.microsoft.com/office/powerpoint/2010/main" val="39019202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18</a:t>
            </a:fld>
            <a:endParaRPr lang="fi-FI"/>
          </a:p>
        </p:txBody>
      </p:sp>
    </p:spTree>
    <p:extLst>
      <p:ext uri="{BB962C8B-B14F-4D97-AF65-F5344CB8AC3E}">
        <p14:creationId xmlns:p14="http://schemas.microsoft.com/office/powerpoint/2010/main" val="35268301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a:xfrm>
            <a:off x="685800" y="4400550"/>
            <a:ext cx="5486400" cy="4203898"/>
          </a:xfrm>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19</a:t>
            </a:fld>
            <a:endParaRPr lang="fi-FI"/>
          </a:p>
        </p:txBody>
      </p:sp>
    </p:spTree>
    <p:extLst>
      <p:ext uri="{BB962C8B-B14F-4D97-AF65-F5344CB8AC3E}">
        <p14:creationId xmlns:p14="http://schemas.microsoft.com/office/powerpoint/2010/main" val="29254716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a:xfrm>
            <a:off x="685800" y="4400550"/>
            <a:ext cx="5486400" cy="4131890"/>
          </a:xfrm>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20</a:t>
            </a:fld>
            <a:endParaRPr lang="fi-FI"/>
          </a:p>
        </p:txBody>
      </p:sp>
    </p:spTree>
    <p:extLst>
      <p:ext uri="{BB962C8B-B14F-4D97-AF65-F5344CB8AC3E}">
        <p14:creationId xmlns:p14="http://schemas.microsoft.com/office/powerpoint/2010/main" val="27966749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3</a:t>
            </a:fld>
            <a:endParaRPr lang="fi-FI"/>
          </a:p>
        </p:txBody>
      </p:sp>
    </p:spTree>
    <p:extLst>
      <p:ext uri="{BB962C8B-B14F-4D97-AF65-F5344CB8AC3E}">
        <p14:creationId xmlns:p14="http://schemas.microsoft.com/office/powerpoint/2010/main" val="27937793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a:xfrm>
            <a:off x="685800" y="4400550"/>
            <a:ext cx="5486400" cy="3987874"/>
          </a:xfrm>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21</a:t>
            </a:fld>
            <a:endParaRPr lang="fi-FI"/>
          </a:p>
        </p:txBody>
      </p:sp>
    </p:spTree>
    <p:extLst>
      <p:ext uri="{BB962C8B-B14F-4D97-AF65-F5344CB8AC3E}">
        <p14:creationId xmlns:p14="http://schemas.microsoft.com/office/powerpoint/2010/main" val="1016877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22</a:t>
            </a:fld>
            <a:endParaRPr lang="fi-FI"/>
          </a:p>
        </p:txBody>
      </p:sp>
    </p:spTree>
    <p:extLst>
      <p:ext uri="{BB962C8B-B14F-4D97-AF65-F5344CB8AC3E}">
        <p14:creationId xmlns:p14="http://schemas.microsoft.com/office/powerpoint/2010/main" val="17284463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23</a:t>
            </a:fld>
            <a:endParaRPr lang="fi-FI"/>
          </a:p>
        </p:txBody>
      </p:sp>
    </p:spTree>
    <p:extLst>
      <p:ext uri="{BB962C8B-B14F-4D97-AF65-F5344CB8AC3E}">
        <p14:creationId xmlns:p14="http://schemas.microsoft.com/office/powerpoint/2010/main" val="35408293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sz="1600" dirty="0"/>
          </a:p>
        </p:txBody>
      </p:sp>
      <p:sp>
        <p:nvSpPr>
          <p:cNvPr id="4" name="Dian numeron paikkamerkki 3"/>
          <p:cNvSpPr>
            <a:spLocks noGrp="1"/>
          </p:cNvSpPr>
          <p:nvPr>
            <p:ph type="sldNum" sz="quarter" idx="5"/>
          </p:nvPr>
        </p:nvSpPr>
        <p:spPr/>
        <p:txBody>
          <a:bodyPr/>
          <a:lstStyle/>
          <a:p>
            <a:fld id="{1DDDCE26-A6A5-404B-BE57-57D9F35F1DF3}" type="slidenum">
              <a:rPr lang="fi-FI" smtClean="0"/>
              <a:t>24</a:t>
            </a:fld>
            <a:endParaRPr lang="fi-FI"/>
          </a:p>
        </p:txBody>
      </p:sp>
    </p:spTree>
    <p:extLst>
      <p:ext uri="{BB962C8B-B14F-4D97-AF65-F5344CB8AC3E}">
        <p14:creationId xmlns:p14="http://schemas.microsoft.com/office/powerpoint/2010/main" val="11245416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25</a:t>
            </a:fld>
            <a:endParaRPr lang="fi-FI"/>
          </a:p>
        </p:txBody>
      </p:sp>
    </p:spTree>
    <p:extLst>
      <p:ext uri="{BB962C8B-B14F-4D97-AF65-F5344CB8AC3E}">
        <p14:creationId xmlns:p14="http://schemas.microsoft.com/office/powerpoint/2010/main" val="9281919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26</a:t>
            </a:fld>
            <a:endParaRPr lang="fi-FI"/>
          </a:p>
        </p:txBody>
      </p:sp>
    </p:spTree>
    <p:extLst>
      <p:ext uri="{BB962C8B-B14F-4D97-AF65-F5344CB8AC3E}">
        <p14:creationId xmlns:p14="http://schemas.microsoft.com/office/powerpoint/2010/main" val="24823005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27</a:t>
            </a:fld>
            <a:endParaRPr lang="fi-FI"/>
          </a:p>
        </p:txBody>
      </p:sp>
    </p:spTree>
    <p:extLst>
      <p:ext uri="{BB962C8B-B14F-4D97-AF65-F5344CB8AC3E}">
        <p14:creationId xmlns:p14="http://schemas.microsoft.com/office/powerpoint/2010/main" val="1541394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28</a:t>
            </a:fld>
            <a:endParaRPr lang="fi-FI"/>
          </a:p>
        </p:txBody>
      </p:sp>
    </p:spTree>
    <p:extLst>
      <p:ext uri="{BB962C8B-B14F-4D97-AF65-F5344CB8AC3E}">
        <p14:creationId xmlns:p14="http://schemas.microsoft.com/office/powerpoint/2010/main" val="7935965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29</a:t>
            </a:fld>
            <a:endParaRPr lang="fi-FI"/>
          </a:p>
        </p:txBody>
      </p:sp>
    </p:spTree>
    <p:extLst>
      <p:ext uri="{BB962C8B-B14F-4D97-AF65-F5344CB8AC3E}">
        <p14:creationId xmlns:p14="http://schemas.microsoft.com/office/powerpoint/2010/main" val="20597740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30</a:t>
            </a:fld>
            <a:endParaRPr lang="fi-FI"/>
          </a:p>
        </p:txBody>
      </p:sp>
    </p:spTree>
    <p:extLst>
      <p:ext uri="{BB962C8B-B14F-4D97-AF65-F5344CB8AC3E}">
        <p14:creationId xmlns:p14="http://schemas.microsoft.com/office/powerpoint/2010/main" val="34040197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4</a:t>
            </a:fld>
            <a:endParaRPr lang="fi-FI"/>
          </a:p>
        </p:txBody>
      </p:sp>
    </p:spTree>
    <p:extLst>
      <p:ext uri="{BB962C8B-B14F-4D97-AF65-F5344CB8AC3E}">
        <p14:creationId xmlns:p14="http://schemas.microsoft.com/office/powerpoint/2010/main" val="26594523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685800" y="539750"/>
            <a:ext cx="5486400" cy="3086100"/>
          </a:xfrm>
        </p:spPr>
      </p:sp>
      <p:sp>
        <p:nvSpPr>
          <p:cNvPr id="3" name="Huomautusten paikkamerkki 2"/>
          <p:cNvSpPr>
            <a:spLocks noGrp="1"/>
          </p:cNvSpPr>
          <p:nvPr>
            <p:ph type="body" idx="1"/>
          </p:nvPr>
        </p:nvSpPr>
        <p:spPr>
          <a:xfrm>
            <a:off x="715144" y="4139952"/>
            <a:ext cx="5486400" cy="3600450"/>
          </a:xfrm>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32</a:t>
            </a:fld>
            <a:endParaRPr lang="fi-FI"/>
          </a:p>
        </p:txBody>
      </p:sp>
    </p:spTree>
    <p:extLst>
      <p:ext uri="{BB962C8B-B14F-4D97-AF65-F5344CB8AC3E}">
        <p14:creationId xmlns:p14="http://schemas.microsoft.com/office/powerpoint/2010/main" val="27115881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685800" y="539750"/>
            <a:ext cx="5486400" cy="3086100"/>
          </a:xfrm>
        </p:spPr>
      </p:sp>
      <p:sp>
        <p:nvSpPr>
          <p:cNvPr id="3" name="Huomautusten paikkamerkki 2"/>
          <p:cNvSpPr>
            <a:spLocks noGrp="1"/>
          </p:cNvSpPr>
          <p:nvPr>
            <p:ph type="body" idx="1"/>
          </p:nvPr>
        </p:nvSpPr>
        <p:spPr>
          <a:xfrm>
            <a:off x="685800" y="3923928"/>
            <a:ext cx="5486400" cy="4320480"/>
          </a:xfrm>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33</a:t>
            </a:fld>
            <a:endParaRPr lang="fi-FI"/>
          </a:p>
        </p:txBody>
      </p:sp>
    </p:spTree>
    <p:extLst>
      <p:ext uri="{BB962C8B-B14F-4D97-AF65-F5344CB8AC3E}">
        <p14:creationId xmlns:p14="http://schemas.microsoft.com/office/powerpoint/2010/main" val="1632577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34</a:t>
            </a:fld>
            <a:endParaRPr lang="fi-FI"/>
          </a:p>
        </p:txBody>
      </p:sp>
    </p:spTree>
    <p:extLst>
      <p:ext uri="{BB962C8B-B14F-4D97-AF65-F5344CB8AC3E}">
        <p14:creationId xmlns:p14="http://schemas.microsoft.com/office/powerpoint/2010/main" val="26646022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35</a:t>
            </a:fld>
            <a:endParaRPr lang="fi-FI"/>
          </a:p>
        </p:txBody>
      </p:sp>
      <p:sp>
        <p:nvSpPr>
          <p:cNvPr id="5" name="Tekstiruutu 4">
            <a:hlinkClick r:id="rId3"/>
            <a:extLst>
              <a:ext uri="{FF2B5EF4-FFF2-40B4-BE49-F238E27FC236}">
                <a16:creationId xmlns:a16="http://schemas.microsoft.com/office/drawing/2014/main" id="{C5BA6774-3CA7-45C7-B805-D5A4B7CEA44E}"/>
              </a:ext>
            </a:extLst>
          </p:cNvPr>
          <p:cNvSpPr txBox="1"/>
          <p:nvPr/>
        </p:nvSpPr>
        <p:spPr>
          <a:xfrm>
            <a:off x="685800" y="4716016"/>
            <a:ext cx="2122215" cy="276999"/>
          </a:xfrm>
          <a:prstGeom prst="rect">
            <a:avLst/>
          </a:prstGeom>
          <a:noFill/>
        </p:spPr>
        <p:txBody>
          <a:bodyPr wrap="square" rtlCol="0">
            <a:spAutoFit/>
          </a:bodyPr>
          <a:lstStyle/>
          <a:p>
            <a:r>
              <a:rPr lang="fi-FI" sz="1200" dirty="0">
                <a:latin typeface="+mn-lt"/>
                <a:hlinkClick r:id="rId4"/>
              </a:rPr>
              <a:t>Pension </a:t>
            </a:r>
            <a:r>
              <a:rPr lang="fi-FI" sz="1200" dirty="0" err="1">
                <a:latin typeface="+mn-lt"/>
                <a:hlinkClick r:id="rId4"/>
              </a:rPr>
              <a:t>Indicators</a:t>
            </a:r>
            <a:endParaRPr lang="en-US" sz="1200" dirty="0">
              <a:latin typeface="+mn-lt"/>
            </a:endParaRPr>
          </a:p>
        </p:txBody>
      </p:sp>
      <p:sp>
        <p:nvSpPr>
          <p:cNvPr id="6" name="Tekstiruutu 5">
            <a:extLst>
              <a:ext uri="{FF2B5EF4-FFF2-40B4-BE49-F238E27FC236}">
                <a16:creationId xmlns:a16="http://schemas.microsoft.com/office/drawing/2014/main" id="{65AFDA26-410C-4404-B940-4E20DDB7D647}"/>
              </a:ext>
            </a:extLst>
          </p:cNvPr>
          <p:cNvSpPr txBox="1"/>
          <p:nvPr/>
        </p:nvSpPr>
        <p:spPr>
          <a:xfrm>
            <a:off x="685800" y="5017999"/>
            <a:ext cx="1495346" cy="276999"/>
          </a:xfrm>
          <a:prstGeom prst="rect">
            <a:avLst/>
          </a:prstGeom>
          <a:noFill/>
        </p:spPr>
        <p:txBody>
          <a:bodyPr wrap="none" rtlCol="0">
            <a:spAutoFit/>
          </a:bodyPr>
          <a:lstStyle/>
          <a:p>
            <a:r>
              <a:rPr lang="fi-FI" sz="1200" dirty="0">
                <a:latin typeface="Calibri" panose="020F0502020204030204" pitchFamily="34" charset="0"/>
                <a:hlinkClick r:id="rId5"/>
              </a:rPr>
              <a:t>Työeläkeindikaattorit</a:t>
            </a:r>
            <a:endParaRPr lang="en-US" sz="1200" dirty="0">
              <a:latin typeface="Calibri" panose="020F0502020204030204" pitchFamily="34" charset="0"/>
            </a:endParaRPr>
          </a:p>
        </p:txBody>
      </p:sp>
    </p:spTree>
    <p:extLst>
      <p:ext uri="{BB962C8B-B14F-4D97-AF65-F5344CB8AC3E}">
        <p14:creationId xmlns:p14="http://schemas.microsoft.com/office/powerpoint/2010/main" val="32855661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36</a:t>
            </a:fld>
            <a:endParaRPr lang="fi-FI"/>
          </a:p>
        </p:txBody>
      </p:sp>
    </p:spTree>
    <p:extLst>
      <p:ext uri="{BB962C8B-B14F-4D97-AF65-F5344CB8AC3E}">
        <p14:creationId xmlns:p14="http://schemas.microsoft.com/office/powerpoint/2010/main" val="42612938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37</a:t>
            </a:fld>
            <a:endParaRPr lang="fi-FI"/>
          </a:p>
        </p:txBody>
      </p:sp>
    </p:spTree>
    <p:extLst>
      <p:ext uri="{BB962C8B-B14F-4D97-AF65-F5344CB8AC3E}">
        <p14:creationId xmlns:p14="http://schemas.microsoft.com/office/powerpoint/2010/main" val="15334888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38</a:t>
            </a:fld>
            <a:endParaRPr lang="fi-FI"/>
          </a:p>
        </p:txBody>
      </p:sp>
    </p:spTree>
    <p:extLst>
      <p:ext uri="{BB962C8B-B14F-4D97-AF65-F5344CB8AC3E}">
        <p14:creationId xmlns:p14="http://schemas.microsoft.com/office/powerpoint/2010/main" val="161459208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39</a:t>
            </a:fld>
            <a:endParaRPr lang="fi-FI"/>
          </a:p>
        </p:txBody>
      </p:sp>
    </p:spTree>
    <p:extLst>
      <p:ext uri="{BB962C8B-B14F-4D97-AF65-F5344CB8AC3E}">
        <p14:creationId xmlns:p14="http://schemas.microsoft.com/office/powerpoint/2010/main" val="18289987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40</a:t>
            </a:fld>
            <a:endParaRPr lang="fi-FI"/>
          </a:p>
        </p:txBody>
      </p:sp>
    </p:spTree>
    <p:extLst>
      <p:ext uri="{BB962C8B-B14F-4D97-AF65-F5344CB8AC3E}">
        <p14:creationId xmlns:p14="http://schemas.microsoft.com/office/powerpoint/2010/main" val="3741597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42</a:t>
            </a:fld>
            <a:endParaRPr lang="fi-FI"/>
          </a:p>
        </p:txBody>
      </p:sp>
    </p:spTree>
    <p:extLst>
      <p:ext uri="{BB962C8B-B14F-4D97-AF65-F5344CB8AC3E}">
        <p14:creationId xmlns:p14="http://schemas.microsoft.com/office/powerpoint/2010/main" val="8259844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5</a:t>
            </a:fld>
            <a:endParaRPr lang="fi-FI"/>
          </a:p>
        </p:txBody>
      </p:sp>
    </p:spTree>
    <p:extLst>
      <p:ext uri="{BB962C8B-B14F-4D97-AF65-F5344CB8AC3E}">
        <p14:creationId xmlns:p14="http://schemas.microsoft.com/office/powerpoint/2010/main" val="27373310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6</a:t>
            </a:fld>
            <a:endParaRPr lang="fi-FI"/>
          </a:p>
        </p:txBody>
      </p:sp>
    </p:spTree>
    <p:extLst>
      <p:ext uri="{BB962C8B-B14F-4D97-AF65-F5344CB8AC3E}">
        <p14:creationId xmlns:p14="http://schemas.microsoft.com/office/powerpoint/2010/main" val="4237350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7</a:t>
            </a:fld>
            <a:endParaRPr lang="fi-FI"/>
          </a:p>
        </p:txBody>
      </p:sp>
    </p:spTree>
    <p:extLst>
      <p:ext uri="{BB962C8B-B14F-4D97-AF65-F5344CB8AC3E}">
        <p14:creationId xmlns:p14="http://schemas.microsoft.com/office/powerpoint/2010/main" val="41170504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8</a:t>
            </a:fld>
            <a:endParaRPr lang="fi-FI"/>
          </a:p>
        </p:txBody>
      </p:sp>
    </p:spTree>
    <p:extLst>
      <p:ext uri="{BB962C8B-B14F-4D97-AF65-F5344CB8AC3E}">
        <p14:creationId xmlns:p14="http://schemas.microsoft.com/office/powerpoint/2010/main" val="9425555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9</a:t>
            </a:fld>
            <a:endParaRPr lang="fi-FI"/>
          </a:p>
        </p:txBody>
      </p:sp>
    </p:spTree>
    <p:extLst>
      <p:ext uri="{BB962C8B-B14F-4D97-AF65-F5344CB8AC3E}">
        <p14:creationId xmlns:p14="http://schemas.microsoft.com/office/powerpoint/2010/main" val="1314450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10</a:t>
            </a:fld>
            <a:endParaRPr lang="fi-FI"/>
          </a:p>
        </p:txBody>
      </p:sp>
    </p:spTree>
    <p:extLst>
      <p:ext uri="{BB962C8B-B14F-4D97-AF65-F5344CB8AC3E}">
        <p14:creationId xmlns:p14="http://schemas.microsoft.com/office/powerpoint/2010/main" val="5449991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9C117ACD-DB48-469D-B3A5-3D8882FD2EBA}"/>
              </a:ext>
            </a:extLst>
          </p:cNvPr>
          <p:cNvSpPr/>
          <p:nvPr/>
        </p:nvSpPr>
        <p:spPr bwMode="white">
          <a:xfrm>
            <a:off x="1" y="1"/>
            <a:ext cx="12191999" cy="5854356"/>
          </a:xfrm>
          <a:prstGeom prst="rect">
            <a:avLst/>
          </a:prstGeom>
          <a:solidFill>
            <a:srgbClr val="0356B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FI" sz="2667" dirty="0">
              <a:latin typeface="Verdana" panose="020B0604030504040204" pitchFamily="34" charset="0"/>
              <a:ea typeface="Verdana" panose="020B0604030504040204" pitchFamily="34" charset="0"/>
              <a:cs typeface="Verdana" panose="020B0604030504040204" pitchFamily="34" charset="0"/>
            </a:endParaRPr>
          </a:p>
        </p:txBody>
      </p:sp>
      <p:sp>
        <p:nvSpPr>
          <p:cNvPr id="2" name="Otsikko 1">
            <a:extLst>
              <a:ext uri="{FF2B5EF4-FFF2-40B4-BE49-F238E27FC236}">
                <a16:creationId xmlns:a16="http://schemas.microsoft.com/office/drawing/2014/main" id="{8B2878A9-06AD-4811-B821-8DC94694F366}"/>
              </a:ext>
            </a:extLst>
          </p:cNvPr>
          <p:cNvSpPr>
            <a:spLocks noGrp="1"/>
          </p:cNvSpPr>
          <p:nvPr>
            <p:ph type="ctrTitle" hasCustomPrompt="1"/>
          </p:nvPr>
        </p:nvSpPr>
        <p:spPr>
          <a:xfrm>
            <a:off x="828000" y="648000"/>
            <a:ext cx="7452000" cy="2520000"/>
          </a:xfrm>
        </p:spPr>
        <p:txBody>
          <a:bodyPr anchor="t">
            <a:noAutofit/>
          </a:bodyPr>
          <a:lstStyle>
            <a:lvl1pPr algn="l">
              <a:defRPr sz="5100">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br>
              <a:rPr lang="fi-FI" dirty="0"/>
            </a:br>
            <a:r>
              <a:rPr lang="fi-FI" dirty="0"/>
              <a:t>kolmas rivi</a:t>
            </a:r>
          </a:p>
        </p:txBody>
      </p:sp>
      <p:sp>
        <p:nvSpPr>
          <p:cNvPr id="3" name="Alaotsikko 2">
            <a:extLst>
              <a:ext uri="{FF2B5EF4-FFF2-40B4-BE49-F238E27FC236}">
                <a16:creationId xmlns:a16="http://schemas.microsoft.com/office/drawing/2014/main" id="{758AB152-6134-4ECF-B98C-A3B847F87E68}"/>
              </a:ext>
            </a:extLst>
          </p:cNvPr>
          <p:cNvSpPr>
            <a:spLocks noGrp="1"/>
          </p:cNvSpPr>
          <p:nvPr>
            <p:ph type="subTitle" idx="1"/>
          </p:nvPr>
        </p:nvSpPr>
        <p:spPr>
          <a:xfrm>
            <a:off x="828000" y="3726000"/>
            <a:ext cx="7452000"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4" name="Päivämäärän paikkamerkki 3">
            <a:extLst>
              <a:ext uri="{FF2B5EF4-FFF2-40B4-BE49-F238E27FC236}">
                <a16:creationId xmlns:a16="http://schemas.microsoft.com/office/drawing/2014/main" id="{3058B3E6-66CA-4E3D-8B75-C9C94F0443F6}"/>
              </a:ext>
            </a:extLst>
          </p:cNvPr>
          <p:cNvSpPr>
            <a:spLocks noGrp="1"/>
          </p:cNvSpPr>
          <p:nvPr>
            <p:ph type="dt" sz="half" idx="10"/>
          </p:nvPr>
        </p:nvSpPr>
        <p:spPr/>
        <p:txBody>
          <a:bodyPr/>
          <a:lstStyle>
            <a:lvl1pPr>
              <a:defRPr>
                <a:noFill/>
              </a:defRPr>
            </a:lvl1pPr>
          </a:lstStyle>
          <a:p>
            <a:r>
              <a:rPr lang="fi-FI"/>
              <a:t>20.6.2023</a:t>
            </a:r>
          </a:p>
        </p:txBody>
      </p:sp>
      <p:sp>
        <p:nvSpPr>
          <p:cNvPr id="5" name="Alatunnisteen paikkamerkki 4">
            <a:extLst>
              <a:ext uri="{FF2B5EF4-FFF2-40B4-BE49-F238E27FC236}">
                <a16:creationId xmlns:a16="http://schemas.microsoft.com/office/drawing/2014/main" id="{1F072CC3-34DB-4A9B-B2A8-A80DC8D2C6BD}"/>
              </a:ext>
            </a:extLst>
          </p:cNvPr>
          <p:cNvSpPr>
            <a:spLocks noGrp="1"/>
          </p:cNvSpPr>
          <p:nvPr>
            <p:ph type="ftr" sz="quarter" idx="11"/>
          </p:nvPr>
        </p:nvSpPr>
        <p:spPr/>
        <p:txBody>
          <a:bodyPr/>
          <a:lstStyle>
            <a:lvl1pPr>
              <a:defRPr>
                <a:noFill/>
              </a:defRPr>
            </a:lvl1pPr>
          </a:lstStyle>
          <a:p>
            <a:r>
              <a:rPr lang="fi-FI"/>
              <a:t>Pensionsskyddscentralen   |</a:t>
            </a:r>
          </a:p>
        </p:txBody>
      </p:sp>
      <p:sp>
        <p:nvSpPr>
          <p:cNvPr id="6" name="Dian numeron paikkamerkki 5">
            <a:extLst>
              <a:ext uri="{FF2B5EF4-FFF2-40B4-BE49-F238E27FC236}">
                <a16:creationId xmlns:a16="http://schemas.microsoft.com/office/drawing/2014/main" id="{02455EC8-A487-4296-8764-0DC6EAA0C308}"/>
              </a:ext>
            </a:extLst>
          </p:cNvPr>
          <p:cNvSpPr>
            <a:spLocks noGrp="1"/>
          </p:cNvSpPr>
          <p:nvPr>
            <p:ph type="sldNum" sz="quarter" idx="12"/>
          </p:nvPr>
        </p:nvSpPr>
        <p:spPr/>
        <p:txBody>
          <a:bodyPr/>
          <a:lstStyle>
            <a:lvl1pPr>
              <a:defRPr>
                <a:noFill/>
              </a:defRPr>
            </a:lvl1pPr>
          </a:lstStyle>
          <a:p>
            <a:fld id="{BE2D8D75-17F6-474C-8CC8-AD93DCE1F39D}" type="slidenum">
              <a:rPr lang="fi-FI" smtClean="0"/>
              <a:t>‹#›</a:t>
            </a:fld>
            <a:endParaRPr lang="fi-FI"/>
          </a:p>
        </p:txBody>
      </p:sp>
      <p:pic>
        <p:nvPicPr>
          <p:cNvPr id="8" name="Picture 3" descr="A picture containing clock&#10;&#10;Description automatically generated">
            <a:extLst>
              <a:ext uri="{FF2B5EF4-FFF2-40B4-BE49-F238E27FC236}">
                <a16:creationId xmlns:a16="http://schemas.microsoft.com/office/drawing/2014/main" id="{72916907-F6A6-4BA7-A4F3-FDE9736405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48800" y="0"/>
            <a:ext cx="2743200" cy="6858000"/>
          </a:xfrm>
          <a:prstGeom prst="rect">
            <a:avLst/>
          </a:prstGeom>
        </p:spPr>
      </p:pic>
      <p:pic>
        <p:nvPicPr>
          <p:cNvPr id="10" name="Picture 10" descr="Pensionsskyddscentralen logotyp">
            <a:extLst>
              <a:ext uri="{FF2B5EF4-FFF2-40B4-BE49-F238E27FC236}">
                <a16:creationId xmlns:a16="http://schemas.microsoft.com/office/drawing/2014/main" id="{48974886-8102-4507-B599-67506BD6A3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black">
          <a:xfrm>
            <a:off x="918000" y="6094800"/>
            <a:ext cx="3410548" cy="468000"/>
          </a:xfrm>
          <a:prstGeom prst="rect">
            <a:avLst/>
          </a:prstGeom>
        </p:spPr>
      </p:pic>
    </p:spTree>
    <p:extLst>
      <p:ext uri="{BB962C8B-B14F-4D97-AF65-F5344CB8AC3E}">
        <p14:creationId xmlns:p14="http://schemas.microsoft.com/office/powerpoint/2010/main" val="2402293890"/>
      </p:ext>
    </p:extLst>
  </p:cSld>
  <p:clrMapOvr>
    <a:masterClrMapping/>
  </p:clrMapOvr>
  <p:extLst>
    <p:ext uri="{DCECCB84-F9BA-43D5-87BE-67443E8EF086}">
      <p15:sldGuideLst xmlns:p15="http://schemas.microsoft.com/office/powerpoint/2012/main">
        <p15:guide id="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Valkoinen">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47D24-850B-43C5-B5BE-8D8502732142}"/>
              </a:ext>
            </a:extLst>
          </p:cNvPr>
          <p:cNvSpPr>
            <a:spLocks noGrp="1"/>
          </p:cNvSpPr>
          <p:nvPr>
            <p:ph type="dt" sz="half" idx="10"/>
          </p:nvPr>
        </p:nvSpPr>
        <p:spPr>
          <a:noFill/>
        </p:spPr>
        <p:txBody>
          <a:bodyPr/>
          <a:lstStyle>
            <a:lvl1pPr>
              <a:defRPr>
                <a:noFill/>
              </a:defRPr>
            </a:lvl1pPr>
          </a:lstStyle>
          <a:p>
            <a:r>
              <a:rPr lang="fi-FI"/>
              <a:t>20.6.2023</a:t>
            </a:r>
          </a:p>
        </p:txBody>
      </p:sp>
      <p:sp>
        <p:nvSpPr>
          <p:cNvPr id="3" name="Alatunnisteen paikkamerkki 2">
            <a:extLst>
              <a:ext uri="{FF2B5EF4-FFF2-40B4-BE49-F238E27FC236}">
                <a16:creationId xmlns:a16="http://schemas.microsoft.com/office/drawing/2014/main" id="{D2C258F1-CFA0-4A2D-AA8A-E76D9FC299D2}"/>
              </a:ext>
            </a:extLst>
          </p:cNvPr>
          <p:cNvSpPr>
            <a:spLocks noGrp="1"/>
          </p:cNvSpPr>
          <p:nvPr>
            <p:ph type="ftr" sz="quarter" idx="11"/>
          </p:nvPr>
        </p:nvSpPr>
        <p:spPr>
          <a:noFill/>
        </p:spPr>
        <p:txBody>
          <a:bodyPr/>
          <a:lstStyle>
            <a:lvl1pPr>
              <a:defRPr>
                <a:noFill/>
              </a:defRPr>
            </a:lvl1pPr>
          </a:lstStyle>
          <a:p>
            <a:r>
              <a:rPr lang="fi-FI"/>
              <a:t>Pensionsskyddscentralen   |</a:t>
            </a:r>
          </a:p>
        </p:txBody>
      </p:sp>
      <p:sp>
        <p:nvSpPr>
          <p:cNvPr id="4" name="Dian numeron paikkamerkki 3">
            <a:extLst>
              <a:ext uri="{FF2B5EF4-FFF2-40B4-BE49-F238E27FC236}">
                <a16:creationId xmlns:a16="http://schemas.microsoft.com/office/drawing/2014/main" id="{ED2C7633-EC37-4F00-8D6E-ADED1F938B9F}"/>
              </a:ext>
            </a:extLst>
          </p:cNvPr>
          <p:cNvSpPr>
            <a:spLocks noGrp="1"/>
          </p:cNvSpPr>
          <p:nvPr>
            <p:ph type="sldNum" sz="quarter" idx="12"/>
          </p:nvPr>
        </p:nvSpPr>
        <p:spPr>
          <a:noFill/>
        </p:spPr>
        <p:txBody>
          <a:bodyPr/>
          <a:lstStyle>
            <a:lvl1pPr>
              <a:defRPr>
                <a:noFill/>
              </a:defRPr>
            </a:lvl1pPr>
          </a:lstStyle>
          <a:p>
            <a:fld id="{BE2D8D75-17F6-474C-8CC8-AD93DCE1F39D}" type="slidenum">
              <a:rPr lang="fi-FI" smtClean="0"/>
              <a:t>‹#›</a:t>
            </a:fld>
            <a:endParaRPr lang="fi-FI"/>
          </a:p>
        </p:txBody>
      </p:sp>
    </p:spTree>
    <p:extLst>
      <p:ext uri="{BB962C8B-B14F-4D97-AF65-F5344CB8AC3E}">
        <p14:creationId xmlns:p14="http://schemas.microsoft.com/office/powerpoint/2010/main" val="1626356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Salintäyttödia">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47D24-850B-43C5-B5BE-8D8502732142}"/>
              </a:ext>
            </a:extLst>
          </p:cNvPr>
          <p:cNvSpPr>
            <a:spLocks noGrp="1"/>
          </p:cNvSpPr>
          <p:nvPr>
            <p:ph type="dt" sz="half" idx="10"/>
          </p:nvPr>
        </p:nvSpPr>
        <p:spPr/>
        <p:txBody>
          <a:bodyPr/>
          <a:lstStyle>
            <a:lvl1pPr>
              <a:defRPr>
                <a:noFill/>
              </a:defRPr>
            </a:lvl1pPr>
          </a:lstStyle>
          <a:p>
            <a:r>
              <a:rPr lang="fi-FI"/>
              <a:t>20.6.2023</a:t>
            </a:r>
          </a:p>
        </p:txBody>
      </p:sp>
      <p:sp>
        <p:nvSpPr>
          <p:cNvPr id="3" name="Alatunnisteen paikkamerkki 2">
            <a:extLst>
              <a:ext uri="{FF2B5EF4-FFF2-40B4-BE49-F238E27FC236}">
                <a16:creationId xmlns:a16="http://schemas.microsoft.com/office/drawing/2014/main" id="{D2C258F1-CFA0-4A2D-AA8A-E76D9FC299D2}"/>
              </a:ext>
            </a:extLst>
          </p:cNvPr>
          <p:cNvSpPr>
            <a:spLocks noGrp="1"/>
          </p:cNvSpPr>
          <p:nvPr>
            <p:ph type="ftr" sz="quarter" idx="11"/>
          </p:nvPr>
        </p:nvSpPr>
        <p:spPr/>
        <p:txBody>
          <a:bodyPr/>
          <a:lstStyle>
            <a:lvl1pPr>
              <a:defRPr>
                <a:noFill/>
              </a:defRPr>
            </a:lvl1pPr>
          </a:lstStyle>
          <a:p>
            <a:r>
              <a:rPr lang="fi-FI"/>
              <a:t>Pensionsskyddscentralen   |</a:t>
            </a:r>
          </a:p>
        </p:txBody>
      </p:sp>
      <p:sp>
        <p:nvSpPr>
          <p:cNvPr id="4" name="Dian numeron paikkamerkki 3">
            <a:extLst>
              <a:ext uri="{FF2B5EF4-FFF2-40B4-BE49-F238E27FC236}">
                <a16:creationId xmlns:a16="http://schemas.microsoft.com/office/drawing/2014/main" id="{ED2C7633-EC37-4F00-8D6E-ADED1F938B9F}"/>
              </a:ext>
            </a:extLst>
          </p:cNvPr>
          <p:cNvSpPr>
            <a:spLocks noGrp="1"/>
          </p:cNvSpPr>
          <p:nvPr>
            <p:ph type="sldNum" sz="quarter" idx="12"/>
          </p:nvPr>
        </p:nvSpPr>
        <p:spPr/>
        <p:txBody>
          <a:bodyPr/>
          <a:lstStyle>
            <a:lvl1pPr>
              <a:defRPr>
                <a:noFill/>
              </a:defRPr>
            </a:lvl1pPr>
          </a:lstStyle>
          <a:p>
            <a:fld id="{BE2D8D75-17F6-474C-8CC8-AD93DCE1F39D}" type="slidenum">
              <a:rPr lang="fi-FI" smtClean="0"/>
              <a:t>‹#›</a:t>
            </a:fld>
            <a:endParaRPr lang="fi-FI"/>
          </a:p>
        </p:txBody>
      </p:sp>
      <p:pic>
        <p:nvPicPr>
          <p:cNvPr id="6" name="Picture 7" descr="Pensionsskyddscentralen logotyp">
            <a:extLst>
              <a:ext uri="{FF2B5EF4-FFF2-40B4-BE49-F238E27FC236}">
                <a16:creationId xmlns:a16="http://schemas.microsoft.com/office/drawing/2014/main" id="{21039395-D3A7-49BE-B2EA-889EE13E16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black">
          <a:xfrm>
            <a:off x="914591" y="2577764"/>
            <a:ext cx="10362818" cy="1422000"/>
          </a:xfrm>
          <a:prstGeom prst="rect">
            <a:avLst/>
          </a:prstGeom>
        </p:spPr>
      </p:pic>
    </p:spTree>
    <p:extLst>
      <p:ext uri="{BB962C8B-B14F-4D97-AF65-F5344CB8AC3E}">
        <p14:creationId xmlns:p14="http://schemas.microsoft.com/office/powerpoint/2010/main" val="3081595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65DC22B-6DFD-4B9A-AAB2-0C4DD637F106}"/>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FD5FB8CB-E308-4676-808C-B38AC70554A2}"/>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Päivämäärän paikkamerkki 3">
            <a:extLst>
              <a:ext uri="{FF2B5EF4-FFF2-40B4-BE49-F238E27FC236}">
                <a16:creationId xmlns:a16="http://schemas.microsoft.com/office/drawing/2014/main" id="{D1373424-4C49-4C80-A574-66E6C638B88D}"/>
              </a:ext>
            </a:extLst>
          </p:cNvPr>
          <p:cNvSpPr>
            <a:spLocks noGrp="1"/>
          </p:cNvSpPr>
          <p:nvPr>
            <p:ph type="dt" sz="half" idx="10"/>
          </p:nvPr>
        </p:nvSpPr>
        <p:spPr/>
        <p:txBody>
          <a:bodyPr/>
          <a:lstStyle/>
          <a:p>
            <a:r>
              <a:rPr lang="fi-FI"/>
              <a:t>20.6.2023</a:t>
            </a:r>
          </a:p>
        </p:txBody>
      </p:sp>
      <p:sp>
        <p:nvSpPr>
          <p:cNvPr id="5" name="Alatunnisteen paikkamerkki 4">
            <a:extLst>
              <a:ext uri="{FF2B5EF4-FFF2-40B4-BE49-F238E27FC236}">
                <a16:creationId xmlns:a16="http://schemas.microsoft.com/office/drawing/2014/main" id="{DFB2587F-8248-4941-92F2-C2EBD697553A}"/>
              </a:ext>
            </a:extLst>
          </p:cNvPr>
          <p:cNvSpPr>
            <a:spLocks noGrp="1"/>
          </p:cNvSpPr>
          <p:nvPr>
            <p:ph type="ftr" sz="quarter" idx="11"/>
          </p:nvPr>
        </p:nvSpPr>
        <p:spPr/>
        <p:txBody>
          <a:bodyPr/>
          <a:lstStyle/>
          <a:p>
            <a:r>
              <a:rPr lang="fi-FI"/>
              <a:t>Pensionsskyddscentralen   |</a:t>
            </a:r>
          </a:p>
        </p:txBody>
      </p:sp>
      <p:sp>
        <p:nvSpPr>
          <p:cNvPr id="6" name="Dian numeron paikkamerkki 5">
            <a:extLst>
              <a:ext uri="{FF2B5EF4-FFF2-40B4-BE49-F238E27FC236}">
                <a16:creationId xmlns:a16="http://schemas.microsoft.com/office/drawing/2014/main" id="{D88AC32D-6F25-49DF-9157-20C026751D45}"/>
              </a:ext>
            </a:extLst>
          </p:cNvPr>
          <p:cNvSpPr>
            <a:spLocks noGrp="1"/>
          </p:cNvSpPr>
          <p:nvPr>
            <p:ph type="sldNum" sz="quarter" idx="12"/>
          </p:nvPr>
        </p:nvSpPr>
        <p:spPr/>
        <p:txBody>
          <a:bodyPr/>
          <a:lstStyle/>
          <a:p>
            <a:fld id="{BE2D8D75-17F6-474C-8CC8-AD93DCE1F39D}" type="slidenum">
              <a:rPr lang="fi-FI" smtClean="0"/>
              <a:t>‹#›</a:t>
            </a:fld>
            <a:endParaRPr lang="fi-FI"/>
          </a:p>
        </p:txBody>
      </p:sp>
    </p:spTree>
    <p:extLst>
      <p:ext uri="{BB962C8B-B14F-4D97-AF65-F5344CB8AC3E}">
        <p14:creationId xmlns:p14="http://schemas.microsoft.com/office/powerpoint/2010/main" val="3006675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Kaksi sisältökohdetta">
    <p:spTree>
      <p:nvGrpSpPr>
        <p:cNvPr id="1" name=""/>
        <p:cNvGrpSpPr/>
        <p:nvPr/>
      </p:nvGrpSpPr>
      <p:grpSpPr>
        <a:xfrm>
          <a:off x="0" y="0"/>
          <a:ext cx="0" cy="0"/>
          <a:chOff x="0" y="0"/>
          <a:chExt cx="0" cy="0"/>
        </a:xfrm>
      </p:grpSpPr>
      <p:sp>
        <p:nvSpPr>
          <p:cNvPr id="8" name="Otsikko 7">
            <a:extLst>
              <a:ext uri="{FF2B5EF4-FFF2-40B4-BE49-F238E27FC236}">
                <a16:creationId xmlns:a16="http://schemas.microsoft.com/office/drawing/2014/main" id="{F0F42AE7-1B54-4615-87CC-3B1105EAAB71}"/>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AAB04214-152C-4822-8FF7-32ACF968241C}"/>
              </a:ext>
            </a:extLst>
          </p:cNvPr>
          <p:cNvSpPr>
            <a:spLocks noGrp="1"/>
          </p:cNvSpPr>
          <p:nvPr>
            <p:ph sz="half" idx="1"/>
          </p:nvPr>
        </p:nvSpPr>
        <p:spPr>
          <a:xfrm>
            <a:off x="838200" y="1800000"/>
            <a:ext cx="4680000" cy="4356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Sisällön paikkamerkki 3">
            <a:extLst>
              <a:ext uri="{FF2B5EF4-FFF2-40B4-BE49-F238E27FC236}">
                <a16:creationId xmlns:a16="http://schemas.microsoft.com/office/drawing/2014/main" id="{9B655070-F452-4BFF-B5E6-3919D2427708}"/>
              </a:ext>
            </a:extLst>
          </p:cNvPr>
          <p:cNvSpPr>
            <a:spLocks noGrp="1"/>
          </p:cNvSpPr>
          <p:nvPr>
            <p:ph sz="half" idx="2"/>
          </p:nvPr>
        </p:nvSpPr>
        <p:spPr>
          <a:xfrm>
            <a:off x="5688000" y="1800000"/>
            <a:ext cx="4680000" cy="4356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Päivämäärän paikkamerkki 4">
            <a:extLst>
              <a:ext uri="{FF2B5EF4-FFF2-40B4-BE49-F238E27FC236}">
                <a16:creationId xmlns:a16="http://schemas.microsoft.com/office/drawing/2014/main" id="{C2492A5E-EFE7-4124-B3FD-6299C55E4A36}"/>
              </a:ext>
            </a:extLst>
          </p:cNvPr>
          <p:cNvSpPr>
            <a:spLocks noGrp="1"/>
          </p:cNvSpPr>
          <p:nvPr>
            <p:ph type="dt" sz="half" idx="10"/>
          </p:nvPr>
        </p:nvSpPr>
        <p:spPr/>
        <p:txBody>
          <a:bodyPr/>
          <a:lstStyle/>
          <a:p>
            <a:r>
              <a:rPr lang="fi-FI"/>
              <a:t>20.6.2023</a:t>
            </a:r>
          </a:p>
        </p:txBody>
      </p:sp>
      <p:sp>
        <p:nvSpPr>
          <p:cNvPr id="6" name="Alatunnisteen paikkamerkki 5">
            <a:extLst>
              <a:ext uri="{FF2B5EF4-FFF2-40B4-BE49-F238E27FC236}">
                <a16:creationId xmlns:a16="http://schemas.microsoft.com/office/drawing/2014/main" id="{13A98128-BF65-4964-A43F-7D9934C3BD61}"/>
              </a:ext>
            </a:extLst>
          </p:cNvPr>
          <p:cNvSpPr>
            <a:spLocks noGrp="1"/>
          </p:cNvSpPr>
          <p:nvPr>
            <p:ph type="ftr" sz="quarter" idx="11"/>
          </p:nvPr>
        </p:nvSpPr>
        <p:spPr/>
        <p:txBody>
          <a:bodyPr/>
          <a:lstStyle/>
          <a:p>
            <a:r>
              <a:rPr lang="fi-FI"/>
              <a:t>Pensionsskyddscentralen   |</a:t>
            </a:r>
          </a:p>
        </p:txBody>
      </p:sp>
      <p:sp>
        <p:nvSpPr>
          <p:cNvPr id="7" name="Dian numeron paikkamerkki 6">
            <a:extLst>
              <a:ext uri="{FF2B5EF4-FFF2-40B4-BE49-F238E27FC236}">
                <a16:creationId xmlns:a16="http://schemas.microsoft.com/office/drawing/2014/main" id="{CF344E38-90BB-4B68-AE64-6AA1614F42A4}"/>
              </a:ext>
            </a:extLst>
          </p:cNvPr>
          <p:cNvSpPr>
            <a:spLocks noGrp="1"/>
          </p:cNvSpPr>
          <p:nvPr>
            <p:ph type="sldNum" sz="quarter" idx="12"/>
          </p:nvPr>
        </p:nvSpPr>
        <p:spPr/>
        <p:txBody>
          <a:bodyPr/>
          <a:lstStyle/>
          <a:p>
            <a:fld id="{BE2D8D75-17F6-474C-8CC8-AD93DCE1F39D}" type="slidenum">
              <a:rPr lang="fi-FI" smtClean="0"/>
              <a:t>‹#›</a:t>
            </a:fld>
            <a:endParaRPr lang="fi-FI"/>
          </a:p>
        </p:txBody>
      </p:sp>
    </p:spTree>
    <p:extLst>
      <p:ext uri="{BB962C8B-B14F-4D97-AF65-F5344CB8AC3E}">
        <p14:creationId xmlns:p14="http://schemas.microsoft.com/office/powerpoint/2010/main" val="4266529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Osan ylätunniste">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9C117ACD-DB48-469D-B3A5-3D8882FD2EBA}"/>
              </a:ext>
            </a:extLst>
          </p:cNvPr>
          <p:cNvSpPr/>
          <p:nvPr/>
        </p:nvSpPr>
        <p:spPr bwMode="white">
          <a:xfrm>
            <a:off x="1" y="1"/>
            <a:ext cx="12191999" cy="5854356"/>
          </a:xfrm>
          <a:prstGeom prst="rect">
            <a:avLst/>
          </a:prstGeom>
          <a:solidFill>
            <a:srgbClr val="0356B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FI" sz="2667" dirty="0">
              <a:latin typeface="Verdana" panose="020B0604030504040204" pitchFamily="34" charset="0"/>
              <a:ea typeface="Verdana" panose="020B0604030504040204" pitchFamily="34" charset="0"/>
              <a:cs typeface="Verdana" panose="020B0604030504040204" pitchFamily="34" charset="0"/>
            </a:endParaRPr>
          </a:p>
        </p:txBody>
      </p:sp>
      <p:sp>
        <p:nvSpPr>
          <p:cNvPr id="2" name="Otsikko 1">
            <a:extLst>
              <a:ext uri="{FF2B5EF4-FFF2-40B4-BE49-F238E27FC236}">
                <a16:creationId xmlns:a16="http://schemas.microsoft.com/office/drawing/2014/main" id="{8B2878A9-06AD-4811-B821-8DC94694F366}"/>
              </a:ext>
            </a:extLst>
          </p:cNvPr>
          <p:cNvSpPr>
            <a:spLocks noGrp="1"/>
          </p:cNvSpPr>
          <p:nvPr>
            <p:ph type="ctrTitle" hasCustomPrompt="1"/>
          </p:nvPr>
        </p:nvSpPr>
        <p:spPr>
          <a:xfrm>
            <a:off x="1701888" y="2880000"/>
            <a:ext cx="7452000" cy="2520000"/>
          </a:xfrm>
        </p:spPr>
        <p:txBody>
          <a:bodyPr anchor="t">
            <a:noAutofit/>
          </a:bodyPr>
          <a:lstStyle>
            <a:lvl1pPr algn="l">
              <a:defRPr sz="4000">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br>
              <a:rPr lang="fi-FI" dirty="0"/>
            </a:br>
            <a:r>
              <a:rPr lang="fi-FI" dirty="0"/>
              <a:t>kolmas rivi</a:t>
            </a:r>
          </a:p>
        </p:txBody>
      </p:sp>
      <p:sp>
        <p:nvSpPr>
          <p:cNvPr id="8" name="Tekstin paikkamerkki 7">
            <a:extLst>
              <a:ext uri="{FF2B5EF4-FFF2-40B4-BE49-F238E27FC236}">
                <a16:creationId xmlns:a16="http://schemas.microsoft.com/office/drawing/2014/main" id="{5A87F165-4A60-4FA4-B6E7-3DA90B9B574F}"/>
              </a:ext>
            </a:extLst>
          </p:cNvPr>
          <p:cNvSpPr>
            <a:spLocks noGrp="1"/>
          </p:cNvSpPr>
          <p:nvPr>
            <p:ph type="body" sz="quarter" idx="13" hasCustomPrompt="1"/>
          </p:nvPr>
        </p:nvSpPr>
        <p:spPr>
          <a:xfrm>
            <a:off x="1827927" y="729000"/>
            <a:ext cx="2800057" cy="2340000"/>
          </a:xfrm>
        </p:spPr>
        <p:txBody>
          <a:bodyPr lIns="0" tIns="0" rIns="0" bIns="0" anchor="b">
            <a:noAutofit/>
          </a:bodyPr>
          <a:lstStyle>
            <a:lvl1pPr marL="0" indent="0">
              <a:buFontTx/>
              <a:buNone/>
              <a:defRPr sz="20000">
                <a:solidFill>
                  <a:srgbClr val="02B7FA"/>
                </a:solidFill>
              </a:defRPr>
            </a:lvl1pPr>
            <a:lvl2pPr>
              <a:defRPr>
                <a:solidFill>
                  <a:srgbClr val="02B7FA"/>
                </a:solidFill>
              </a:defRPr>
            </a:lvl2pPr>
            <a:lvl3pPr>
              <a:defRPr>
                <a:solidFill>
                  <a:srgbClr val="02B7FA"/>
                </a:solidFill>
              </a:defRPr>
            </a:lvl3pPr>
            <a:lvl4pPr>
              <a:defRPr>
                <a:solidFill>
                  <a:srgbClr val="02B7FA"/>
                </a:solidFill>
              </a:defRPr>
            </a:lvl4pPr>
            <a:lvl5pPr>
              <a:defRPr>
                <a:solidFill>
                  <a:srgbClr val="02B7FA"/>
                </a:solidFill>
              </a:defRPr>
            </a:lvl5pPr>
          </a:lstStyle>
          <a:p>
            <a:pPr lvl="0"/>
            <a:r>
              <a:rPr lang="fi-FI" dirty="0"/>
              <a:t>1</a:t>
            </a:r>
          </a:p>
        </p:txBody>
      </p:sp>
      <p:sp>
        <p:nvSpPr>
          <p:cNvPr id="4" name="Päivämäärän paikkamerkki 3">
            <a:extLst>
              <a:ext uri="{FF2B5EF4-FFF2-40B4-BE49-F238E27FC236}">
                <a16:creationId xmlns:a16="http://schemas.microsoft.com/office/drawing/2014/main" id="{3058B3E6-66CA-4E3D-8B75-C9C94F0443F6}"/>
              </a:ext>
            </a:extLst>
          </p:cNvPr>
          <p:cNvSpPr>
            <a:spLocks noGrp="1"/>
          </p:cNvSpPr>
          <p:nvPr>
            <p:ph type="dt" sz="half" idx="10"/>
          </p:nvPr>
        </p:nvSpPr>
        <p:spPr/>
        <p:txBody>
          <a:bodyPr/>
          <a:lstStyle>
            <a:lvl1pPr>
              <a:defRPr>
                <a:noFill/>
              </a:defRPr>
            </a:lvl1pPr>
          </a:lstStyle>
          <a:p>
            <a:r>
              <a:rPr lang="fi-FI"/>
              <a:t>20.6.2023</a:t>
            </a:r>
          </a:p>
        </p:txBody>
      </p:sp>
      <p:sp>
        <p:nvSpPr>
          <p:cNvPr id="5" name="Alatunnisteen paikkamerkki 4">
            <a:extLst>
              <a:ext uri="{FF2B5EF4-FFF2-40B4-BE49-F238E27FC236}">
                <a16:creationId xmlns:a16="http://schemas.microsoft.com/office/drawing/2014/main" id="{1F072CC3-34DB-4A9B-B2A8-A80DC8D2C6BD}"/>
              </a:ext>
            </a:extLst>
          </p:cNvPr>
          <p:cNvSpPr>
            <a:spLocks noGrp="1"/>
          </p:cNvSpPr>
          <p:nvPr>
            <p:ph type="ftr" sz="quarter" idx="11"/>
          </p:nvPr>
        </p:nvSpPr>
        <p:spPr/>
        <p:txBody>
          <a:bodyPr/>
          <a:lstStyle>
            <a:lvl1pPr>
              <a:defRPr>
                <a:noFill/>
              </a:defRPr>
            </a:lvl1pPr>
          </a:lstStyle>
          <a:p>
            <a:r>
              <a:rPr lang="fi-FI"/>
              <a:t>Pensionsskyddscentralen   |</a:t>
            </a:r>
          </a:p>
        </p:txBody>
      </p:sp>
      <p:sp>
        <p:nvSpPr>
          <p:cNvPr id="6" name="Dian numeron paikkamerkki 5">
            <a:extLst>
              <a:ext uri="{FF2B5EF4-FFF2-40B4-BE49-F238E27FC236}">
                <a16:creationId xmlns:a16="http://schemas.microsoft.com/office/drawing/2014/main" id="{02455EC8-A487-4296-8764-0DC6EAA0C308}"/>
              </a:ext>
            </a:extLst>
          </p:cNvPr>
          <p:cNvSpPr>
            <a:spLocks noGrp="1"/>
          </p:cNvSpPr>
          <p:nvPr>
            <p:ph type="sldNum" sz="quarter" idx="12"/>
          </p:nvPr>
        </p:nvSpPr>
        <p:spPr/>
        <p:txBody>
          <a:bodyPr/>
          <a:lstStyle>
            <a:lvl1pPr>
              <a:defRPr>
                <a:noFill/>
              </a:defRPr>
            </a:lvl1pPr>
          </a:lstStyle>
          <a:p>
            <a:fld id="{BE2D8D75-17F6-474C-8CC8-AD93DCE1F39D}" type="slidenum">
              <a:rPr lang="fi-FI" smtClean="0"/>
              <a:t>‹#›</a:t>
            </a:fld>
            <a:endParaRPr lang="fi-FI"/>
          </a:p>
        </p:txBody>
      </p:sp>
      <p:sp>
        <p:nvSpPr>
          <p:cNvPr id="10" name="Rectangle 11">
            <a:extLst>
              <a:ext uri="{FF2B5EF4-FFF2-40B4-BE49-F238E27FC236}">
                <a16:creationId xmlns:a16="http://schemas.microsoft.com/office/drawing/2014/main" id="{2F9D6407-38A2-412E-9FDD-229851FEA85E}"/>
              </a:ext>
            </a:extLst>
          </p:cNvPr>
          <p:cNvSpPr/>
          <p:nvPr/>
        </p:nvSpPr>
        <p:spPr>
          <a:xfrm>
            <a:off x="9449182" y="0"/>
            <a:ext cx="2743200" cy="6858000"/>
          </a:xfrm>
          <a:prstGeom prst="rect">
            <a:avLst/>
          </a:prstGeom>
          <a:solidFill>
            <a:srgbClr val="02B7FA">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667" dirty="0">
              <a:latin typeface="Verdana" panose="020B0604030504040204" pitchFamily="34" charset="0"/>
              <a:ea typeface="Verdana" panose="020B0604030504040204" pitchFamily="34" charset="0"/>
              <a:cs typeface="Verdana" panose="020B0604030504040204" pitchFamily="34" charset="0"/>
            </a:endParaRPr>
          </a:p>
        </p:txBody>
      </p:sp>
      <p:cxnSp>
        <p:nvCxnSpPr>
          <p:cNvPr id="12" name="Straight Connector 7">
            <a:extLst>
              <a:ext uri="{FF2B5EF4-FFF2-40B4-BE49-F238E27FC236}">
                <a16:creationId xmlns:a16="http://schemas.microsoft.com/office/drawing/2014/main" id="{CDE6C3BF-87D3-4CF5-B8CB-E4E0AD63780B}"/>
              </a:ext>
            </a:extLst>
          </p:cNvPr>
          <p:cNvCxnSpPr>
            <a:cxnSpLocks/>
          </p:cNvCxnSpPr>
          <p:nvPr/>
        </p:nvCxnSpPr>
        <p:spPr>
          <a:xfrm>
            <a:off x="1834293" y="2669060"/>
            <a:ext cx="2793691" cy="0"/>
          </a:xfrm>
          <a:prstGeom prst="line">
            <a:avLst/>
          </a:prstGeom>
          <a:ln w="53975">
            <a:solidFill>
              <a:srgbClr val="02B7FA"/>
            </a:solidFill>
          </a:ln>
        </p:spPr>
        <p:style>
          <a:lnRef idx="1">
            <a:schemeClr val="accent1"/>
          </a:lnRef>
          <a:fillRef idx="0">
            <a:schemeClr val="accent1"/>
          </a:fillRef>
          <a:effectRef idx="0">
            <a:schemeClr val="accent1"/>
          </a:effectRef>
          <a:fontRef idx="minor">
            <a:schemeClr val="tx1"/>
          </a:fontRef>
        </p:style>
      </p:cxnSp>
      <p:pic>
        <p:nvPicPr>
          <p:cNvPr id="13" name="Kuva 9" descr="Eläketurvakeskuksen logo">
            <a:extLst>
              <a:ext uri="{FF2B5EF4-FFF2-40B4-BE49-F238E27FC236}">
                <a16:creationId xmlns:a16="http://schemas.microsoft.com/office/drawing/2014/main" id="{CA666818-1CF3-4C80-994B-51E863A63B7F}"/>
              </a:ext>
            </a:extLst>
          </p:cNvPr>
          <p:cNvPicPr>
            <a:picLocks noChangeAspect="1"/>
          </p:cNvPicPr>
          <p:nvPr/>
        </p:nvPicPr>
        <p:blipFill>
          <a:blip r:embed="rId2">
            <a:alphaModFix/>
          </a:blip>
          <a:stretch>
            <a:fillRect/>
          </a:stretch>
        </p:blipFill>
        <p:spPr>
          <a:xfrm>
            <a:off x="11903259" y="6484048"/>
            <a:ext cx="258413" cy="258413"/>
          </a:xfrm>
          <a:prstGeom prst="rect">
            <a:avLst/>
          </a:prstGeom>
        </p:spPr>
      </p:pic>
    </p:spTree>
    <p:extLst>
      <p:ext uri="{BB962C8B-B14F-4D97-AF65-F5344CB8AC3E}">
        <p14:creationId xmlns:p14="http://schemas.microsoft.com/office/powerpoint/2010/main" val="71826699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Osan ylätunniste 2">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9C117ACD-DB48-469D-B3A5-3D8882FD2EBA}"/>
              </a:ext>
            </a:extLst>
          </p:cNvPr>
          <p:cNvSpPr/>
          <p:nvPr/>
        </p:nvSpPr>
        <p:spPr bwMode="white">
          <a:xfrm>
            <a:off x="1" y="1"/>
            <a:ext cx="12191999" cy="5854356"/>
          </a:xfrm>
          <a:prstGeom prst="rect">
            <a:avLst/>
          </a:prstGeom>
          <a:solidFill>
            <a:srgbClr val="0356B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FI" sz="2667" dirty="0">
              <a:latin typeface="Verdana" panose="020B0604030504040204" pitchFamily="34" charset="0"/>
              <a:ea typeface="Verdana" panose="020B0604030504040204" pitchFamily="34" charset="0"/>
              <a:cs typeface="Verdana" panose="020B0604030504040204" pitchFamily="34" charset="0"/>
            </a:endParaRPr>
          </a:p>
        </p:txBody>
      </p:sp>
      <p:sp>
        <p:nvSpPr>
          <p:cNvPr id="2" name="Otsikko 1">
            <a:extLst>
              <a:ext uri="{FF2B5EF4-FFF2-40B4-BE49-F238E27FC236}">
                <a16:creationId xmlns:a16="http://schemas.microsoft.com/office/drawing/2014/main" id="{8B2878A9-06AD-4811-B821-8DC94694F366}"/>
              </a:ext>
            </a:extLst>
          </p:cNvPr>
          <p:cNvSpPr>
            <a:spLocks noGrp="1"/>
          </p:cNvSpPr>
          <p:nvPr>
            <p:ph type="ctrTitle" hasCustomPrompt="1"/>
          </p:nvPr>
        </p:nvSpPr>
        <p:spPr>
          <a:xfrm>
            <a:off x="1701888" y="2880000"/>
            <a:ext cx="7452000" cy="2520000"/>
          </a:xfrm>
        </p:spPr>
        <p:txBody>
          <a:bodyPr anchor="t">
            <a:noAutofit/>
          </a:bodyPr>
          <a:lstStyle>
            <a:lvl1pPr algn="l">
              <a:defRPr sz="4000">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br>
              <a:rPr lang="fi-FI" dirty="0"/>
            </a:br>
            <a:r>
              <a:rPr lang="fi-FI" dirty="0"/>
              <a:t>kolmas rivi</a:t>
            </a:r>
          </a:p>
        </p:txBody>
      </p:sp>
      <p:sp>
        <p:nvSpPr>
          <p:cNvPr id="11" name="Kuvan paikkamerkki 7">
            <a:extLst>
              <a:ext uri="{FF2B5EF4-FFF2-40B4-BE49-F238E27FC236}">
                <a16:creationId xmlns:a16="http://schemas.microsoft.com/office/drawing/2014/main" id="{D768870C-60F1-4837-9381-D55FCC60A8D2}"/>
              </a:ext>
            </a:extLst>
          </p:cNvPr>
          <p:cNvSpPr>
            <a:spLocks noGrp="1"/>
          </p:cNvSpPr>
          <p:nvPr>
            <p:ph type="pic" sz="quarter" idx="13" hasCustomPrompt="1"/>
          </p:nvPr>
        </p:nvSpPr>
        <p:spPr>
          <a:xfrm>
            <a:off x="1800000" y="813600"/>
            <a:ext cx="1663200" cy="1663200"/>
          </a:xfrm>
        </p:spPr>
        <p:txBody>
          <a:bodyPr/>
          <a:lstStyle>
            <a:lvl1pPr marL="0" indent="0">
              <a:spcAft>
                <a:spcPts val="0"/>
              </a:spcAft>
              <a:buNone/>
              <a:defRPr sz="1400">
                <a:solidFill>
                  <a:schemeClr val="bg1"/>
                </a:solidFill>
              </a:defRPr>
            </a:lvl1pPr>
          </a:lstStyle>
          <a:p>
            <a:r>
              <a:rPr lang="fi-FI" dirty="0"/>
              <a:t>Napsauta </a:t>
            </a:r>
            <a:br>
              <a:rPr lang="fi-FI" dirty="0"/>
            </a:br>
            <a:r>
              <a:rPr lang="fi-FI" dirty="0"/>
              <a:t>Lisää &gt; Kuvakkeet</a:t>
            </a:r>
            <a:br>
              <a:rPr lang="fi-FI" dirty="0"/>
            </a:br>
            <a:r>
              <a:rPr lang="fi-FI" dirty="0"/>
              <a:t>Muuta täyttöväri Muodon muotoilu</a:t>
            </a:r>
          </a:p>
        </p:txBody>
      </p:sp>
      <p:sp>
        <p:nvSpPr>
          <p:cNvPr id="4" name="Päivämäärän paikkamerkki 3">
            <a:extLst>
              <a:ext uri="{FF2B5EF4-FFF2-40B4-BE49-F238E27FC236}">
                <a16:creationId xmlns:a16="http://schemas.microsoft.com/office/drawing/2014/main" id="{3058B3E6-66CA-4E3D-8B75-C9C94F0443F6}"/>
              </a:ext>
            </a:extLst>
          </p:cNvPr>
          <p:cNvSpPr>
            <a:spLocks noGrp="1"/>
          </p:cNvSpPr>
          <p:nvPr>
            <p:ph type="dt" sz="half" idx="10"/>
          </p:nvPr>
        </p:nvSpPr>
        <p:spPr/>
        <p:txBody>
          <a:bodyPr/>
          <a:lstStyle>
            <a:lvl1pPr>
              <a:defRPr>
                <a:noFill/>
              </a:defRPr>
            </a:lvl1pPr>
          </a:lstStyle>
          <a:p>
            <a:r>
              <a:rPr lang="fi-FI"/>
              <a:t>20.6.2023</a:t>
            </a:r>
          </a:p>
        </p:txBody>
      </p:sp>
      <p:sp>
        <p:nvSpPr>
          <p:cNvPr id="5" name="Alatunnisteen paikkamerkki 4">
            <a:extLst>
              <a:ext uri="{FF2B5EF4-FFF2-40B4-BE49-F238E27FC236}">
                <a16:creationId xmlns:a16="http://schemas.microsoft.com/office/drawing/2014/main" id="{1F072CC3-34DB-4A9B-B2A8-A80DC8D2C6BD}"/>
              </a:ext>
            </a:extLst>
          </p:cNvPr>
          <p:cNvSpPr>
            <a:spLocks noGrp="1"/>
          </p:cNvSpPr>
          <p:nvPr>
            <p:ph type="ftr" sz="quarter" idx="11"/>
          </p:nvPr>
        </p:nvSpPr>
        <p:spPr/>
        <p:txBody>
          <a:bodyPr/>
          <a:lstStyle>
            <a:lvl1pPr>
              <a:defRPr>
                <a:noFill/>
              </a:defRPr>
            </a:lvl1pPr>
          </a:lstStyle>
          <a:p>
            <a:r>
              <a:rPr lang="fi-FI"/>
              <a:t>Pensionsskyddscentralen   |</a:t>
            </a:r>
          </a:p>
        </p:txBody>
      </p:sp>
      <p:sp>
        <p:nvSpPr>
          <p:cNvPr id="6" name="Dian numeron paikkamerkki 5">
            <a:extLst>
              <a:ext uri="{FF2B5EF4-FFF2-40B4-BE49-F238E27FC236}">
                <a16:creationId xmlns:a16="http://schemas.microsoft.com/office/drawing/2014/main" id="{02455EC8-A487-4296-8764-0DC6EAA0C308}"/>
              </a:ext>
            </a:extLst>
          </p:cNvPr>
          <p:cNvSpPr>
            <a:spLocks noGrp="1"/>
          </p:cNvSpPr>
          <p:nvPr>
            <p:ph type="sldNum" sz="quarter" idx="12"/>
          </p:nvPr>
        </p:nvSpPr>
        <p:spPr/>
        <p:txBody>
          <a:bodyPr/>
          <a:lstStyle>
            <a:lvl1pPr>
              <a:defRPr>
                <a:noFill/>
              </a:defRPr>
            </a:lvl1pPr>
          </a:lstStyle>
          <a:p>
            <a:fld id="{BE2D8D75-17F6-474C-8CC8-AD93DCE1F39D}" type="slidenum">
              <a:rPr lang="fi-FI" smtClean="0"/>
              <a:t>‹#›</a:t>
            </a:fld>
            <a:endParaRPr lang="fi-FI"/>
          </a:p>
        </p:txBody>
      </p:sp>
      <p:cxnSp>
        <p:nvCxnSpPr>
          <p:cNvPr id="12" name="Straight Connector 7">
            <a:extLst>
              <a:ext uri="{FF2B5EF4-FFF2-40B4-BE49-F238E27FC236}">
                <a16:creationId xmlns:a16="http://schemas.microsoft.com/office/drawing/2014/main" id="{CDE6C3BF-87D3-4CF5-B8CB-E4E0AD63780B}"/>
              </a:ext>
            </a:extLst>
          </p:cNvPr>
          <p:cNvCxnSpPr>
            <a:cxnSpLocks/>
          </p:cNvCxnSpPr>
          <p:nvPr/>
        </p:nvCxnSpPr>
        <p:spPr>
          <a:xfrm>
            <a:off x="1834293" y="2669060"/>
            <a:ext cx="2793691" cy="0"/>
          </a:xfrm>
          <a:prstGeom prst="line">
            <a:avLst/>
          </a:prstGeom>
          <a:ln w="53975">
            <a:solidFill>
              <a:srgbClr val="02B7FA"/>
            </a:solidFill>
          </a:ln>
        </p:spPr>
        <p:style>
          <a:lnRef idx="1">
            <a:schemeClr val="accent1"/>
          </a:lnRef>
          <a:fillRef idx="0">
            <a:schemeClr val="accent1"/>
          </a:fillRef>
          <a:effectRef idx="0">
            <a:schemeClr val="accent1"/>
          </a:effectRef>
          <a:fontRef idx="minor">
            <a:schemeClr val="tx1"/>
          </a:fontRef>
        </p:style>
      </p:cxnSp>
      <p:sp>
        <p:nvSpPr>
          <p:cNvPr id="15" name="Rectangle 11">
            <a:extLst>
              <a:ext uri="{FF2B5EF4-FFF2-40B4-BE49-F238E27FC236}">
                <a16:creationId xmlns:a16="http://schemas.microsoft.com/office/drawing/2014/main" id="{AF23F68D-027B-4C02-9804-C672AB9C379C}"/>
              </a:ext>
            </a:extLst>
          </p:cNvPr>
          <p:cNvSpPr/>
          <p:nvPr/>
        </p:nvSpPr>
        <p:spPr>
          <a:xfrm>
            <a:off x="9450000" y="0"/>
            <a:ext cx="2743200" cy="6858000"/>
          </a:xfrm>
          <a:prstGeom prst="rect">
            <a:avLst/>
          </a:prstGeom>
          <a:solidFill>
            <a:srgbClr val="02B7FA">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667" dirty="0">
              <a:latin typeface="Verdana" panose="020B0604030504040204" pitchFamily="34" charset="0"/>
              <a:ea typeface="Verdana" panose="020B0604030504040204" pitchFamily="34" charset="0"/>
              <a:cs typeface="Verdana" panose="020B0604030504040204" pitchFamily="34" charset="0"/>
            </a:endParaRPr>
          </a:p>
        </p:txBody>
      </p:sp>
      <p:pic>
        <p:nvPicPr>
          <p:cNvPr id="14" name="Kuva 9" descr="Eläketurvakeskuksen logo">
            <a:extLst>
              <a:ext uri="{FF2B5EF4-FFF2-40B4-BE49-F238E27FC236}">
                <a16:creationId xmlns:a16="http://schemas.microsoft.com/office/drawing/2014/main" id="{6DB0D98C-733A-4140-AEAD-305D7474C83E}"/>
              </a:ext>
            </a:extLst>
          </p:cNvPr>
          <p:cNvPicPr>
            <a:picLocks noChangeAspect="1"/>
          </p:cNvPicPr>
          <p:nvPr/>
        </p:nvPicPr>
        <p:blipFill>
          <a:blip r:embed="rId2">
            <a:alphaModFix/>
          </a:blip>
          <a:stretch>
            <a:fillRect/>
          </a:stretch>
        </p:blipFill>
        <p:spPr>
          <a:xfrm>
            <a:off x="11903259" y="6484048"/>
            <a:ext cx="258413" cy="258413"/>
          </a:xfrm>
          <a:prstGeom prst="rect">
            <a:avLst/>
          </a:prstGeom>
        </p:spPr>
      </p:pic>
    </p:spTree>
    <p:extLst>
      <p:ext uri="{BB962C8B-B14F-4D97-AF65-F5344CB8AC3E}">
        <p14:creationId xmlns:p14="http://schemas.microsoft.com/office/powerpoint/2010/main" val="13409985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Osan ylätunniste 3">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9C117ACD-DB48-469D-B3A5-3D8882FD2EBA}"/>
              </a:ext>
            </a:extLst>
          </p:cNvPr>
          <p:cNvSpPr/>
          <p:nvPr/>
        </p:nvSpPr>
        <p:spPr bwMode="white">
          <a:xfrm>
            <a:off x="1" y="1"/>
            <a:ext cx="12191999" cy="5854356"/>
          </a:xfrm>
          <a:prstGeom prst="rect">
            <a:avLst/>
          </a:prstGeom>
          <a:solidFill>
            <a:srgbClr val="0356B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FI" sz="2667" dirty="0">
              <a:latin typeface="Verdana" panose="020B0604030504040204" pitchFamily="34" charset="0"/>
              <a:ea typeface="Verdana" panose="020B0604030504040204" pitchFamily="34" charset="0"/>
              <a:cs typeface="Verdana" panose="020B0604030504040204" pitchFamily="34" charset="0"/>
            </a:endParaRPr>
          </a:p>
        </p:txBody>
      </p:sp>
      <p:sp>
        <p:nvSpPr>
          <p:cNvPr id="2" name="Otsikko 1">
            <a:extLst>
              <a:ext uri="{FF2B5EF4-FFF2-40B4-BE49-F238E27FC236}">
                <a16:creationId xmlns:a16="http://schemas.microsoft.com/office/drawing/2014/main" id="{8B2878A9-06AD-4811-B821-8DC94694F366}"/>
              </a:ext>
            </a:extLst>
          </p:cNvPr>
          <p:cNvSpPr>
            <a:spLocks noGrp="1"/>
          </p:cNvSpPr>
          <p:nvPr>
            <p:ph type="ctrTitle" hasCustomPrompt="1"/>
          </p:nvPr>
        </p:nvSpPr>
        <p:spPr>
          <a:xfrm>
            <a:off x="1701888" y="2880000"/>
            <a:ext cx="7452000" cy="2520000"/>
          </a:xfrm>
        </p:spPr>
        <p:txBody>
          <a:bodyPr anchor="t">
            <a:noAutofit/>
          </a:bodyPr>
          <a:lstStyle>
            <a:lvl1pPr algn="l">
              <a:defRPr sz="4000">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br>
              <a:rPr lang="fi-FI" dirty="0"/>
            </a:br>
            <a:r>
              <a:rPr lang="fi-FI" dirty="0"/>
              <a:t>kolmas rivi</a:t>
            </a:r>
          </a:p>
        </p:txBody>
      </p:sp>
      <p:sp>
        <p:nvSpPr>
          <p:cNvPr id="4" name="Päivämäärän paikkamerkki 3">
            <a:extLst>
              <a:ext uri="{FF2B5EF4-FFF2-40B4-BE49-F238E27FC236}">
                <a16:creationId xmlns:a16="http://schemas.microsoft.com/office/drawing/2014/main" id="{3058B3E6-66CA-4E3D-8B75-C9C94F0443F6}"/>
              </a:ext>
            </a:extLst>
          </p:cNvPr>
          <p:cNvSpPr>
            <a:spLocks noGrp="1"/>
          </p:cNvSpPr>
          <p:nvPr>
            <p:ph type="dt" sz="half" idx="10"/>
          </p:nvPr>
        </p:nvSpPr>
        <p:spPr/>
        <p:txBody>
          <a:bodyPr/>
          <a:lstStyle>
            <a:lvl1pPr>
              <a:defRPr>
                <a:noFill/>
              </a:defRPr>
            </a:lvl1pPr>
          </a:lstStyle>
          <a:p>
            <a:r>
              <a:rPr lang="fi-FI"/>
              <a:t>20.6.2023</a:t>
            </a:r>
          </a:p>
        </p:txBody>
      </p:sp>
      <p:sp>
        <p:nvSpPr>
          <p:cNvPr id="5" name="Alatunnisteen paikkamerkki 4">
            <a:extLst>
              <a:ext uri="{FF2B5EF4-FFF2-40B4-BE49-F238E27FC236}">
                <a16:creationId xmlns:a16="http://schemas.microsoft.com/office/drawing/2014/main" id="{1F072CC3-34DB-4A9B-B2A8-A80DC8D2C6BD}"/>
              </a:ext>
            </a:extLst>
          </p:cNvPr>
          <p:cNvSpPr>
            <a:spLocks noGrp="1"/>
          </p:cNvSpPr>
          <p:nvPr>
            <p:ph type="ftr" sz="quarter" idx="11"/>
          </p:nvPr>
        </p:nvSpPr>
        <p:spPr/>
        <p:txBody>
          <a:bodyPr/>
          <a:lstStyle>
            <a:lvl1pPr>
              <a:defRPr>
                <a:noFill/>
              </a:defRPr>
            </a:lvl1pPr>
          </a:lstStyle>
          <a:p>
            <a:r>
              <a:rPr lang="fi-FI"/>
              <a:t>Pensionsskyddscentralen   |</a:t>
            </a:r>
          </a:p>
        </p:txBody>
      </p:sp>
      <p:sp>
        <p:nvSpPr>
          <p:cNvPr id="6" name="Dian numeron paikkamerkki 5">
            <a:extLst>
              <a:ext uri="{FF2B5EF4-FFF2-40B4-BE49-F238E27FC236}">
                <a16:creationId xmlns:a16="http://schemas.microsoft.com/office/drawing/2014/main" id="{02455EC8-A487-4296-8764-0DC6EAA0C308}"/>
              </a:ext>
            </a:extLst>
          </p:cNvPr>
          <p:cNvSpPr>
            <a:spLocks noGrp="1"/>
          </p:cNvSpPr>
          <p:nvPr>
            <p:ph type="sldNum" sz="quarter" idx="12"/>
          </p:nvPr>
        </p:nvSpPr>
        <p:spPr/>
        <p:txBody>
          <a:bodyPr/>
          <a:lstStyle>
            <a:lvl1pPr>
              <a:defRPr>
                <a:noFill/>
              </a:defRPr>
            </a:lvl1pPr>
          </a:lstStyle>
          <a:p>
            <a:fld id="{BE2D8D75-17F6-474C-8CC8-AD93DCE1F39D}" type="slidenum">
              <a:rPr lang="fi-FI" smtClean="0"/>
              <a:t>‹#›</a:t>
            </a:fld>
            <a:endParaRPr lang="fi-FI"/>
          </a:p>
        </p:txBody>
      </p:sp>
      <p:sp>
        <p:nvSpPr>
          <p:cNvPr id="10" name="Rectangle 11">
            <a:extLst>
              <a:ext uri="{FF2B5EF4-FFF2-40B4-BE49-F238E27FC236}">
                <a16:creationId xmlns:a16="http://schemas.microsoft.com/office/drawing/2014/main" id="{2F9D6407-38A2-412E-9FDD-229851FEA85E}"/>
              </a:ext>
            </a:extLst>
          </p:cNvPr>
          <p:cNvSpPr/>
          <p:nvPr/>
        </p:nvSpPr>
        <p:spPr>
          <a:xfrm>
            <a:off x="9450000" y="0"/>
            <a:ext cx="2743200" cy="6858000"/>
          </a:xfrm>
          <a:prstGeom prst="rect">
            <a:avLst/>
          </a:prstGeom>
          <a:solidFill>
            <a:srgbClr val="02B7FA">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667" dirty="0">
              <a:latin typeface="Verdana" panose="020B0604030504040204" pitchFamily="34" charset="0"/>
              <a:ea typeface="Verdana" panose="020B0604030504040204" pitchFamily="34" charset="0"/>
              <a:cs typeface="Verdana" panose="020B0604030504040204" pitchFamily="34" charset="0"/>
            </a:endParaRPr>
          </a:p>
        </p:txBody>
      </p:sp>
      <p:cxnSp>
        <p:nvCxnSpPr>
          <p:cNvPr id="12" name="Straight Connector 7">
            <a:extLst>
              <a:ext uri="{FF2B5EF4-FFF2-40B4-BE49-F238E27FC236}">
                <a16:creationId xmlns:a16="http://schemas.microsoft.com/office/drawing/2014/main" id="{CDE6C3BF-87D3-4CF5-B8CB-E4E0AD63780B}"/>
              </a:ext>
            </a:extLst>
          </p:cNvPr>
          <p:cNvCxnSpPr>
            <a:cxnSpLocks/>
          </p:cNvCxnSpPr>
          <p:nvPr/>
        </p:nvCxnSpPr>
        <p:spPr>
          <a:xfrm>
            <a:off x="1834293" y="2669060"/>
            <a:ext cx="2793691" cy="0"/>
          </a:xfrm>
          <a:prstGeom prst="line">
            <a:avLst/>
          </a:prstGeom>
          <a:ln w="53975">
            <a:solidFill>
              <a:srgbClr val="02B7FA"/>
            </a:solidFill>
          </a:ln>
        </p:spPr>
        <p:style>
          <a:lnRef idx="1">
            <a:schemeClr val="accent1"/>
          </a:lnRef>
          <a:fillRef idx="0">
            <a:schemeClr val="accent1"/>
          </a:fillRef>
          <a:effectRef idx="0">
            <a:schemeClr val="accent1"/>
          </a:effectRef>
          <a:fontRef idx="minor">
            <a:schemeClr val="tx1"/>
          </a:fontRef>
        </p:style>
      </p:cxnSp>
      <p:pic>
        <p:nvPicPr>
          <p:cNvPr id="13" name="Kuva 9" descr="Eläketurvakeskuksen logo">
            <a:extLst>
              <a:ext uri="{FF2B5EF4-FFF2-40B4-BE49-F238E27FC236}">
                <a16:creationId xmlns:a16="http://schemas.microsoft.com/office/drawing/2014/main" id="{083C6EFE-AD9F-4C6D-A8ED-471EB94A6855}"/>
              </a:ext>
            </a:extLst>
          </p:cNvPr>
          <p:cNvPicPr>
            <a:picLocks noChangeAspect="1"/>
          </p:cNvPicPr>
          <p:nvPr/>
        </p:nvPicPr>
        <p:blipFill>
          <a:blip r:embed="rId2">
            <a:alphaModFix/>
          </a:blip>
          <a:stretch>
            <a:fillRect/>
          </a:stretch>
        </p:blipFill>
        <p:spPr>
          <a:xfrm>
            <a:off x="11903259" y="6484048"/>
            <a:ext cx="258413" cy="258413"/>
          </a:xfrm>
          <a:prstGeom prst="rect">
            <a:avLst/>
          </a:prstGeom>
        </p:spPr>
      </p:pic>
    </p:spTree>
    <p:extLst>
      <p:ext uri="{BB962C8B-B14F-4D97-AF65-F5344CB8AC3E}">
        <p14:creationId xmlns:p14="http://schemas.microsoft.com/office/powerpoint/2010/main" val="234698140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Vertailu">
    <p:spTree>
      <p:nvGrpSpPr>
        <p:cNvPr id="1" name=""/>
        <p:cNvGrpSpPr/>
        <p:nvPr/>
      </p:nvGrpSpPr>
      <p:grpSpPr>
        <a:xfrm>
          <a:off x="0" y="0"/>
          <a:ext cx="0" cy="0"/>
          <a:chOff x="0" y="0"/>
          <a:chExt cx="0" cy="0"/>
        </a:xfrm>
      </p:grpSpPr>
      <p:sp>
        <p:nvSpPr>
          <p:cNvPr id="10" name="Otsikko 9">
            <a:extLst>
              <a:ext uri="{FF2B5EF4-FFF2-40B4-BE49-F238E27FC236}">
                <a16:creationId xmlns:a16="http://schemas.microsoft.com/office/drawing/2014/main" id="{F21763E8-780D-4E17-ADF0-EB164C9117CA}"/>
              </a:ext>
            </a:extLst>
          </p:cNvPr>
          <p:cNvSpPr>
            <a:spLocks noGrp="1"/>
          </p:cNvSpPr>
          <p:nvPr>
            <p:ph type="title"/>
          </p:nvPr>
        </p:nvSpPr>
        <p:spPr/>
        <p:txBody>
          <a:bodyPr/>
          <a:lstStyle/>
          <a:p>
            <a:r>
              <a:rPr lang="fi-FI"/>
              <a:t>Muokkaa ots. perustyyl. napsautt.</a:t>
            </a:r>
            <a:endParaRPr lang="fi-FI" dirty="0"/>
          </a:p>
        </p:txBody>
      </p:sp>
      <p:sp>
        <p:nvSpPr>
          <p:cNvPr id="3" name="Tekstin paikkamerkki 2">
            <a:extLst>
              <a:ext uri="{FF2B5EF4-FFF2-40B4-BE49-F238E27FC236}">
                <a16:creationId xmlns:a16="http://schemas.microsoft.com/office/drawing/2014/main" id="{FC912101-3E06-4CDE-BE73-7A1773E73A1E}"/>
              </a:ext>
            </a:extLst>
          </p:cNvPr>
          <p:cNvSpPr>
            <a:spLocks noGrp="1"/>
          </p:cNvSpPr>
          <p:nvPr>
            <p:ph type="body" idx="1"/>
          </p:nvPr>
        </p:nvSpPr>
        <p:spPr>
          <a:xfrm>
            <a:off x="839788" y="1681163"/>
            <a:ext cx="4680000" cy="823912"/>
          </a:xfrm>
        </p:spPr>
        <p:txBody>
          <a:bodyPr anchor="b">
            <a:noAutofit/>
          </a:bodyPr>
          <a:lstStyle>
            <a:lvl1pPr marL="0" indent="0">
              <a:buNone/>
              <a:defRPr sz="2800" b="1">
                <a:solidFill>
                  <a:srgbClr val="0356B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E335A4CF-35D1-423B-9B70-4E10DE27FDBA}"/>
              </a:ext>
            </a:extLst>
          </p:cNvPr>
          <p:cNvSpPr>
            <a:spLocks noGrp="1"/>
          </p:cNvSpPr>
          <p:nvPr>
            <p:ph sz="half" idx="2"/>
          </p:nvPr>
        </p:nvSpPr>
        <p:spPr>
          <a:xfrm>
            <a:off x="839788" y="2505075"/>
            <a:ext cx="4680000" cy="3654000"/>
          </a:xfrm>
        </p:spPr>
        <p:txBody>
          <a:bodyPr>
            <a:normAutofit/>
          </a:bodyPr>
          <a:lstStyle>
            <a:lvl1pPr>
              <a:defRPr sz="2200"/>
            </a:lvl1pPr>
            <a:lvl2pPr>
              <a:defRPr sz="2200"/>
            </a:lvl2pPr>
            <a:lvl3pPr>
              <a:defRPr sz="2200"/>
            </a:lvl3pPr>
            <a:lvl4pPr>
              <a:defRPr sz="2200"/>
            </a:lvl4pPr>
            <a:lvl5pPr>
              <a:defRPr sz="22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Tekstin paikkamerkki 4">
            <a:extLst>
              <a:ext uri="{FF2B5EF4-FFF2-40B4-BE49-F238E27FC236}">
                <a16:creationId xmlns:a16="http://schemas.microsoft.com/office/drawing/2014/main" id="{35D40127-4909-4379-875B-DD6E19DABFBA}"/>
              </a:ext>
            </a:extLst>
          </p:cNvPr>
          <p:cNvSpPr>
            <a:spLocks noGrp="1"/>
          </p:cNvSpPr>
          <p:nvPr>
            <p:ph type="body" sz="quarter" idx="3"/>
          </p:nvPr>
        </p:nvSpPr>
        <p:spPr>
          <a:xfrm>
            <a:off x="5688000" y="1681163"/>
            <a:ext cx="4680000" cy="823912"/>
          </a:xfrm>
        </p:spPr>
        <p:txBody>
          <a:bodyPr anchor="b">
            <a:noAutofit/>
          </a:bodyPr>
          <a:lstStyle>
            <a:lvl1pPr marL="0" indent="0">
              <a:buNone/>
              <a:defRPr sz="2800" b="1">
                <a:solidFill>
                  <a:srgbClr val="0356B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736FDEC8-C7CA-4CE8-A0E4-E969AD6C48A8}"/>
              </a:ext>
            </a:extLst>
          </p:cNvPr>
          <p:cNvSpPr>
            <a:spLocks noGrp="1"/>
          </p:cNvSpPr>
          <p:nvPr>
            <p:ph sz="quarter" idx="4"/>
          </p:nvPr>
        </p:nvSpPr>
        <p:spPr>
          <a:xfrm>
            <a:off x="5688000" y="2505075"/>
            <a:ext cx="4680000" cy="3654000"/>
          </a:xfrm>
        </p:spPr>
        <p:txBody>
          <a:bodyPr>
            <a:normAutofit/>
          </a:bodyPr>
          <a:lstStyle>
            <a:lvl1pPr>
              <a:defRPr sz="2200"/>
            </a:lvl1pPr>
            <a:lvl2pPr>
              <a:defRPr sz="2200"/>
            </a:lvl2pPr>
            <a:lvl3pPr>
              <a:defRPr sz="2200"/>
            </a:lvl3pPr>
            <a:lvl4pPr>
              <a:defRPr sz="2200"/>
            </a:lvl4pPr>
            <a:lvl5pPr>
              <a:defRPr sz="22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7" name="Päivämäärän paikkamerkki 6">
            <a:extLst>
              <a:ext uri="{FF2B5EF4-FFF2-40B4-BE49-F238E27FC236}">
                <a16:creationId xmlns:a16="http://schemas.microsoft.com/office/drawing/2014/main" id="{21251AC8-D15F-4DDB-8372-255EB67F9C25}"/>
              </a:ext>
            </a:extLst>
          </p:cNvPr>
          <p:cNvSpPr>
            <a:spLocks noGrp="1"/>
          </p:cNvSpPr>
          <p:nvPr>
            <p:ph type="dt" sz="half" idx="10"/>
          </p:nvPr>
        </p:nvSpPr>
        <p:spPr/>
        <p:txBody>
          <a:bodyPr/>
          <a:lstStyle/>
          <a:p>
            <a:r>
              <a:rPr lang="fi-FI"/>
              <a:t>20.6.2023</a:t>
            </a:r>
          </a:p>
        </p:txBody>
      </p:sp>
      <p:sp>
        <p:nvSpPr>
          <p:cNvPr id="8" name="Alatunnisteen paikkamerkki 7">
            <a:extLst>
              <a:ext uri="{FF2B5EF4-FFF2-40B4-BE49-F238E27FC236}">
                <a16:creationId xmlns:a16="http://schemas.microsoft.com/office/drawing/2014/main" id="{A223E51B-98B7-4B9C-8D3B-19D185CB530F}"/>
              </a:ext>
            </a:extLst>
          </p:cNvPr>
          <p:cNvSpPr>
            <a:spLocks noGrp="1"/>
          </p:cNvSpPr>
          <p:nvPr>
            <p:ph type="ftr" sz="quarter" idx="11"/>
          </p:nvPr>
        </p:nvSpPr>
        <p:spPr/>
        <p:txBody>
          <a:bodyPr/>
          <a:lstStyle/>
          <a:p>
            <a:r>
              <a:rPr lang="fi-FI"/>
              <a:t>Pensionsskyddscentralen   |</a:t>
            </a:r>
          </a:p>
        </p:txBody>
      </p:sp>
      <p:sp>
        <p:nvSpPr>
          <p:cNvPr id="9" name="Dian numeron paikkamerkki 8">
            <a:extLst>
              <a:ext uri="{FF2B5EF4-FFF2-40B4-BE49-F238E27FC236}">
                <a16:creationId xmlns:a16="http://schemas.microsoft.com/office/drawing/2014/main" id="{DAEF83FF-1417-4F84-ADAF-628D62D6D118}"/>
              </a:ext>
            </a:extLst>
          </p:cNvPr>
          <p:cNvSpPr>
            <a:spLocks noGrp="1"/>
          </p:cNvSpPr>
          <p:nvPr>
            <p:ph type="sldNum" sz="quarter" idx="12"/>
          </p:nvPr>
        </p:nvSpPr>
        <p:spPr/>
        <p:txBody>
          <a:bodyPr/>
          <a:lstStyle/>
          <a:p>
            <a:fld id="{BE2D8D75-17F6-474C-8CC8-AD93DCE1F39D}" type="slidenum">
              <a:rPr lang="fi-FI" smtClean="0"/>
              <a:t>‹#›</a:t>
            </a:fld>
            <a:endParaRPr lang="fi-FI"/>
          </a:p>
        </p:txBody>
      </p:sp>
    </p:spTree>
    <p:extLst>
      <p:ext uri="{BB962C8B-B14F-4D97-AF65-F5344CB8AC3E}">
        <p14:creationId xmlns:p14="http://schemas.microsoft.com/office/powerpoint/2010/main" val="27731918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Vain otsikko">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DFFDB868-DDE1-4BDC-952B-62A7D2E3A2F1}"/>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C71E33E2-0206-415F-A599-AB0A18C78830}"/>
              </a:ext>
            </a:extLst>
          </p:cNvPr>
          <p:cNvSpPr>
            <a:spLocks noGrp="1"/>
          </p:cNvSpPr>
          <p:nvPr>
            <p:ph type="dt" sz="half" idx="10"/>
          </p:nvPr>
        </p:nvSpPr>
        <p:spPr/>
        <p:txBody>
          <a:bodyPr/>
          <a:lstStyle/>
          <a:p>
            <a:r>
              <a:rPr lang="fi-FI"/>
              <a:t>20.6.2023</a:t>
            </a:r>
          </a:p>
        </p:txBody>
      </p:sp>
      <p:sp>
        <p:nvSpPr>
          <p:cNvPr id="4" name="Alatunnisteen paikkamerkki 3">
            <a:extLst>
              <a:ext uri="{FF2B5EF4-FFF2-40B4-BE49-F238E27FC236}">
                <a16:creationId xmlns:a16="http://schemas.microsoft.com/office/drawing/2014/main" id="{232BA7F6-4067-473E-B7BC-A05EEFAF44B3}"/>
              </a:ext>
            </a:extLst>
          </p:cNvPr>
          <p:cNvSpPr>
            <a:spLocks noGrp="1"/>
          </p:cNvSpPr>
          <p:nvPr>
            <p:ph type="ftr" sz="quarter" idx="11"/>
          </p:nvPr>
        </p:nvSpPr>
        <p:spPr/>
        <p:txBody>
          <a:bodyPr/>
          <a:lstStyle/>
          <a:p>
            <a:r>
              <a:rPr lang="fi-FI"/>
              <a:t>Pensionsskyddscentralen   |</a:t>
            </a:r>
          </a:p>
        </p:txBody>
      </p:sp>
      <p:sp>
        <p:nvSpPr>
          <p:cNvPr id="5" name="Dian numeron paikkamerkki 4">
            <a:extLst>
              <a:ext uri="{FF2B5EF4-FFF2-40B4-BE49-F238E27FC236}">
                <a16:creationId xmlns:a16="http://schemas.microsoft.com/office/drawing/2014/main" id="{DFE03C28-A618-43E4-A36E-C7D2F181BEB1}"/>
              </a:ext>
            </a:extLst>
          </p:cNvPr>
          <p:cNvSpPr>
            <a:spLocks noGrp="1"/>
          </p:cNvSpPr>
          <p:nvPr>
            <p:ph type="sldNum" sz="quarter" idx="12"/>
          </p:nvPr>
        </p:nvSpPr>
        <p:spPr/>
        <p:txBody>
          <a:bodyPr/>
          <a:lstStyle/>
          <a:p>
            <a:fld id="{BE2D8D75-17F6-474C-8CC8-AD93DCE1F39D}" type="slidenum">
              <a:rPr lang="fi-FI" smtClean="0"/>
              <a:t>‹#›</a:t>
            </a:fld>
            <a:endParaRPr lang="fi-FI"/>
          </a:p>
        </p:txBody>
      </p:sp>
    </p:spTree>
    <p:extLst>
      <p:ext uri="{BB962C8B-B14F-4D97-AF65-F5344CB8AC3E}">
        <p14:creationId xmlns:p14="http://schemas.microsoft.com/office/powerpoint/2010/main" val="3741561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47D24-850B-43C5-B5BE-8D8502732142}"/>
              </a:ext>
            </a:extLst>
          </p:cNvPr>
          <p:cNvSpPr>
            <a:spLocks noGrp="1"/>
          </p:cNvSpPr>
          <p:nvPr>
            <p:ph type="dt" sz="half" idx="10"/>
          </p:nvPr>
        </p:nvSpPr>
        <p:spPr/>
        <p:txBody>
          <a:bodyPr/>
          <a:lstStyle/>
          <a:p>
            <a:r>
              <a:rPr lang="fi-FI"/>
              <a:t>20.6.2023</a:t>
            </a:r>
          </a:p>
        </p:txBody>
      </p:sp>
      <p:sp>
        <p:nvSpPr>
          <p:cNvPr id="3" name="Alatunnisteen paikkamerkki 2">
            <a:extLst>
              <a:ext uri="{FF2B5EF4-FFF2-40B4-BE49-F238E27FC236}">
                <a16:creationId xmlns:a16="http://schemas.microsoft.com/office/drawing/2014/main" id="{D2C258F1-CFA0-4A2D-AA8A-E76D9FC299D2}"/>
              </a:ext>
            </a:extLst>
          </p:cNvPr>
          <p:cNvSpPr>
            <a:spLocks noGrp="1"/>
          </p:cNvSpPr>
          <p:nvPr>
            <p:ph type="ftr" sz="quarter" idx="11"/>
          </p:nvPr>
        </p:nvSpPr>
        <p:spPr/>
        <p:txBody>
          <a:bodyPr/>
          <a:lstStyle/>
          <a:p>
            <a:r>
              <a:rPr lang="fi-FI"/>
              <a:t>Pensionsskyddscentralen   |</a:t>
            </a:r>
          </a:p>
        </p:txBody>
      </p:sp>
      <p:sp>
        <p:nvSpPr>
          <p:cNvPr id="4" name="Dian numeron paikkamerkki 3">
            <a:extLst>
              <a:ext uri="{FF2B5EF4-FFF2-40B4-BE49-F238E27FC236}">
                <a16:creationId xmlns:a16="http://schemas.microsoft.com/office/drawing/2014/main" id="{ED2C7633-EC37-4F00-8D6E-ADED1F938B9F}"/>
              </a:ext>
            </a:extLst>
          </p:cNvPr>
          <p:cNvSpPr>
            <a:spLocks noGrp="1"/>
          </p:cNvSpPr>
          <p:nvPr>
            <p:ph type="sldNum" sz="quarter" idx="12"/>
          </p:nvPr>
        </p:nvSpPr>
        <p:spPr/>
        <p:txBody>
          <a:bodyPr/>
          <a:lstStyle/>
          <a:p>
            <a:fld id="{BE2D8D75-17F6-474C-8CC8-AD93DCE1F39D}" type="slidenum">
              <a:rPr lang="fi-FI" smtClean="0"/>
              <a:t>‹#›</a:t>
            </a:fld>
            <a:endParaRPr lang="fi-FI"/>
          </a:p>
        </p:txBody>
      </p:sp>
    </p:spTree>
    <p:extLst>
      <p:ext uri="{BB962C8B-B14F-4D97-AF65-F5344CB8AC3E}">
        <p14:creationId xmlns:p14="http://schemas.microsoft.com/office/powerpoint/2010/main" val="28248183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BA143BE1-8661-4D45-AECE-D0B1278558DB}"/>
              </a:ext>
            </a:extLst>
          </p:cNvPr>
          <p:cNvSpPr>
            <a:spLocks noGrp="1"/>
          </p:cNvSpPr>
          <p:nvPr>
            <p:ph type="title"/>
          </p:nvPr>
        </p:nvSpPr>
        <p:spPr>
          <a:xfrm>
            <a:off x="828000" y="359999"/>
            <a:ext cx="9540000" cy="1332000"/>
          </a:xfrm>
          <a:prstGeom prst="rect">
            <a:avLst/>
          </a:prstGeom>
        </p:spPr>
        <p:txBody>
          <a:bodyPr vert="horz" lIns="91440" tIns="45720" rIns="91440" bIns="45720" rtlCol="0" anchor="t">
            <a:no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AC890FB5-6E08-44F5-97D1-2A59DD95DCC1}"/>
              </a:ext>
            </a:extLst>
          </p:cNvPr>
          <p:cNvSpPr>
            <a:spLocks noGrp="1"/>
          </p:cNvSpPr>
          <p:nvPr>
            <p:ph type="body" idx="1"/>
          </p:nvPr>
        </p:nvSpPr>
        <p:spPr>
          <a:xfrm>
            <a:off x="828000" y="1800000"/>
            <a:ext cx="9540000" cy="4356000"/>
          </a:xfrm>
          <a:prstGeom prst="rect">
            <a:avLst/>
          </a:prstGeom>
        </p:spPr>
        <p:txBody>
          <a:bodyPr vert="horz" lIns="91440" tIns="45720" rIns="91440" bIns="45720" rtlCol="0">
            <a:no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a:p>
            <a:pPr lvl="5"/>
            <a:r>
              <a:rPr lang="fi-FI" dirty="0"/>
              <a:t>6</a:t>
            </a:r>
          </a:p>
          <a:p>
            <a:pPr lvl="6"/>
            <a:r>
              <a:rPr lang="fi-FI" dirty="0"/>
              <a:t>7</a:t>
            </a:r>
          </a:p>
          <a:p>
            <a:pPr lvl="7"/>
            <a:r>
              <a:rPr lang="fi-FI" dirty="0"/>
              <a:t>8</a:t>
            </a:r>
          </a:p>
          <a:p>
            <a:pPr lvl="8"/>
            <a:r>
              <a:rPr lang="fi-FI" dirty="0"/>
              <a:t>9</a:t>
            </a:r>
          </a:p>
        </p:txBody>
      </p:sp>
      <p:sp>
        <p:nvSpPr>
          <p:cNvPr id="4" name="Päivämäärän paikkamerkki 3">
            <a:extLst>
              <a:ext uri="{FF2B5EF4-FFF2-40B4-BE49-F238E27FC236}">
                <a16:creationId xmlns:a16="http://schemas.microsoft.com/office/drawing/2014/main" id="{F7246B17-BEA2-4059-BDD8-8F3EAA0BBCF3}"/>
              </a:ext>
            </a:extLst>
          </p:cNvPr>
          <p:cNvSpPr>
            <a:spLocks noGrp="1"/>
          </p:cNvSpPr>
          <p:nvPr>
            <p:ph type="dt" sz="half" idx="2"/>
          </p:nvPr>
        </p:nvSpPr>
        <p:spPr>
          <a:xfrm>
            <a:off x="10415505" y="6443902"/>
            <a:ext cx="876143" cy="324000"/>
          </a:xfrm>
          <a:prstGeom prst="rect">
            <a:avLst/>
          </a:prstGeom>
        </p:spPr>
        <p:txBody>
          <a:bodyPr vert="horz" lIns="0" tIns="45720" rIns="0" bIns="45720" rtlCol="0" anchor="ctr"/>
          <a:lstStyle>
            <a:lvl1pPr algn="ctr">
              <a:defRPr sz="1300">
                <a:solidFill>
                  <a:srgbClr val="0356B5"/>
                </a:solidFill>
              </a:defRPr>
            </a:lvl1pPr>
          </a:lstStyle>
          <a:p>
            <a:r>
              <a:rPr lang="fi-FI"/>
              <a:t>20.6.2023</a:t>
            </a:r>
          </a:p>
        </p:txBody>
      </p:sp>
      <p:sp>
        <p:nvSpPr>
          <p:cNvPr id="5" name="Alatunnisteen paikkamerkki 4">
            <a:extLst>
              <a:ext uri="{FF2B5EF4-FFF2-40B4-BE49-F238E27FC236}">
                <a16:creationId xmlns:a16="http://schemas.microsoft.com/office/drawing/2014/main" id="{E72E9CED-19E7-4F6D-85FB-CEC7B28FCC82}"/>
              </a:ext>
            </a:extLst>
          </p:cNvPr>
          <p:cNvSpPr>
            <a:spLocks noGrp="1"/>
          </p:cNvSpPr>
          <p:nvPr>
            <p:ph type="ftr" sz="quarter" idx="3"/>
          </p:nvPr>
        </p:nvSpPr>
        <p:spPr>
          <a:xfrm>
            <a:off x="4449600" y="6443902"/>
            <a:ext cx="6046162" cy="324000"/>
          </a:xfrm>
          <a:prstGeom prst="rect">
            <a:avLst/>
          </a:prstGeom>
        </p:spPr>
        <p:txBody>
          <a:bodyPr vert="horz" lIns="36000" tIns="45720" rIns="72000" bIns="45720" rtlCol="0" anchor="ctr"/>
          <a:lstStyle>
            <a:lvl1pPr algn="r">
              <a:defRPr sz="1300">
                <a:solidFill>
                  <a:srgbClr val="0356B5"/>
                </a:solidFill>
              </a:defRPr>
            </a:lvl1pPr>
          </a:lstStyle>
          <a:p>
            <a:r>
              <a:rPr lang="fi-FI"/>
              <a:t>Pensionsskyddscentralen   |</a:t>
            </a:r>
          </a:p>
        </p:txBody>
      </p:sp>
      <p:sp>
        <p:nvSpPr>
          <p:cNvPr id="6" name="Dian numeron paikkamerkki 5">
            <a:extLst>
              <a:ext uri="{FF2B5EF4-FFF2-40B4-BE49-F238E27FC236}">
                <a16:creationId xmlns:a16="http://schemas.microsoft.com/office/drawing/2014/main" id="{CB08F3D9-2AF6-4460-8917-ADEC3FCC0D34}"/>
              </a:ext>
            </a:extLst>
          </p:cNvPr>
          <p:cNvSpPr>
            <a:spLocks noGrp="1"/>
          </p:cNvSpPr>
          <p:nvPr>
            <p:ph type="sldNum" sz="quarter" idx="4"/>
          </p:nvPr>
        </p:nvSpPr>
        <p:spPr>
          <a:xfrm>
            <a:off x="11320957" y="6443902"/>
            <a:ext cx="403145" cy="324000"/>
          </a:xfrm>
          <a:prstGeom prst="rect">
            <a:avLst/>
          </a:prstGeom>
        </p:spPr>
        <p:txBody>
          <a:bodyPr vert="horz" lIns="91440" tIns="45720" rIns="91440" bIns="45720" rtlCol="0" anchor="ctr"/>
          <a:lstStyle>
            <a:lvl1pPr algn="l">
              <a:defRPr sz="1300">
                <a:solidFill>
                  <a:srgbClr val="0356B5"/>
                </a:solidFill>
              </a:defRPr>
            </a:lvl1pPr>
          </a:lstStyle>
          <a:p>
            <a:fld id="{BE2D8D75-17F6-474C-8CC8-AD93DCE1F39D}" type="slidenum">
              <a:rPr lang="fi-FI" smtClean="0"/>
              <a:t>‹#›</a:t>
            </a:fld>
            <a:endParaRPr lang="fi-FI"/>
          </a:p>
        </p:txBody>
      </p:sp>
      <p:sp>
        <p:nvSpPr>
          <p:cNvPr id="8" name="Rectangle 15">
            <a:extLst>
              <a:ext uri="{FF2B5EF4-FFF2-40B4-BE49-F238E27FC236}">
                <a16:creationId xmlns:a16="http://schemas.microsoft.com/office/drawing/2014/main" id="{839E96D7-C7DA-4AEC-BF21-A248ABEA5D56}"/>
              </a:ext>
            </a:extLst>
          </p:cNvPr>
          <p:cNvSpPr/>
          <p:nvPr/>
        </p:nvSpPr>
        <p:spPr>
          <a:xfrm flipH="1">
            <a:off x="11873949" y="0"/>
            <a:ext cx="318052" cy="6858000"/>
          </a:xfrm>
          <a:prstGeom prst="rect">
            <a:avLst/>
          </a:prstGeom>
          <a:solidFill>
            <a:srgbClr val="0356B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FI" sz="2667" dirty="0">
              <a:solidFill>
                <a:srgbClr val="02B7FA"/>
              </a:solidFill>
              <a:latin typeface="Verdana" panose="020B0604030504040204" pitchFamily="34" charset="0"/>
              <a:ea typeface="Verdana" panose="020B0604030504040204" pitchFamily="34" charset="0"/>
              <a:cs typeface="Verdana" panose="020B0604030504040204" pitchFamily="34" charset="0"/>
            </a:endParaRPr>
          </a:p>
        </p:txBody>
      </p:sp>
      <p:pic>
        <p:nvPicPr>
          <p:cNvPr id="9" name="Kuva 9" descr="Eläketurvakeskuksen logo">
            <a:extLst>
              <a:ext uri="{FF2B5EF4-FFF2-40B4-BE49-F238E27FC236}">
                <a16:creationId xmlns:a16="http://schemas.microsoft.com/office/drawing/2014/main" id="{EE2097D6-2B2D-4742-9264-D5F1B4DA9D69}"/>
              </a:ext>
            </a:extLst>
          </p:cNvPr>
          <p:cNvPicPr>
            <a:picLocks noChangeAspect="1"/>
          </p:cNvPicPr>
          <p:nvPr/>
        </p:nvPicPr>
        <p:blipFill>
          <a:blip r:embed="rId13">
            <a:alphaModFix/>
          </a:blip>
          <a:stretch>
            <a:fillRect/>
          </a:stretch>
        </p:blipFill>
        <p:spPr>
          <a:xfrm>
            <a:off x="11903259" y="6484048"/>
            <a:ext cx="258413" cy="258413"/>
          </a:xfrm>
          <a:prstGeom prst="rect">
            <a:avLst/>
          </a:prstGeom>
        </p:spPr>
      </p:pic>
      <p:sp>
        <p:nvSpPr>
          <p:cNvPr id="11" name="Tekstiruutu 10">
            <a:extLst>
              <a:ext uri="{FF2B5EF4-FFF2-40B4-BE49-F238E27FC236}">
                <a16:creationId xmlns:a16="http://schemas.microsoft.com/office/drawing/2014/main" id="{072C6F10-C4C8-4EDF-AB16-1870D8610815}"/>
              </a:ext>
            </a:extLst>
          </p:cNvPr>
          <p:cNvSpPr txBox="1"/>
          <p:nvPr/>
        </p:nvSpPr>
        <p:spPr>
          <a:xfrm>
            <a:off x="11179885" y="6452008"/>
            <a:ext cx="261610" cy="324000"/>
          </a:xfrm>
          <a:prstGeom prst="rect">
            <a:avLst/>
          </a:prstGeom>
          <a:noFill/>
        </p:spPr>
        <p:txBody>
          <a:bodyPr wrap="none" rtlCol="0">
            <a:spAutoFit/>
          </a:bodyPr>
          <a:lstStyle/>
          <a:p>
            <a:r>
              <a:rPr lang="fi-FI" sz="1300" dirty="0">
                <a:solidFill>
                  <a:srgbClr val="0356B5"/>
                </a:solidFill>
              </a:rPr>
              <a:t>|</a:t>
            </a:r>
          </a:p>
        </p:txBody>
      </p:sp>
    </p:spTree>
    <p:extLst>
      <p:ext uri="{BB962C8B-B14F-4D97-AF65-F5344CB8AC3E}">
        <p14:creationId xmlns:p14="http://schemas.microsoft.com/office/powerpoint/2010/main" val="388620508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defTabSz="914400" rtl="0" eaLnBrk="1" latinLnBrk="0" hangingPunct="1">
        <a:lnSpc>
          <a:spcPct val="100000"/>
        </a:lnSpc>
        <a:spcBef>
          <a:spcPct val="0"/>
        </a:spcBef>
        <a:buNone/>
        <a:defRPr sz="4000" b="1" kern="1200">
          <a:solidFill>
            <a:srgbClr val="0356B5"/>
          </a:solidFill>
          <a:latin typeface="+mj-lt"/>
          <a:ea typeface="+mj-ea"/>
          <a:cs typeface="+mj-cs"/>
        </a:defRPr>
      </a:lvl1pPr>
    </p:titleStyle>
    <p:bodyStyle>
      <a:lvl1pPr marL="216000" indent="-216000" algn="l" defTabSz="914400" rtl="0" eaLnBrk="1" latinLnBrk="0" hangingPunct="1">
        <a:lnSpc>
          <a:spcPct val="100000"/>
        </a:lnSpc>
        <a:spcBef>
          <a:spcPts val="0"/>
        </a:spcBef>
        <a:spcAft>
          <a:spcPts val="1200"/>
        </a:spcAft>
        <a:buClr>
          <a:srgbClr val="0356B5"/>
        </a:buClr>
        <a:buFont typeface="Arial" panose="020B0604020202020204" pitchFamily="34" charset="0"/>
        <a:buChar char="•"/>
        <a:defRPr sz="2600" kern="1200">
          <a:solidFill>
            <a:schemeClr val="tx1"/>
          </a:solidFill>
          <a:latin typeface="+mn-lt"/>
          <a:ea typeface="+mn-ea"/>
          <a:cs typeface="+mn-cs"/>
        </a:defRPr>
      </a:lvl1pPr>
      <a:lvl2pPr marL="720000" indent="-288000" algn="l" defTabSz="914400" rtl="0" eaLnBrk="1" latinLnBrk="0" hangingPunct="1">
        <a:lnSpc>
          <a:spcPct val="100000"/>
        </a:lnSpc>
        <a:spcBef>
          <a:spcPts val="0"/>
        </a:spcBef>
        <a:spcAft>
          <a:spcPts val="600"/>
        </a:spcAft>
        <a:buClrTx/>
        <a:buFont typeface="Calibri" panose="020F0502020204030204" pitchFamily="34" charset="0"/>
        <a:buChar char="–"/>
        <a:defRPr sz="2200" kern="1200">
          <a:solidFill>
            <a:schemeClr val="tx1"/>
          </a:solidFill>
          <a:latin typeface="+mn-lt"/>
          <a:ea typeface="+mn-ea"/>
          <a:cs typeface="+mn-cs"/>
        </a:defRPr>
      </a:lvl2pPr>
      <a:lvl3pPr marL="1080000" indent="-216000" algn="l" defTabSz="914400" rtl="0" eaLnBrk="1" latinLnBrk="0" hangingPunct="1">
        <a:lnSpc>
          <a:spcPct val="100000"/>
        </a:lnSpc>
        <a:spcBef>
          <a:spcPts val="0"/>
        </a:spcBef>
        <a:spcAft>
          <a:spcPts val="600"/>
        </a:spcAft>
        <a:buClrTx/>
        <a:buSzPct val="100000"/>
        <a:buFont typeface="Calibri" panose="020F0502020204030204" pitchFamily="34" charset="0"/>
        <a:buChar char="◦"/>
        <a:defRPr sz="2200" kern="1200">
          <a:solidFill>
            <a:schemeClr val="tx1"/>
          </a:solidFill>
          <a:latin typeface="+mn-lt"/>
          <a:ea typeface="+mn-ea"/>
          <a:cs typeface="+mn-cs"/>
        </a:defRPr>
      </a:lvl3pPr>
      <a:lvl4pPr marL="1440000" indent="-216000" algn="l" defTabSz="914400" rtl="0" eaLnBrk="1" latinLnBrk="0" hangingPunct="1">
        <a:lnSpc>
          <a:spcPct val="100000"/>
        </a:lnSpc>
        <a:spcBef>
          <a:spcPts val="0"/>
        </a:spcBef>
        <a:spcAft>
          <a:spcPts val="600"/>
        </a:spcAft>
        <a:buClr>
          <a:srgbClr val="0356B5"/>
        </a:buClr>
        <a:buFont typeface="Arial" panose="020B0604020202020204" pitchFamily="34" charset="0"/>
        <a:buChar char="•"/>
        <a:defRPr sz="2200" kern="1200">
          <a:solidFill>
            <a:schemeClr val="tx1"/>
          </a:solidFill>
          <a:latin typeface="+mn-lt"/>
          <a:ea typeface="+mn-ea"/>
          <a:cs typeface="+mn-cs"/>
        </a:defRPr>
      </a:lvl4pPr>
      <a:lvl5pPr marL="1980000" indent="-288000" algn="l" defTabSz="914400" rtl="0" eaLnBrk="1" latinLnBrk="0" hangingPunct="1">
        <a:lnSpc>
          <a:spcPct val="100000"/>
        </a:lnSpc>
        <a:spcBef>
          <a:spcPts val="0"/>
        </a:spcBef>
        <a:spcAft>
          <a:spcPts val="600"/>
        </a:spcAft>
        <a:buClrTx/>
        <a:buFont typeface="Calibri" panose="020F0502020204030204" pitchFamily="34" charset="0"/>
        <a:buChar char="–"/>
        <a:defRPr sz="2200" kern="1200">
          <a:solidFill>
            <a:schemeClr val="tx1"/>
          </a:solidFill>
          <a:latin typeface="+mn-lt"/>
          <a:ea typeface="+mn-ea"/>
          <a:cs typeface="+mn-cs"/>
        </a:defRPr>
      </a:lvl5pPr>
      <a:lvl6pPr marL="2412000" indent="-216000" algn="l" defTabSz="914400" rtl="0" eaLnBrk="1" latinLnBrk="0" hangingPunct="1">
        <a:lnSpc>
          <a:spcPct val="100000"/>
        </a:lnSpc>
        <a:spcBef>
          <a:spcPts val="0"/>
        </a:spcBef>
        <a:spcAft>
          <a:spcPts val="600"/>
        </a:spcAft>
        <a:buClrTx/>
        <a:buFont typeface="Calibri" panose="020F0502020204030204" pitchFamily="34" charset="0"/>
        <a:buChar char="◦"/>
        <a:defRPr sz="2200" kern="1200">
          <a:solidFill>
            <a:schemeClr val="tx1"/>
          </a:solidFill>
          <a:latin typeface="+mn-lt"/>
          <a:ea typeface="+mn-ea"/>
          <a:cs typeface="+mn-cs"/>
        </a:defRPr>
      </a:lvl6pPr>
      <a:lvl7pPr marL="2844000" indent="-216000" algn="l" defTabSz="914400" rtl="0" eaLnBrk="1" latinLnBrk="0" hangingPunct="1">
        <a:lnSpc>
          <a:spcPct val="100000"/>
        </a:lnSpc>
        <a:spcBef>
          <a:spcPts val="0"/>
        </a:spcBef>
        <a:spcAft>
          <a:spcPts val="600"/>
        </a:spcAft>
        <a:buClr>
          <a:srgbClr val="0356B5"/>
        </a:buClr>
        <a:buFont typeface="Arial" panose="020B0604020202020204" pitchFamily="34" charset="0"/>
        <a:buChar char="•"/>
        <a:defRPr sz="2200" kern="1200">
          <a:solidFill>
            <a:schemeClr val="tx1"/>
          </a:solidFill>
          <a:latin typeface="+mn-lt"/>
          <a:ea typeface="+mn-ea"/>
          <a:cs typeface="+mn-cs"/>
        </a:defRPr>
      </a:lvl7pPr>
      <a:lvl8pPr marL="3312000" indent="-288000" algn="l" defTabSz="914400" rtl="0" eaLnBrk="1" latinLnBrk="0" hangingPunct="1">
        <a:lnSpc>
          <a:spcPct val="100000"/>
        </a:lnSpc>
        <a:spcBef>
          <a:spcPts val="0"/>
        </a:spcBef>
        <a:spcAft>
          <a:spcPts val="600"/>
        </a:spcAft>
        <a:buClrTx/>
        <a:buFont typeface="Calibri" panose="020F0502020204030204" pitchFamily="34" charset="0"/>
        <a:buChar char="–"/>
        <a:defRPr sz="2200" kern="1200">
          <a:solidFill>
            <a:schemeClr val="tx1"/>
          </a:solidFill>
          <a:latin typeface="+mn-lt"/>
          <a:ea typeface="+mn-ea"/>
          <a:cs typeface="+mn-cs"/>
        </a:defRPr>
      </a:lvl8pPr>
      <a:lvl9pPr marL="3780000" indent="-216000" algn="l" defTabSz="914400" rtl="0" eaLnBrk="1" latinLnBrk="0" hangingPunct="1">
        <a:lnSpc>
          <a:spcPct val="100000"/>
        </a:lnSpc>
        <a:spcBef>
          <a:spcPts val="0"/>
        </a:spcBef>
        <a:spcAft>
          <a:spcPts val="600"/>
        </a:spcAft>
        <a:buClrTx/>
        <a:buFont typeface="Calibri" panose="020F0502020204030204" pitchFamily="34" charset="0"/>
        <a:buChar char="◦"/>
        <a:defRPr sz="22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515">
          <p15:clr>
            <a:srgbClr val="F26B43"/>
          </p15:clr>
        </p15:guide>
        <p15:guide id="3" pos="6534">
          <p15:clr>
            <a:srgbClr val="F26B43"/>
          </p15:clr>
        </p15:guide>
        <p15:guide id="4" orient="horz" pos="1129">
          <p15:clr>
            <a:srgbClr val="F26B43"/>
          </p15:clr>
        </p15:guide>
        <p15:guide id="5" orient="horz" pos="388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F2BBC01-00AA-416D-98B2-2FF8F2C742B4}"/>
              </a:ext>
              <a:ext uri="{C183D7F6-B498-43B3-948B-1728B52AA6E4}">
                <adec:decorative xmlns:adec="http://schemas.microsoft.com/office/drawing/2017/decorative" val="1"/>
              </a:ext>
            </a:extLst>
          </p:cNvPr>
          <p:cNvSpPr>
            <a:spLocks noGrp="1"/>
          </p:cNvSpPr>
          <p:nvPr>
            <p:ph type="ctrTitle"/>
          </p:nvPr>
        </p:nvSpPr>
        <p:spPr>
          <a:xfrm>
            <a:off x="767408" y="909000"/>
            <a:ext cx="7452000" cy="2520000"/>
          </a:xfrm>
        </p:spPr>
        <p:txBody>
          <a:bodyPr/>
          <a:lstStyle/>
          <a:p>
            <a:r>
              <a:rPr lang="fi-FI" dirty="0" err="1"/>
              <a:t>Arbetspensionssystemet</a:t>
            </a:r>
            <a:r>
              <a:rPr lang="fi-FI" dirty="0"/>
              <a:t> </a:t>
            </a:r>
            <a:br>
              <a:rPr lang="fi-FI" dirty="0"/>
            </a:br>
            <a:r>
              <a:rPr lang="fi-FI" dirty="0"/>
              <a:t>i </a:t>
            </a:r>
            <a:r>
              <a:rPr lang="fi-FI" dirty="0" err="1"/>
              <a:t>bilder</a:t>
            </a:r>
            <a:endParaRPr lang="fi-FI" dirty="0"/>
          </a:p>
        </p:txBody>
      </p:sp>
      <p:sp>
        <p:nvSpPr>
          <p:cNvPr id="3" name="Alaotsikko 2">
            <a:extLst>
              <a:ext uri="{FF2B5EF4-FFF2-40B4-BE49-F238E27FC236}">
                <a16:creationId xmlns:a16="http://schemas.microsoft.com/office/drawing/2014/main" id="{4082D70E-36D9-417B-B818-CBDC37AF2747}"/>
              </a:ext>
              <a:ext uri="{C183D7F6-B498-43B3-948B-1728B52AA6E4}">
                <adec:decorative xmlns:adec="http://schemas.microsoft.com/office/drawing/2017/decorative" val="1"/>
              </a:ext>
            </a:extLst>
          </p:cNvPr>
          <p:cNvSpPr>
            <a:spLocks noGrp="1"/>
          </p:cNvSpPr>
          <p:nvPr>
            <p:ph type="subTitle" idx="1"/>
          </p:nvPr>
        </p:nvSpPr>
        <p:spPr>
          <a:xfrm>
            <a:off x="911424" y="3861048"/>
            <a:ext cx="7452000" cy="1800200"/>
          </a:xfrm>
        </p:spPr>
        <p:txBody>
          <a:bodyPr/>
          <a:lstStyle/>
          <a:p>
            <a:r>
              <a:rPr lang="fi-FI" dirty="0" err="1"/>
              <a:t>Bildserie</a:t>
            </a:r>
            <a:r>
              <a:rPr lang="fi-FI" dirty="0"/>
              <a:t> </a:t>
            </a:r>
            <a:r>
              <a:rPr lang="fi-FI" dirty="0" err="1"/>
              <a:t>med</a:t>
            </a:r>
            <a:r>
              <a:rPr lang="fi-FI" dirty="0"/>
              <a:t> </a:t>
            </a:r>
            <a:r>
              <a:rPr lang="fi-FI" dirty="0" err="1"/>
              <a:t>centrala</a:t>
            </a:r>
            <a:r>
              <a:rPr lang="fi-FI" dirty="0"/>
              <a:t> </a:t>
            </a:r>
            <a:r>
              <a:rPr lang="fi-FI" dirty="0" err="1"/>
              <a:t>uppgifter</a:t>
            </a:r>
            <a:r>
              <a:rPr lang="fi-FI" dirty="0"/>
              <a:t> </a:t>
            </a:r>
            <a:r>
              <a:rPr lang="fi-FI" dirty="0" err="1"/>
              <a:t>om</a:t>
            </a:r>
            <a:r>
              <a:rPr lang="fi-FI" dirty="0"/>
              <a:t> </a:t>
            </a:r>
            <a:r>
              <a:rPr lang="fi-FI" dirty="0" err="1"/>
              <a:t>arbetspensionssystemet</a:t>
            </a:r>
            <a:r>
              <a:rPr lang="fi-FI" dirty="0"/>
              <a:t> </a:t>
            </a:r>
            <a:r>
              <a:rPr lang="fi-FI" dirty="0" err="1"/>
              <a:t>och</a:t>
            </a:r>
            <a:r>
              <a:rPr lang="fi-FI" dirty="0"/>
              <a:t> </a:t>
            </a:r>
            <a:r>
              <a:rPr lang="fi-FI" dirty="0" err="1"/>
              <a:t>dess</a:t>
            </a:r>
            <a:r>
              <a:rPr lang="fi-FI" dirty="0"/>
              <a:t> funktion</a:t>
            </a:r>
          </a:p>
          <a:p>
            <a:r>
              <a:rPr lang="fi-FI"/>
              <a:t>Uppdaterad: 4.7.2024</a:t>
            </a:r>
            <a:endParaRPr lang="fi-FI" dirty="0"/>
          </a:p>
          <a:p>
            <a:endParaRPr lang="fi-FI" dirty="0"/>
          </a:p>
        </p:txBody>
      </p:sp>
      <p:sp>
        <p:nvSpPr>
          <p:cNvPr id="4" name="Dian numeron paikkamerkki 3">
            <a:extLst>
              <a:ext uri="{FF2B5EF4-FFF2-40B4-BE49-F238E27FC236}">
                <a16:creationId xmlns:a16="http://schemas.microsoft.com/office/drawing/2014/main" id="{12DDE20E-917D-F5E7-FDF6-D06D3FEF6192}"/>
              </a:ext>
            </a:extLst>
          </p:cNvPr>
          <p:cNvSpPr>
            <a:spLocks noGrp="1"/>
          </p:cNvSpPr>
          <p:nvPr>
            <p:ph type="sldNum" sz="quarter" idx="12"/>
          </p:nvPr>
        </p:nvSpPr>
        <p:spPr/>
        <p:txBody>
          <a:bodyPr/>
          <a:lstStyle/>
          <a:p>
            <a:fld id="{BE2D8D75-17F6-474C-8CC8-AD93DCE1F39D}" type="slidenum">
              <a:rPr lang="fi-FI" smtClean="0"/>
              <a:t>1</a:t>
            </a:fld>
            <a:endParaRPr lang="fi-FI"/>
          </a:p>
        </p:txBody>
      </p:sp>
    </p:spTree>
    <p:extLst>
      <p:ext uri="{BB962C8B-B14F-4D97-AF65-F5344CB8AC3E}">
        <p14:creationId xmlns:p14="http://schemas.microsoft.com/office/powerpoint/2010/main" val="41322591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6">
            <a:extLst>
              <a:ext uri="{FF2B5EF4-FFF2-40B4-BE49-F238E27FC236}">
                <a16:creationId xmlns:a16="http://schemas.microsoft.com/office/drawing/2014/main" id="{1E04C421-EAD0-4586-8274-22F69ABA9268}"/>
              </a:ext>
            </a:extLst>
          </p:cNvPr>
          <p:cNvSpPr>
            <a:spLocks noGrp="1"/>
          </p:cNvSpPr>
          <p:nvPr>
            <p:ph type="title"/>
          </p:nvPr>
        </p:nvSpPr>
        <p:spPr>
          <a:xfrm>
            <a:off x="0" y="842223"/>
            <a:ext cx="11784632" cy="620729"/>
          </a:xfrm>
        </p:spPr>
        <p:txBody>
          <a:bodyPr/>
          <a:lstStyle/>
          <a:p>
            <a:pPr algn="ctr"/>
            <a:r>
              <a:rPr lang="fi-FI" sz="3200" dirty="0" err="1"/>
              <a:t>Pensionstagarens</a:t>
            </a:r>
            <a:r>
              <a:rPr lang="fi-FI" sz="3200" dirty="0"/>
              <a:t> </a:t>
            </a:r>
            <a:r>
              <a:rPr lang="fi-FI" sz="3200" dirty="0" err="1"/>
              <a:t>grundtrygghet</a:t>
            </a:r>
            <a:br>
              <a:rPr lang="fi-FI" sz="3200" dirty="0"/>
            </a:br>
            <a:endParaRPr lang="fi-FI" sz="3200" dirty="0"/>
          </a:p>
        </p:txBody>
      </p:sp>
      <p:grpSp>
        <p:nvGrpSpPr>
          <p:cNvPr id="14" name="Ryhmä 13">
            <a:extLst>
              <a:ext uri="{FF2B5EF4-FFF2-40B4-BE49-F238E27FC236}">
                <a16:creationId xmlns:a16="http://schemas.microsoft.com/office/drawing/2014/main" id="{48FD77DF-7188-465C-93F4-0060E7B90472}"/>
              </a:ext>
              <a:ext uri="{C183D7F6-B498-43B3-948B-1728B52AA6E4}">
                <adec:decorative xmlns:adec="http://schemas.microsoft.com/office/drawing/2017/decorative" val="1"/>
              </a:ext>
            </a:extLst>
          </p:cNvPr>
          <p:cNvGrpSpPr/>
          <p:nvPr/>
        </p:nvGrpSpPr>
        <p:grpSpPr>
          <a:xfrm>
            <a:off x="571631" y="1772816"/>
            <a:ext cx="10641370" cy="2952328"/>
            <a:chOff x="551384" y="1952836"/>
            <a:chExt cx="10641370" cy="2952328"/>
          </a:xfrm>
        </p:grpSpPr>
        <p:sp>
          <p:nvSpPr>
            <p:cNvPr id="15" name="Rounded Rectangle 18">
              <a:extLst>
                <a:ext uri="{FF2B5EF4-FFF2-40B4-BE49-F238E27FC236}">
                  <a16:creationId xmlns:a16="http://schemas.microsoft.com/office/drawing/2014/main" id="{44F640D6-3BEB-4BF0-A4B4-54B97FBA47C0}"/>
                </a:ext>
                <a:ext uri="{C183D7F6-B498-43B3-948B-1728B52AA6E4}">
                  <adec:decorative xmlns:adec="http://schemas.microsoft.com/office/drawing/2017/decorative" val="0"/>
                </a:ext>
              </a:extLst>
            </p:cNvPr>
            <p:cNvSpPr/>
            <p:nvPr/>
          </p:nvSpPr>
          <p:spPr bwMode="black">
            <a:xfrm>
              <a:off x="551384" y="1952836"/>
              <a:ext cx="10641370" cy="2952328"/>
            </a:xfrm>
            <a:prstGeom prst="roundRect">
              <a:avLst>
                <a:gd name="adj" fmla="val 3671"/>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dirty="0" err="1"/>
            </a:p>
          </p:txBody>
        </p:sp>
        <p:sp>
          <p:nvSpPr>
            <p:cNvPr id="16" name="Rounded Rectangle 21">
              <a:extLst>
                <a:ext uri="{FF2B5EF4-FFF2-40B4-BE49-F238E27FC236}">
                  <a16:creationId xmlns:a16="http://schemas.microsoft.com/office/drawing/2014/main" id="{742EABF6-96B0-43C7-AF28-2FF3B97C99F6}"/>
                </a:ext>
                <a:ext uri="{C183D7F6-B498-43B3-948B-1728B52AA6E4}">
                  <adec:decorative xmlns:adec="http://schemas.microsoft.com/office/drawing/2017/decorative" val="1"/>
                </a:ext>
              </a:extLst>
            </p:cNvPr>
            <p:cNvSpPr/>
            <p:nvPr/>
          </p:nvSpPr>
          <p:spPr bwMode="black">
            <a:xfrm>
              <a:off x="1382718" y="2414157"/>
              <a:ext cx="2304256" cy="2016224"/>
            </a:xfrm>
            <a:prstGeom prst="roundRect">
              <a:avLst>
                <a:gd name="adj" fmla="val 3463"/>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fi-FI" sz="2400" b="1" dirty="0" err="1">
                  <a:solidFill>
                    <a:schemeClr val="tx1"/>
                  </a:solidFill>
                </a:rPr>
                <a:t>Arbetspension</a:t>
              </a:r>
              <a:endParaRPr lang="en-FI" sz="2400" b="1" dirty="0">
                <a:solidFill>
                  <a:schemeClr val="tx1"/>
                </a:solidFill>
              </a:endParaRPr>
            </a:p>
            <a:p>
              <a:pPr algn="ctr"/>
              <a:r>
                <a:rPr lang="fi-FI" dirty="0" err="1">
                  <a:solidFill>
                    <a:schemeClr val="tx1"/>
                  </a:solidFill>
                </a:rPr>
                <a:t>Bevarar</a:t>
              </a:r>
              <a:r>
                <a:rPr lang="fi-FI" dirty="0">
                  <a:solidFill>
                    <a:schemeClr val="tx1"/>
                  </a:solidFill>
                </a:rPr>
                <a:t> </a:t>
              </a:r>
              <a:r>
                <a:rPr lang="fi-FI" dirty="0" err="1">
                  <a:solidFill>
                    <a:schemeClr val="tx1"/>
                  </a:solidFill>
                </a:rPr>
                <a:t>den</a:t>
              </a:r>
              <a:r>
                <a:rPr lang="fi-FI" dirty="0">
                  <a:solidFill>
                    <a:schemeClr val="tx1"/>
                  </a:solidFill>
                </a:rPr>
                <a:t> </a:t>
              </a:r>
              <a:r>
                <a:rPr lang="fi-FI" dirty="0" err="1">
                  <a:solidFill>
                    <a:schemeClr val="tx1"/>
                  </a:solidFill>
                </a:rPr>
                <a:t>uppnådda</a:t>
              </a:r>
              <a:r>
                <a:rPr lang="fi-FI" dirty="0">
                  <a:solidFill>
                    <a:schemeClr val="tx1"/>
                  </a:solidFill>
                </a:rPr>
                <a:t> </a:t>
              </a:r>
              <a:r>
                <a:rPr lang="fi-FI" dirty="0" err="1">
                  <a:solidFill>
                    <a:schemeClr val="tx1"/>
                  </a:solidFill>
                </a:rPr>
                <a:t>konsumtionsnivån</a:t>
              </a:r>
              <a:r>
                <a:rPr lang="fi-FI" dirty="0">
                  <a:solidFill>
                    <a:schemeClr val="tx1"/>
                  </a:solidFill>
                </a:rPr>
                <a:t> </a:t>
              </a:r>
              <a:br>
                <a:rPr lang="fi-FI" dirty="0">
                  <a:solidFill>
                    <a:schemeClr val="tx1"/>
                  </a:solidFill>
                </a:rPr>
              </a:br>
              <a:r>
                <a:rPr lang="fi-FI" dirty="0">
                  <a:solidFill>
                    <a:schemeClr val="tx1"/>
                  </a:solidFill>
                </a:rPr>
                <a:t>i </a:t>
              </a:r>
              <a:r>
                <a:rPr lang="fi-FI" dirty="0" err="1">
                  <a:solidFill>
                    <a:schemeClr val="tx1"/>
                  </a:solidFill>
                </a:rPr>
                <a:t>rimlig</a:t>
              </a:r>
              <a:r>
                <a:rPr lang="fi-FI" dirty="0">
                  <a:solidFill>
                    <a:schemeClr val="tx1"/>
                  </a:solidFill>
                </a:rPr>
                <a:t> </a:t>
              </a:r>
              <a:r>
                <a:rPr lang="fi-FI" dirty="0" err="1">
                  <a:solidFill>
                    <a:schemeClr val="tx1"/>
                  </a:solidFill>
                </a:rPr>
                <a:t>utsträckning</a:t>
              </a:r>
              <a:endParaRPr lang="fi-FI" dirty="0">
                <a:solidFill>
                  <a:schemeClr val="tx1"/>
                </a:solidFill>
              </a:endParaRPr>
            </a:p>
          </p:txBody>
        </p:sp>
        <p:sp>
          <p:nvSpPr>
            <p:cNvPr id="17" name="Cross 24">
              <a:extLst>
                <a:ext uri="{FF2B5EF4-FFF2-40B4-BE49-F238E27FC236}">
                  <a16:creationId xmlns:a16="http://schemas.microsoft.com/office/drawing/2014/main" id="{E075BBB2-CB81-40DE-9E99-5AF274625467}"/>
                </a:ext>
                <a:ext uri="{C183D7F6-B498-43B3-948B-1728B52AA6E4}">
                  <adec:decorative xmlns:adec="http://schemas.microsoft.com/office/drawing/2017/decorative" val="0"/>
                </a:ext>
              </a:extLst>
            </p:cNvPr>
            <p:cNvSpPr/>
            <p:nvPr/>
          </p:nvSpPr>
          <p:spPr bwMode="black">
            <a:xfrm>
              <a:off x="4007768" y="3234518"/>
              <a:ext cx="432084" cy="432084"/>
            </a:xfrm>
            <a:prstGeom prst="plus">
              <a:avLst>
                <a:gd name="adj" fmla="val 38778"/>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dirty="0" err="1"/>
            </a:p>
          </p:txBody>
        </p:sp>
        <p:sp>
          <p:nvSpPr>
            <p:cNvPr id="18" name="Rounded Rectangle 22">
              <a:extLst>
                <a:ext uri="{FF2B5EF4-FFF2-40B4-BE49-F238E27FC236}">
                  <a16:creationId xmlns:a16="http://schemas.microsoft.com/office/drawing/2014/main" id="{91AF8DE4-129A-484C-AB5F-44DC78C01A1F}"/>
                </a:ext>
                <a:ext uri="{C183D7F6-B498-43B3-948B-1728B52AA6E4}">
                  <adec:decorative xmlns:adec="http://schemas.microsoft.com/office/drawing/2017/decorative" val="0"/>
                </a:ext>
              </a:extLst>
            </p:cNvPr>
            <p:cNvSpPr/>
            <p:nvPr/>
          </p:nvSpPr>
          <p:spPr bwMode="black">
            <a:xfrm>
              <a:off x="4820399" y="2414157"/>
              <a:ext cx="2304256" cy="2016224"/>
            </a:xfrm>
            <a:prstGeom prst="roundRect">
              <a:avLst>
                <a:gd name="adj" fmla="val 3463"/>
              </a:avLst>
            </a:prstGeom>
            <a:solidFill>
              <a:srgbClr val="67D4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fi-FI" sz="2400" b="1" dirty="0" err="1">
                  <a:solidFill>
                    <a:schemeClr val="tx1"/>
                  </a:solidFill>
                </a:rPr>
                <a:t>Folkpension</a:t>
              </a:r>
              <a:r>
                <a:rPr lang="fi-FI" sz="2400" b="1" dirty="0">
                  <a:solidFill>
                    <a:schemeClr val="tx1"/>
                  </a:solidFill>
                </a:rPr>
                <a:t> </a:t>
              </a:r>
              <a:r>
                <a:rPr lang="fi-FI" sz="2400" b="1" dirty="0" err="1">
                  <a:solidFill>
                    <a:schemeClr val="tx1"/>
                  </a:solidFill>
                </a:rPr>
                <a:t>och</a:t>
              </a:r>
              <a:endParaRPr lang="fi-FI" sz="2400" b="1" dirty="0">
                <a:solidFill>
                  <a:schemeClr val="tx1"/>
                </a:solidFill>
              </a:endParaRPr>
            </a:p>
            <a:p>
              <a:pPr algn="ctr">
                <a:spcAft>
                  <a:spcPts val="600"/>
                </a:spcAft>
              </a:pPr>
              <a:r>
                <a:rPr lang="fi-FI" sz="2400" b="1" dirty="0" err="1">
                  <a:solidFill>
                    <a:schemeClr val="tx1"/>
                  </a:solidFill>
                </a:rPr>
                <a:t>garantipension</a:t>
              </a:r>
              <a:endParaRPr lang="en-FI" sz="2400" b="1" dirty="0">
                <a:solidFill>
                  <a:schemeClr val="tx1"/>
                </a:solidFill>
              </a:endParaRPr>
            </a:p>
            <a:p>
              <a:pPr algn="ctr">
                <a:defRPr/>
              </a:pPr>
              <a:r>
                <a:rPr lang="fi-FI" dirty="0" err="1">
                  <a:solidFill>
                    <a:schemeClr val="tx1"/>
                  </a:solidFill>
                </a:rPr>
                <a:t>Tryggar</a:t>
              </a:r>
              <a:r>
                <a:rPr lang="fi-FI" dirty="0">
                  <a:solidFill>
                    <a:schemeClr val="tx1"/>
                  </a:solidFill>
                </a:rPr>
                <a:t> en </a:t>
              </a:r>
              <a:r>
                <a:rPr lang="fi-FI" dirty="0" err="1">
                  <a:solidFill>
                    <a:schemeClr val="tx1"/>
                  </a:solidFill>
                </a:rPr>
                <a:t>minimiinkomst</a:t>
              </a:r>
              <a:endParaRPr lang="fi-FI" dirty="0">
                <a:solidFill>
                  <a:schemeClr val="tx1"/>
                </a:solidFill>
              </a:endParaRPr>
            </a:p>
          </p:txBody>
        </p:sp>
        <p:sp>
          <p:nvSpPr>
            <p:cNvPr id="19" name="Oval 23">
              <a:extLst>
                <a:ext uri="{FF2B5EF4-FFF2-40B4-BE49-F238E27FC236}">
                  <a16:creationId xmlns:a16="http://schemas.microsoft.com/office/drawing/2014/main" id="{6507B7B2-7C19-4FF7-806F-BBC8D139A390}"/>
                </a:ext>
                <a:ext uri="{C183D7F6-B498-43B3-948B-1728B52AA6E4}">
                  <adec:decorative xmlns:adec="http://schemas.microsoft.com/office/drawing/2017/decorative" val="0"/>
                </a:ext>
              </a:extLst>
            </p:cNvPr>
            <p:cNvSpPr/>
            <p:nvPr/>
          </p:nvSpPr>
          <p:spPr bwMode="black">
            <a:xfrm>
              <a:off x="8270475" y="2414157"/>
              <a:ext cx="2151711" cy="215171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400" b="1" dirty="0" err="1"/>
                <a:t>Total-</a:t>
              </a:r>
              <a:endParaRPr lang="fi-FI" sz="2400" b="1" dirty="0"/>
            </a:p>
            <a:p>
              <a:pPr algn="ctr"/>
              <a:r>
                <a:rPr lang="fi-FI" sz="2400" b="1" dirty="0" err="1"/>
                <a:t>pension</a:t>
              </a:r>
              <a:endParaRPr lang="en-FI" sz="2400" b="1" dirty="0"/>
            </a:p>
          </p:txBody>
        </p:sp>
        <p:sp>
          <p:nvSpPr>
            <p:cNvPr id="20" name="Equals 25">
              <a:extLst>
                <a:ext uri="{FF2B5EF4-FFF2-40B4-BE49-F238E27FC236}">
                  <a16:creationId xmlns:a16="http://schemas.microsoft.com/office/drawing/2014/main" id="{64CAF989-AD9A-4AA5-A6B9-D73C127ADC36}"/>
                </a:ext>
                <a:ext uri="{C183D7F6-B498-43B3-948B-1728B52AA6E4}">
                  <adec:decorative xmlns:adec="http://schemas.microsoft.com/office/drawing/2017/decorative" val="0"/>
                </a:ext>
              </a:extLst>
            </p:cNvPr>
            <p:cNvSpPr/>
            <p:nvPr/>
          </p:nvSpPr>
          <p:spPr bwMode="black">
            <a:xfrm>
              <a:off x="7413571" y="3140968"/>
              <a:ext cx="619185" cy="619185"/>
            </a:xfrm>
            <a:prstGeom prst="mathEqual">
              <a:avLst>
                <a:gd name="adj1" fmla="val 17215"/>
                <a:gd name="adj2" fmla="val 11760"/>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dirty="0" err="1">
                <a:solidFill>
                  <a:schemeClr val="tx1"/>
                </a:solidFill>
              </a:endParaRPr>
            </a:p>
          </p:txBody>
        </p:sp>
      </p:grpSp>
      <p:sp>
        <p:nvSpPr>
          <p:cNvPr id="2" name="Dian numeron paikkamerkki 1">
            <a:extLst>
              <a:ext uri="{FF2B5EF4-FFF2-40B4-BE49-F238E27FC236}">
                <a16:creationId xmlns:a16="http://schemas.microsoft.com/office/drawing/2014/main" id="{F5F8691B-57C2-664E-126E-2022FC2A8597}"/>
              </a:ext>
            </a:extLst>
          </p:cNvPr>
          <p:cNvSpPr>
            <a:spLocks noGrp="1"/>
          </p:cNvSpPr>
          <p:nvPr>
            <p:ph type="sldNum" sz="quarter" idx="12"/>
          </p:nvPr>
        </p:nvSpPr>
        <p:spPr/>
        <p:txBody>
          <a:bodyPr/>
          <a:lstStyle/>
          <a:p>
            <a:fld id="{BE2D8D75-17F6-474C-8CC8-AD93DCE1F39D}" type="slidenum">
              <a:rPr lang="fi-FI" smtClean="0"/>
              <a:t>10</a:t>
            </a:fld>
            <a:endParaRPr lang="fi-FI"/>
          </a:p>
        </p:txBody>
      </p:sp>
    </p:spTree>
    <p:extLst>
      <p:ext uri="{BB962C8B-B14F-4D97-AF65-F5344CB8AC3E}">
        <p14:creationId xmlns:p14="http://schemas.microsoft.com/office/powerpoint/2010/main" val="8488521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6">
            <a:extLst>
              <a:ext uri="{FF2B5EF4-FFF2-40B4-BE49-F238E27FC236}">
                <a16:creationId xmlns:a16="http://schemas.microsoft.com/office/drawing/2014/main" id="{DECE867D-29A1-4E8D-9F62-D569E2120E67}"/>
              </a:ext>
            </a:extLst>
          </p:cNvPr>
          <p:cNvSpPr>
            <a:spLocks noGrp="1"/>
          </p:cNvSpPr>
          <p:nvPr>
            <p:ph type="title"/>
          </p:nvPr>
        </p:nvSpPr>
        <p:spPr>
          <a:xfrm>
            <a:off x="4440" y="370690"/>
            <a:ext cx="11856640" cy="933039"/>
          </a:xfrm>
        </p:spPr>
        <p:txBody>
          <a:bodyPr/>
          <a:lstStyle/>
          <a:p>
            <a:pPr algn="ctr"/>
            <a:r>
              <a:rPr lang="fi-FI" sz="3200" dirty="0" err="1"/>
              <a:t>Totalpensionen</a:t>
            </a:r>
            <a:r>
              <a:rPr lang="fi-FI" sz="3200" dirty="0"/>
              <a:t> </a:t>
            </a:r>
            <a:r>
              <a:rPr lang="fi-FI" sz="3200" err="1"/>
              <a:t>år</a:t>
            </a:r>
            <a:r>
              <a:rPr lang="fi-FI" sz="3200"/>
              <a:t> 2024</a:t>
            </a:r>
            <a:br>
              <a:rPr lang="fi-FI" sz="3200" dirty="0"/>
            </a:br>
            <a:endParaRPr lang="fi-FI" sz="3200" dirty="0"/>
          </a:p>
        </p:txBody>
      </p:sp>
      <p:sp>
        <p:nvSpPr>
          <p:cNvPr id="3" name="Dian numeron paikkamerkki 2">
            <a:extLst>
              <a:ext uri="{FF2B5EF4-FFF2-40B4-BE49-F238E27FC236}">
                <a16:creationId xmlns:a16="http://schemas.microsoft.com/office/drawing/2014/main" id="{36DCE3B4-84BD-F706-C08D-ACE6C1268C6B}"/>
              </a:ext>
            </a:extLst>
          </p:cNvPr>
          <p:cNvSpPr>
            <a:spLocks noGrp="1"/>
          </p:cNvSpPr>
          <p:nvPr>
            <p:ph type="sldNum" sz="quarter" idx="12"/>
          </p:nvPr>
        </p:nvSpPr>
        <p:spPr/>
        <p:txBody>
          <a:bodyPr/>
          <a:lstStyle/>
          <a:p>
            <a:fld id="{BE2D8D75-17F6-474C-8CC8-AD93DCE1F39D}" type="slidenum">
              <a:rPr lang="fi-FI" smtClean="0"/>
              <a:t>11</a:t>
            </a:fld>
            <a:endParaRPr lang="fi-FI"/>
          </a:p>
        </p:txBody>
      </p:sp>
      <p:pic>
        <p:nvPicPr>
          <p:cNvPr id="4" name="Kuva 3" descr="Totalpension år 2024.&#10;Ensamboende pensionstagare, arbetspensionen antas vara 50 % av lönen. &#10;Folkpensionen och garantipensionen börjar vid 65 års ålder.&#10;Nettopensionen betyder totalpensionen i handen efter inkomstskatt, med antagandet att personen inte har andra inkomster.">
            <a:extLst>
              <a:ext uri="{FF2B5EF4-FFF2-40B4-BE49-F238E27FC236}">
                <a16:creationId xmlns:a16="http://schemas.microsoft.com/office/drawing/2014/main" id="{1C3CCB75-2110-7032-EF93-0A0543F27A09}"/>
              </a:ext>
            </a:extLst>
          </p:cNvPr>
          <p:cNvPicPr>
            <a:picLocks noChangeAspect="1"/>
          </p:cNvPicPr>
          <p:nvPr/>
        </p:nvPicPr>
        <p:blipFill>
          <a:blip r:embed="rId3"/>
          <a:stretch>
            <a:fillRect/>
          </a:stretch>
        </p:blipFill>
        <p:spPr>
          <a:xfrm>
            <a:off x="1995662" y="1340768"/>
            <a:ext cx="8200676" cy="4691980"/>
          </a:xfrm>
          <a:prstGeom prst="rect">
            <a:avLst/>
          </a:prstGeom>
        </p:spPr>
      </p:pic>
    </p:spTree>
    <p:extLst>
      <p:ext uri="{BB962C8B-B14F-4D97-AF65-F5344CB8AC3E}">
        <p14:creationId xmlns:p14="http://schemas.microsoft.com/office/powerpoint/2010/main" val="23302586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9A82336-F86E-4079-912F-ADA208D957B7}"/>
              </a:ext>
            </a:extLst>
          </p:cNvPr>
          <p:cNvSpPr>
            <a:spLocks noGrp="1"/>
          </p:cNvSpPr>
          <p:nvPr>
            <p:ph type="title"/>
          </p:nvPr>
        </p:nvSpPr>
        <p:spPr>
          <a:xfrm>
            <a:off x="0" y="359999"/>
            <a:ext cx="11856640" cy="620729"/>
          </a:xfrm>
        </p:spPr>
        <p:txBody>
          <a:bodyPr/>
          <a:lstStyle/>
          <a:p>
            <a:pPr algn="ctr"/>
            <a:r>
              <a:rPr lang="fi-FI" sz="3200" dirty="0" err="1"/>
              <a:t>Totalpensionen</a:t>
            </a:r>
            <a:r>
              <a:rPr lang="fi-FI" sz="3200" dirty="0"/>
              <a:t> </a:t>
            </a:r>
            <a:r>
              <a:rPr lang="fi-FI" sz="3200" err="1"/>
              <a:t>år</a:t>
            </a:r>
            <a:r>
              <a:rPr lang="fi-FI" sz="3200"/>
              <a:t> 2024, </a:t>
            </a:r>
            <a:r>
              <a:rPr lang="fi-FI" sz="3200" dirty="0" err="1"/>
              <a:t>inkl</a:t>
            </a:r>
            <a:r>
              <a:rPr lang="fi-FI" sz="3200" dirty="0"/>
              <a:t>. </a:t>
            </a:r>
            <a:r>
              <a:rPr lang="fi-FI" sz="3200" dirty="0" err="1"/>
              <a:t>bostadsbidrag</a:t>
            </a:r>
            <a:br>
              <a:rPr lang="fi-FI" sz="3200" dirty="0"/>
            </a:br>
            <a:endParaRPr lang="fi-FI" sz="3200" dirty="0"/>
          </a:p>
        </p:txBody>
      </p:sp>
      <p:sp>
        <p:nvSpPr>
          <p:cNvPr id="3" name="Dian numeron paikkamerkki 2">
            <a:extLst>
              <a:ext uri="{FF2B5EF4-FFF2-40B4-BE49-F238E27FC236}">
                <a16:creationId xmlns:a16="http://schemas.microsoft.com/office/drawing/2014/main" id="{75DA2DA4-8AC0-49B2-646E-408DA8C92D84}"/>
              </a:ext>
            </a:extLst>
          </p:cNvPr>
          <p:cNvSpPr>
            <a:spLocks noGrp="1"/>
          </p:cNvSpPr>
          <p:nvPr>
            <p:ph type="sldNum" sz="quarter" idx="12"/>
          </p:nvPr>
        </p:nvSpPr>
        <p:spPr/>
        <p:txBody>
          <a:bodyPr/>
          <a:lstStyle/>
          <a:p>
            <a:fld id="{BE2D8D75-17F6-474C-8CC8-AD93DCE1F39D}" type="slidenum">
              <a:rPr lang="fi-FI" smtClean="0"/>
              <a:t>12</a:t>
            </a:fld>
            <a:endParaRPr lang="fi-FI"/>
          </a:p>
        </p:txBody>
      </p:sp>
      <p:pic>
        <p:nvPicPr>
          <p:cNvPr id="5" name="Kuva 4" descr="Arbetspension, folkpension, garantipension och bostadsbidrag år 2024.&#10;Ensamboende pensionstagare, arbetspensionen antas vara 50 % av lönen. &#10;Folkpensionen och garantipensionen börjar vid 65 års ålder.&#10;Nettopensionen betyder totalpensionen i handen efter inkomstskatt, med antagandet att personen inte har andra inkomster.">
            <a:extLst>
              <a:ext uri="{FF2B5EF4-FFF2-40B4-BE49-F238E27FC236}">
                <a16:creationId xmlns:a16="http://schemas.microsoft.com/office/drawing/2014/main" id="{AC8AA5DA-979B-139D-8235-86AD323A52BD}"/>
              </a:ext>
            </a:extLst>
          </p:cNvPr>
          <p:cNvPicPr>
            <a:picLocks noChangeAspect="1"/>
          </p:cNvPicPr>
          <p:nvPr/>
        </p:nvPicPr>
        <p:blipFill>
          <a:blip r:embed="rId3"/>
          <a:stretch>
            <a:fillRect/>
          </a:stretch>
        </p:blipFill>
        <p:spPr>
          <a:xfrm>
            <a:off x="1919536" y="1340768"/>
            <a:ext cx="8179453" cy="4687218"/>
          </a:xfrm>
          <a:prstGeom prst="rect">
            <a:avLst/>
          </a:prstGeom>
        </p:spPr>
      </p:pic>
    </p:spTree>
    <p:extLst>
      <p:ext uri="{BB962C8B-B14F-4D97-AF65-F5344CB8AC3E}">
        <p14:creationId xmlns:p14="http://schemas.microsoft.com/office/powerpoint/2010/main" val="40130302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9A82336-F86E-4079-912F-ADA208D957B7}"/>
              </a:ext>
            </a:extLst>
          </p:cNvPr>
          <p:cNvSpPr>
            <a:spLocks noGrp="1"/>
          </p:cNvSpPr>
          <p:nvPr>
            <p:ph type="title"/>
          </p:nvPr>
        </p:nvSpPr>
        <p:spPr>
          <a:xfrm>
            <a:off x="695399" y="373634"/>
            <a:ext cx="9540000" cy="620729"/>
          </a:xfrm>
        </p:spPr>
        <p:txBody>
          <a:bodyPr/>
          <a:lstStyle/>
          <a:p>
            <a:pPr algn="l"/>
            <a:r>
              <a:rPr lang="fi-FI" sz="4000" dirty="0"/>
              <a:t>Pension </a:t>
            </a:r>
            <a:r>
              <a:rPr lang="fi-FI" sz="4000" dirty="0" err="1"/>
              <a:t>tjänas</a:t>
            </a:r>
            <a:r>
              <a:rPr lang="fi-FI" sz="4000" dirty="0"/>
              <a:t> in för </a:t>
            </a:r>
            <a:r>
              <a:rPr lang="fi-FI" sz="4000" dirty="0" err="1"/>
              <a:t>inkomster</a:t>
            </a:r>
            <a:br>
              <a:rPr lang="fi-FI" sz="4000" dirty="0"/>
            </a:br>
            <a:endParaRPr lang="fi-FI" sz="4000" dirty="0"/>
          </a:p>
        </p:txBody>
      </p:sp>
      <p:sp>
        <p:nvSpPr>
          <p:cNvPr id="6" name="Content Placeholder 2">
            <a:extLst>
              <a:ext uri="{FF2B5EF4-FFF2-40B4-BE49-F238E27FC236}">
                <a16:creationId xmlns:a16="http://schemas.microsoft.com/office/drawing/2014/main" id="{5B6B95F1-00E8-4887-975F-933CFED3BCBA}"/>
              </a:ext>
            </a:extLst>
          </p:cNvPr>
          <p:cNvSpPr txBox="1">
            <a:spLocks/>
          </p:cNvSpPr>
          <p:nvPr/>
        </p:nvSpPr>
        <p:spPr>
          <a:xfrm>
            <a:off x="695399" y="1426393"/>
            <a:ext cx="8817513" cy="551920"/>
          </a:xfrm>
          <a:prstGeom prst="rect">
            <a:avLst/>
          </a:prstGeom>
        </p:spPr>
        <p:txBody>
          <a:bodyPr vert="horz" lIns="91440" tIns="45720" rIns="91440" bIns="45720" rtlCol="0">
            <a:noAutofit/>
          </a:bodyPr>
          <a:lstStyle>
            <a:lvl1pPr marL="171450" indent="-171450" algn="l" defTabSz="685800" rtl="0" eaLnBrk="1" latinLnBrk="0" hangingPunct="1">
              <a:lnSpc>
                <a:spcPct val="100000"/>
              </a:lnSpc>
              <a:spcBef>
                <a:spcPts val="75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marR="0" indent="-230400" algn="l" defTabSz="457200" rtl="0" eaLnBrk="1" fontAlgn="base" latinLnBrk="0" hangingPunct="1">
              <a:lnSpc>
                <a:spcPct val="100000"/>
              </a:lnSpc>
              <a:spcBef>
                <a:spcPct val="20000"/>
              </a:spcBef>
              <a:spcAft>
                <a:spcPts val="600"/>
              </a:spcAft>
              <a:buClrTx/>
              <a:buSzTx/>
              <a:buFont typeface="Arial" charset="0"/>
              <a:buChar char="–"/>
              <a:tabLst/>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marR="0" indent="-228600" algn="l" defTabSz="457200" rtl="0" eaLnBrk="1" fontAlgn="base" latinLnBrk="0" hangingPunct="1">
              <a:lnSpc>
                <a:spcPct val="100000"/>
              </a:lnSpc>
              <a:spcBef>
                <a:spcPct val="20000"/>
              </a:spcBef>
              <a:spcAft>
                <a:spcPts val="600"/>
              </a:spcAft>
              <a:buClrTx/>
              <a:buSzTx/>
              <a:buFont typeface="Verdana" pitchFamily="34" charset="0"/>
              <a:buChar char="»"/>
              <a:tabLst/>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marR="0" indent="-228600" algn="l" defTabSz="457200" rtl="0" eaLnBrk="1" fontAlgn="base" latinLnBrk="0" hangingPunct="1">
              <a:lnSpc>
                <a:spcPct val="100000"/>
              </a:lnSpc>
              <a:spcBef>
                <a:spcPct val="20000"/>
              </a:spcBef>
              <a:spcAft>
                <a:spcPts val="600"/>
              </a:spcAft>
              <a:buClrTx/>
              <a:buSzTx/>
              <a:buFont typeface="Arial" pitchFamily="34" charset="0"/>
              <a:buChar char="▪"/>
              <a:tabLst/>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marR="0" indent="-228600" algn="l" defTabSz="457200" rtl="0" eaLnBrk="1" fontAlgn="base" latinLnBrk="0" hangingPunct="1">
              <a:lnSpc>
                <a:spcPct val="100000"/>
              </a:lnSpc>
              <a:spcBef>
                <a:spcPct val="20000"/>
              </a:spcBef>
              <a:spcAft>
                <a:spcPts val="600"/>
              </a:spcAft>
              <a:buClrTx/>
              <a:buSzTx/>
              <a:buFont typeface="Arial" pitchFamily="34" charset="0"/>
              <a:buChar char="▫"/>
              <a:tabLst/>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Clr>
                <a:srgbClr val="0356B5"/>
              </a:buClr>
              <a:buNone/>
            </a:pPr>
            <a:r>
              <a:rPr lang="sv-SE" sz="2600" b="1" dirty="0">
                <a:latin typeface="+mn-lt"/>
              </a:rPr>
              <a:t>Pensionsintjäning från och med år 2017</a:t>
            </a:r>
            <a:endParaRPr lang="en-US" sz="2600" b="1" dirty="0">
              <a:latin typeface="+mn-lt"/>
            </a:endParaRPr>
          </a:p>
        </p:txBody>
      </p:sp>
      <p:sp>
        <p:nvSpPr>
          <p:cNvPr id="7" name="Content Placeholder 2">
            <a:extLst>
              <a:ext uri="{FF2B5EF4-FFF2-40B4-BE49-F238E27FC236}">
                <a16:creationId xmlns:a16="http://schemas.microsoft.com/office/drawing/2014/main" id="{5C30D230-A0E7-4317-9006-020489021D59}"/>
              </a:ext>
              <a:ext uri="{C183D7F6-B498-43B3-948B-1728B52AA6E4}">
                <adec:decorative xmlns:adec="http://schemas.microsoft.com/office/drawing/2017/decorative" val="1"/>
              </a:ext>
            </a:extLst>
          </p:cNvPr>
          <p:cNvSpPr txBox="1">
            <a:spLocks/>
          </p:cNvSpPr>
          <p:nvPr/>
        </p:nvSpPr>
        <p:spPr>
          <a:xfrm>
            <a:off x="551384" y="3971286"/>
            <a:ext cx="9361040" cy="2492937"/>
          </a:xfrm>
          <a:prstGeom prst="rect">
            <a:avLst/>
          </a:prstGeom>
        </p:spPr>
        <p:txBody>
          <a:bodyPr vert="horz" lIns="91440" tIns="45720" rIns="91440" bIns="45720" rtlCol="0">
            <a:noAutofit/>
          </a:bodyPr>
          <a:lstStyle>
            <a:lvl1pPr marL="171450" indent="-171450" algn="l" defTabSz="685800" rtl="0" eaLnBrk="1" latinLnBrk="0" hangingPunct="1">
              <a:lnSpc>
                <a:spcPct val="100000"/>
              </a:lnSpc>
              <a:spcBef>
                <a:spcPts val="75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marR="0" indent="-230400" algn="l" defTabSz="457200" rtl="0" eaLnBrk="1" fontAlgn="base" latinLnBrk="0" hangingPunct="1">
              <a:lnSpc>
                <a:spcPct val="100000"/>
              </a:lnSpc>
              <a:spcBef>
                <a:spcPct val="20000"/>
              </a:spcBef>
              <a:spcAft>
                <a:spcPts val="600"/>
              </a:spcAft>
              <a:buClrTx/>
              <a:buSzTx/>
              <a:buFont typeface="Arial" charset="0"/>
              <a:buChar char="–"/>
              <a:tabLst/>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marR="0" indent="-228600" algn="l" defTabSz="457200" rtl="0" eaLnBrk="1" fontAlgn="base" latinLnBrk="0" hangingPunct="1">
              <a:lnSpc>
                <a:spcPct val="100000"/>
              </a:lnSpc>
              <a:spcBef>
                <a:spcPct val="20000"/>
              </a:spcBef>
              <a:spcAft>
                <a:spcPts val="600"/>
              </a:spcAft>
              <a:buClrTx/>
              <a:buSzTx/>
              <a:buFont typeface="Verdana" pitchFamily="34" charset="0"/>
              <a:buChar char="»"/>
              <a:tabLst/>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marR="0" indent="-228600" algn="l" defTabSz="457200" rtl="0" eaLnBrk="1" fontAlgn="base" latinLnBrk="0" hangingPunct="1">
              <a:lnSpc>
                <a:spcPct val="100000"/>
              </a:lnSpc>
              <a:spcBef>
                <a:spcPct val="20000"/>
              </a:spcBef>
              <a:spcAft>
                <a:spcPts val="600"/>
              </a:spcAft>
              <a:buClrTx/>
              <a:buSzTx/>
              <a:buFont typeface="Arial" pitchFamily="34" charset="0"/>
              <a:buChar char="▪"/>
              <a:tabLst/>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marR="0" indent="-228600" algn="l" defTabSz="457200" rtl="0" eaLnBrk="1" fontAlgn="base" latinLnBrk="0" hangingPunct="1">
              <a:lnSpc>
                <a:spcPct val="100000"/>
              </a:lnSpc>
              <a:spcBef>
                <a:spcPct val="20000"/>
              </a:spcBef>
              <a:spcAft>
                <a:spcPts val="600"/>
              </a:spcAft>
              <a:buClrTx/>
              <a:buSzTx/>
              <a:buFont typeface="Arial" pitchFamily="34" charset="0"/>
              <a:buChar char="▫"/>
              <a:tabLst/>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50000"/>
              </a:lnSpc>
              <a:buClr>
                <a:srgbClr val="0356B5"/>
              </a:buClr>
            </a:pPr>
            <a:r>
              <a:rPr lang="sv-SE" sz="2400" dirty="0">
                <a:latin typeface="+mn-lt"/>
              </a:rPr>
              <a:t>Pension tjänas in med 1,5 % om året.</a:t>
            </a:r>
          </a:p>
          <a:p>
            <a:pPr>
              <a:buClr>
                <a:srgbClr val="0356B5"/>
              </a:buClr>
            </a:pPr>
            <a:r>
              <a:rPr lang="sv-SE" sz="2400" dirty="0">
                <a:latin typeface="+mn-lt"/>
              </a:rPr>
              <a:t>53–62-åringar tjänar in pension med 1,7 % t.o.m. slutet av </a:t>
            </a:r>
            <a:br>
              <a:rPr lang="sv-SE" sz="2400" dirty="0">
                <a:latin typeface="+mn-lt"/>
              </a:rPr>
            </a:br>
            <a:r>
              <a:rPr lang="sv-SE" sz="2400" dirty="0">
                <a:latin typeface="+mn-lt"/>
              </a:rPr>
              <a:t>år 2025 (pensionstillväxt för övergångsperioden).</a:t>
            </a:r>
          </a:p>
          <a:p>
            <a:pPr>
              <a:buClr>
                <a:srgbClr val="0356B5"/>
              </a:buClr>
            </a:pPr>
            <a:r>
              <a:rPr lang="sv-SE" sz="2400" dirty="0">
                <a:latin typeface="+mn-lt"/>
              </a:rPr>
              <a:t>En uppskovsförhöjning räknas på pensionen, 0,4 % /månad, om pensionen börjar efter den lägsta pensionsåldern. </a:t>
            </a:r>
          </a:p>
        </p:txBody>
      </p:sp>
      <p:grpSp>
        <p:nvGrpSpPr>
          <p:cNvPr id="8" name="Ryhmä 7">
            <a:extLst>
              <a:ext uri="{FF2B5EF4-FFF2-40B4-BE49-F238E27FC236}">
                <a16:creationId xmlns:a16="http://schemas.microsoft.com/office/drawing/2014/main" id="{A51B29CF-4C38-4322-B163-CA62998CF259}"/>
              </a:ext>
              <a:ext uri="{C183D7F6-B498-43B3-948B-1728B52AA6E4}">
                <adec:decorative xmlns:adec="http://schemas.microsoft.com/office/drawing/2017/decorative" val="1"/>
              </a:ext>
            </a:extLst>
          </p:cNvPr>
          <p:cNvGrpSpPr/>
          <p:nvPr/>
        </p:nvGrpSpPr>
        <p:grpSpPr>
          <a:xfrm>
            <a:off x="1133014" y="1978313"/>
            <a:ext cx="9377354" cy="1872208"/>
            <a:chOff x="648016" y="2056399"/>
            <a:chExt cx="9377354" cy="1872208"/>
          </a:xfrm>
        </p:grpSpPr>
        <p:sp>
          <p:nvSpPr>
            <p:cNvPr id="9" name="Oval 12">
              <a:extLst>
                <a:ext uri="{FF2B5EF4-FFF2-40B4-BE49-F238E27FC236}">
                  <a16:creationId xmlns:a16="http://schemas.microsoft.com/office/drawing/2014/main" id="{5FFF4FEB-1CF1-4D0B-A1B0-E66C412C4AB6}"/>
                </a:ext>
              </a:extLst>
            </p:cNvPr>
            <p:cNvSpPr/>
            <p:nvPr/>
          </p:nvSpPr>
          <p:spPr bwMode="black">
            <a:xfrm>
              <a:off x="648016" y="2056399"/>
              <a:ext cx="1872208" cy="18722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b="1" dirty="0" err="1"/>
                <a:t>Arbets</a:t>
              </a:r>
              <a:r>
                <a:rPr lang="fi-FI" sz="2000" b="1" dirty="0"/>
                <a:t>-</a:t>
              </a:r>
            </a:p>
            <a:p>
              <a:pPr algn="ctr"/>
              <a:r>
                <a:rPr lang="fi-FI" sz="2000" b="1" dirty="0" err="1"/>
                <a:t>inkomster</a:t>
              </a:r>
              <a:endParaRPr lang="en-FI" sz="2000" dirty="0"/>
            </a:p>
          </p:txBody>
        </p:sp>
        <p:sp>
          <p:nvSpPr>
            <p:cNvPr id="10" name="Multiply 7">
              <a:extLst>
                <a:ext uri="{FF2B5EF4-FFF2-40B4-BE49-F238E27FC236}">
                  <a16:creationId xmlns:a16="http://schemas.microsoft.com/office/drawing/2014/main" id="{01C2C6D8-7C04-41FB-9E57-2E0584B9C02B}"/>
                </a:ext>
              </a:extLst>
            </p:cNvPr>
            <p:cNvSpPr/>
            <p:nvPr/>
          </p:nvSpPr>
          <p:spPr bwMode="black">
            <a:xfrm>
              <a:off x="2542326" y="2646078"/>
              <a:ext cx="576064" cy="576064"/>
            </a:xfrm>
            <a:prstGeom prst="mathMultiply">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dirty="0" err="1"/>
            </a:p>
          </p:txBody>
        </p:sp>
        <p:sp>
          <p:nvSpPr>
            <p:cNvPr id="11" name="Oval 14">
              <a:extLst>
                <a:ext uri="{FF2B5EF4-FFF2-40B4-BE49-F238E27FC236}">
                  <a16:creationId xmlns:a16="http://schemas.microsoft.com/office/drawing/2014/main" id="{545C1220-3D9F-4F62-9C64-C154CB1B17FE}"/>
                </a:ext>
              </a:extLst>
            </p:cNvPr>
            <p:cNvSpPr/>
            <p:nvPr/>
          </p:nvSpPr>
          <p:spPr bwMode="black">
            <a:xfrm>
              <a:off x="3131560" y="2056399"/>
              <a:ext cx="1872208" cy="18722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b="1" dirty="0" err="1"/>
                <a:t>Intjänings</a:t>
              </a:r>
              <a:r>
                <a:rPr lang="fi-FI" sz="2000" b="1" dirty="0"/>
                <a:t>-</a:t>
              </a:r>
            </a:p>
            <a:p>
              <a:pPr algn="ctr"/>
              <a:r>
                <a:rPr lang="fi-FI" sz="2000" b="1" dirty="0" err="1"/>
                <a:t>procent</a:t>
              </a:r>
              <a:endParaRPr lang="en-FI" sz="2000" dirty="0"/>
            </a:p>
          </p:txBody>
        </p:sp>
        <p:sp>
          <p:nvSpPr>
            <p:cNvPr id="12" name="Multiply 15">
              <a:extLst>
                <a:ext uri="{FF2B5EF4-FFF2-40B4-BE49-F238E27FC236}">
                  <a16:creationId xmlns:a16="http://schemas.microsoft.com/office/drawing/2014/main" id="{FB0DC661-9B64-4CA9-AF55-2084B6D955CB}"/>
                </a:ext>
              </a:extLst>
            </p:cNvPr>
            <p:cNvSpPr/>
            <p:nvPr/>
          </p:nvSpPr>
          <p:spPr bwMode="black">
            <a:xfrm>
              <a:off x="5021319" y="2646078"/>
              <a:ext cx="576064" cy="576064"/>
            </a:xfrm>
            <a:prstGeom prst="mathMultiply">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dirty="0" err="1"/>
            </a:p>
          </p:txBody>
        </p:sp>
        <p:sp>
          <p:nvSpPr>
            <p:cNvPr id="13" name="Oval 11">
              <a:extLst>
                <a:ext uri="{FF2B5EF4-FFF2-40B4-BE49-F238E27FC236}">
                  <a16:creationId xmlns:a16="http://schemas.microsoft.com/office/drawing/2014/main" id="{F013447F-DAFF-4CF1-BAF0-B757B4949657}"/>
                </a:ext>
              </a:extLst>
            </p:cNvPr>
            <p:cNvSpPr/>
            <p:nvPr/>
          </p:nvSpPr>
          <p:spPr bwMode="black">
            <a:xfrm>
              <a:off x="5642361" y="2056399"/>
              <a:ext cx="1872208" cy="18722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b="1" dirty="0" err="1"/>
                <a:t>Livländgs</a:t>
              </a:r>
              <a:r>
                <a:rPr lang="fi-FI" sz="2000" b="1" dirty="0"/>
                <a:t>-</a:t>
              </a:r>
            </a:p>
            <a:p>
              <a:pPr algn="ctr"/>
              <a:r>
                <a:rPr lang="fi-FI" sz="2000" b="1" dirty="0" err="1"/>
                <a:t>koefficient</a:t>
              </a:r>
              <a:endParaRPr lang="en-FI" sz="2000" b="1" dirty="0"/>
            </a:p>
          </p:txBody>
        </p:sp>
        <p:sp>
          <p:nvSpPr>
            <p:cNvPr id="14" name="Equals 16" descr="On yhtä kuin.">
              <a:extLst>
                <a:ext uri="{FF2B5EF4-FFF2-40B4-BE49-F238E27FC236}">
                  <a16:creationId xmlns:a16="http://schemas.microsoft.com/office/drawing/2014/main" id="{F7058662-8E5E-4166-AEC0-B534CD44449C}"/>
                </a:ext>
              </a:extLst>
            </p:cNvPr>
            <p:cNvSpPr/>
            <p:nvPr/>
          </p:nvSpPr>
          <p:spPr bwMode="black">
            <a:xfrm>
              <a:off x="7572430" y="2712398"/>
              <a:ext cx="495527" cy="432048"/>
            </a:xfrm>
            <a:prstGeom prst="mathEqual">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dirty="0" err="1">
                <a:solidFill>
                  <a:schemeClr val="tx1"/>
                </a:solidFill>
              </a:endParaRPr>
            </a:p>
          </p:txBody>
        </p:sp>
        <p:sp>
          <p:nvSpPr>
            <p:cNvPr id="15" name="Oval 10">
              <a:extLst>
                <a:ext uri="{FF2B5EF4-FFF2-40B4-BE49-F238E27FC236}">
                  <a16:creationId xmlns:a16="http://schemas.microsoft.com/office/drawing/2014/main" id="{E2608561-4E5F-4936-B70F-8067169C01C9}"/>
                </a:ext>
              </a:extLst>
            </p:cNvPr>
            <p:cNvSpPr/>
            <p:nvPr/>
          </p:nvSpPr>
          <p:spPr bwMode="black">
            <a:xfrm>
              <a:off x="8153162" y="2056399"/>
              <a:ext cx="1872208" cy="1872208"/>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b="1" dirty="0" err="1"/>
                <a:t>Arbets-pension</a:t>
              </a:r>
              <a:endParaRPr lang="en-FI" sz="2000" dirty="0"/>
            </a:p>
          </p:txBody>
        </p:sp>
      </p:grpSp>
      <p:sp>
        <p:nvSpPr>
          <p:cNvPr id="3" name="Dian numeron paikkamerkki 2">
            <a:extLst>
              <a:ext uri="{FF2B5EF4-FFF2-40B4-BE49-F238E27FC236}">
                <a16:creationId xmlns:a16="http://schemas.microsoft.com/office/drawing/2014/main" id="{21AC2D22-BB28-0E44-5016-8C324A624490}"/>
              </a:ext>
            </a:extLst>
          </p:cNvPr>
          <p:cNvSpPr>
            <a:spLocks noGrp="1"/>
          </p:cNvSpPr>
          <p:nvPr>
            <p:ph type="sldNum" sz="quarter" idx="12"/>
          </p:nvPr>
        </p:nvSpPr>
        <p:spPr/>
        <p:txBody>
          <a:bodyPr/>
          <a:lstStyle/>
          <a:p>
            <a:fld id="{BE2D8D75-17F6-474C-8CC8-AD93DCE1F39D}" type="slidenum">
              <a:rPr lang="fi-FI" smtClean="0"/>
              <a:t>13</a:t>
            </a:fld>
            <a:endParaRPr lang="fi-FI"/>
          </a:p>
        </p:txBody>
      </p:sp>
    </p:spTree>
    <p:extLst>
      <p:ext uri="{BB962C8B-B14F-4D97-AF65-F5344CB8AC3E}">
        <p14:creationId xmlns:p14="http://schemas.microsoft.com/office/powerpoint/2010/main" val="32232550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9A82336-F86E-4079-912F-ADA208D957B7}"/>
              </a:ext>
            </a:extLst>
          </p:cNvPr>
          <p:cNvSpPr>
            <a:spLocks noGrp="1"/>
          </p:cNvSpPr>
          <p:nvPr>
            <p:ph type="title"/>
          </p:nvPr>
        </p:nvSpPr>
        <p:spPr>
          <a:xfrm>
            <a:off x="-4192" y="764704"/>
            <a:ext cx="11856640" cy="620729"/>
          </a:xfrm>
        </p:spPr>
        <p:txBody>
          <a:bodyPr/>
          <a:lstStyle/>
          <a:p>
            <a:pPr algn="ctr"/>
            <a:r>
              <a:rPr lang="fi-FI" sz="3200" dirty="0" err="1"/>
              <a:t>Pensionsåldern</a:t>
            </a:r>
            <a:r>
              <a:rPr lang="fi-FI" sz="3200" dirty="0"/>
              <a:t> </a:t>
            </a:r>
            <a:r>
              <a:rPr lang="fi-FI" sz="3200" dirty="0" err="1"/>
              <a:t>stiger</a:t>
            </a:r>
            <a:r>
              <a:rPr lang="fi-FI" sz="3200" dirty="0"/>
              <a:t> per </a:t>
            </a:r>
            <a:r>
              <a:rPr lang="fi-FI" sz="3200" dirty="0" err="1"/>
              <a:t>åldersklass</a:t>
            </a:r>
            <a:endParaRPr lang="fi-FI" sz="3200" dirty="0"/>
          </a:p>
        </p:txBody>
      </p:sp>
      <p:graphicFrame>
        <p:nvGraphicFramePr>
          <p:cNvPr id="6" name="Content Placeholder 6">
            <a:extLst>
              <a:ext uri="{FF2B5EF4-FFF2-40B4-BE49-F238E27FC236}">
                <a16:creationId xmlns:a16="http://schemas.microsoft.com/office/drawing/2014/main" id="{8FA8EDBD-1730-4634-9CAA-9F46D481DD3E}"/>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1030913251"/>
              </p:ext>
            </p:extLst>
          </p:nvPr>
        </p:nvGraphicFramePr>
        <p:xfrm>
          <a:off x="2699171" y="1628800"/>
          <a:ext cx="6449914" cy="4251960"/>
        </p:xfrm>
        <a:graphic>
          <a:graphicData uri="http://schemas.openxmlformats.org/drawingml/2006/table">
            <a:tbl>
              <a:tblPr firstRow="1" bandRow="1">
                <a:tableStyleId>{5C22544A-7EE6-4342-B048-85BDC9FD1C3A}</a:tableStyleId>
              </a:tblPr>
              <a:tblGrid>
                <a:gridCol w="1553369">
                  <a:extLst>
                    <a:ext uri="{9D8B030D-6E8A-4147-A177-3AD203B41FA5}">
                      <a16:colId xmlns:a16="http://schemas.microsoft.com/office/drawing/2014/main" val="1844876579"/>
                    </a:ext>
                  </a:extLst>
                </a:gridCol>
                <a:gridCol w="1872208">
                  <a:extLst>
                    <a:ext uri="{9D8B030D-6E8A-4147-A177-3AD203B41FA5}">
                      <a16:colId xmlns:a16="http://schemas.microsoft.com/office/drawing/2014/main" val="2161742765"/>
                    </a:ext>
                  </a:extLst>
                </a:gridCol>
                <a:gridCol w="3024337">
                  <a:extLst>
                    <a:ext uri="{9D8B030D-6E8A-4147-A177-3AD203B41FA5}">
                      <a16:colId xmlns:a16="http://schemas.microsoft.com/office/drawing/2014/main" val="3049916227"/>
                    </a:ext>
                  </a:extLst>
                </a:gridCol>
              </a:tblGrid>
              <a:tr h="370840">
                <a:tc>
                  <a:txBody>
                    <a:bodyPr/>
                    <a:lstStyle/>
                    <a:p>
                      <a:r>
                        <a:rPr lang="fi-FI" dirty="0" err="1"/>
                        <a:t>Födelseår</a:t>
                      </a:r>
                      <a:endParaRPr lang="en-FI" dirty="0"/>
                    </a:p>
                  </a:txBody>
                  <a:tcPr/>
                </a:tc>
                <a:tc>
                  <a:txBody>
                    <a:bodyPr/>
                    <a:lstStyle/>
                    <a:p>
                      <a:r>
                        <a:rPr lang="fi-FI" sz="1800" b="1" kern="1200" dirty="0" err="1">
                          <a:solidFill>
                            <a:schemeClr val="lt1"/>
                          </a:solidFill>
                          <a:effectLst/>
                          <a:latin typeface="+mn-lt"/>
                          <a:ea typeface="+mn-ea"/>
                          <a:cs typeface="+mn-cs"/>
                        </a:rPr>
                        <a:t>Åldersklassens</a:t>
                      </a:r>
                      <a:r>
                        <a:rPr lang="fi-FI" sz="1800" b="1" kern="1200" dirty="0">
                          <a:solidFill>
                            <a:schemeClr val="lt1"/>
                          </a:solidFill>
                          <a:effectLst/>
                          <a:latin typeface="+mn-lt"/>
                          <a:ea typeface="+mn-ea"/>
                          <a:cs typeface="+mn-cs"/>
                        </a:rPr>
                        <a:t> </a:t>
                      </a:r>
                      <a:r>
                        <a:rPr lang="fi-FI" sz="1800" b="1" kern="1200" dirty="0" err="1">
                          <a:solidFill>
                            <a:schemeClr val="lt1"/>
                          </a:solidFill>
                          <a:effectLst/>
                          <a:latin typeface="+mn-lt"/>
                          <a:ea typeface="+mn-ea"/>
                          <a:cs typeface="+mn-cs"/>
                        </a:rPr>
                        <a:t>lägsta</a:t>
                      </a:r>
                      <a:r>
                        <a:rPr lang="fi-FI" sz="1800" b="1" kern="1200" dirty="0">
                          <a:solidFill>
                            <a:schemeClr val="lt1"/>
                          </a:solidFill>
                          <a:effectLst/>
                          <a:latin typeface="+mn-lt"/>
                          <a:ea typeface="+mn-ea"/>
                          <a:cs typeface="+mn-cs"/>
                        </a:rPr>
                        <a:t> </a:t>
                      </a:r>
                      <a:r>
                        <a:rPr lang="fi-FI" sz="1800" b="1" kern="1200" dirty="0" err="1">
                          <a:solidFill>
                            <a:schemeClr val="lt1"/>
                          </a:solidFill>
                          <a:effectLst/>
                          <a:latin typeface="+mn-lt"/>
                          <a:ea typeface="+mn-ea"/>
                          <a:cs typeface="+mn-cs"/>
                        </a:rPr>
                        <a:t>pensionsålder</a:t>
                      </a:r>
                      <a:endParaRPr lang="fi-FI" sz="1800" b="1" kern="1200" dirty="0">
                        <a:solidFill>
                          <a:schemeClr val="lt1"/>
                        </a:solidFill>
                        <a:effectLst/>
                        <a:latin typeface="+mn-lt"/>
                        <a:ea typeface="+mn-ea"/>
                        <a:cs typeface="+mn-cs"/>
                      </a:endParaRPr>
                    </a:p>
                  </a:txBody>
                  <a:tcPr/>
                </a:tc>
                <a:tc>
                  <a:txBody>
                    <a:bodyPr/>
                    <a:lstStyle/>
                    <a:p>
                      <a:r>
                        <a:rPr lang="fi-FI" sz="1800" b="1" kern="1200" dirty="0" err="1">
                          <a:solidFill>
                            <a:schemeClr val="lt1"/>
                          </a:solidFill>
                          <a:effectLst/>
                          <a:latin typeface="+mn-lt"/>
                          <a:ea typeface="+mn-ea"/>
                          <a:cs typeface="+mn-cs"/>
                        </a:rPr>
                        <a:t>Den</a:t>
                      </a:r>
                      <a:r>
                        <a:rPr lang="fi-FI" sz="1800" b="1" kern="1200" dirty="0">
                          <a:solidFill>
                            <a:schemeClr val="lt1"/>
                          </a:solidFill>
                          <a:effectLst/>
                          <a:latin typeface="+mn-lt"/>
                          <a:ea typeface="+mn-ea"/>
                          <a:cs typeface="+mn-cs"/>
                        </a:rPr>
                        <a:t> </a:t>
                      </a:r>
                      <a:r>
                        <a:rPr lang="fi-FI" sz="1800" b="1" kern="1200" dirty="0" err="1">
                          <a:solidFill>
                            <a:schemeClr val="lt1"/>
                          </a:solidFill>
                          <a:effectLst/>
                          <a:latin typeface="+mn-lt"/>
                          <a:ea typeface="+mn-ea"/>
                          <a:cs typeface="+mn-cs"/>
                        </a:rPr>
                        <a:t>övre</a:t>
                      </a:r>
                      <a:r>
                        <a:rPr lang="fi-FI" sz="1800" b="1" kern="1200" dirty="0">
                          <a:solidFill>
                            <a:schemeClr val="lt1"/>
                          </a:solidFill>
                          <a:effectLst/>
                          <a:latin typeface="+mn-lt"/>
                          <a:ea typeface="+mn-ea"/>
                          <a:cs typeface="+mn-cs"/>
                        </a:rPr>
                        <a:t> </a:t>
                      </a:r>
                      <a:r>
                        <a:rPr lang="fi-FI" sz="1800" b="1" kern="1200" dirty="0" err="1">
                          <a:solidFill>
                            <a:schemeClr val="lt1"/>
                          </a:solidFill>
                          <a:effectLst/>
                          <a:latin typeface="+mn-lt"/>
                          <a:ea typeface="+mn-ea"/>
                          <a:cs typeface="+mn-cs"/>
                        </a:rPr>
                        <a:t>gränsen</a:t>
                      </a:r>
                      <a:r>
                        <a:rPr lang="fi-FI" sz="1800" b="1" kern="1200" dirty="0">
                          <a:solidFill>
                            <a:schemeClr val="lt1"/>
                          </a:solidFill>
                          <a:effectLst/>
                          <a:latin typeface="+mn-lt"/>
                          <a:ea typeface="+mn-ea"/>
                          <a:cs typeface="+mn-cs"/>
                        </a:rPr>
                        <a:t> för </a:t>
                      </a:r>
                      <a:r>
                        <a:rPr lang="fi-FI" sz="1800" b="1" kern="1200" dirty="0" err="1">
                          <a:solidFill>
                            <a:schemeClr val="lt1"/>
                          </a:solidFill>
                          <a:effectLst/>
                          <a:latin typeface="+mn-lt"/>
                          <a:ea typeface="+mn-ea"/>
                          <a:cs typeface="+mn-cs"/>
                        </a:rPr>
                        <a:t>försäkringsskyldigheten</a:t>
                      </a:r>
                      <a:r>
                        <a:rPr lang="fi-FI" sz="1800" b="1" kern="1200" dirty="0">
                          <a:solidFill>
                            <a:schemeClr val="lt1"/>
                          </a:solidFill>
                          <a:effectLst/>
                          <a:latin typeface="+mn-lt"/>
                          <a:ea typeface="+mn-ea"/>
                          <a:cs typeface="+mn-cs"/>
                        </a:rPr>
                        <a:t> </a:t>
                      </a:r>
                      <a:r>
                        <a:rPr lang="fi-FI" sz="1800" b="1" kern="1200" dirty="0" err="1">
                          <a:solidFill>
                            <a:schemeClr val="lt1"/>
                          </a:solidFill>
                          <a:effectLst/>
                          <a:latin typeface="+mn-lt"/>
                          <a:ea typeface="+mn-ea"/>
                          <a:cs typeface="+mn-cs"/>
                        </a:rPr>
                        <a:t>och</a:t>
                      </a:r>
                      <a:r>
                        <a:rPr lang="fi-FI" sz="1800" b="1" kern="1200" dirty="0">
                          <a:solidFill>
                            <a:schemeClr val="lt1"/>
                          </a:solidFill>
                          <a:effectLst/>
                          <a:latin typeface="+mn-lt"/>
                          <a:ea typeface="+mn-ea"/>
                          <a:cs typeface="+mn-cs"/>
                        </a:rPr>
                        <a:t> </a:t>
                      </a:r>
                      <a:r>
                        <a:rPr lang="fi-FI" sz="1800" b="1" kern="1200" dirty="0" err="1">
                          <a:solidFill>
                            <a:schemeClr val="lt1"/>
                          </a:solidFill>
                          <a:effectLst/>
                          <a:latin typeface="+mn-lt"/>
                          <a:ea typeface="+mn-ea"/>
                          <a:cs typeface="+mn-cs"/>
                        </a:rPr>
                        <a:t>intjäningen</a:t>
                      </a:r>
                      <a:r>
                        <a:rPr lang="fi-FI" sz="1800" b="1" kern="1200" dirty="0">
                          <a:solidFill>
                            <a:schemeClr val="lt1"/>
                          </a:solidFill>
                          <a:effectLst/>
                          <a:latin typeface="+mn-lt"/>
                          <a:ea typeface="+mn-ea"/>
                          <a:cs typeface="+mn-cs"/>
                        </a:rPr>
                        <a:t> av </a:t>
                      </a:r>
                      <a:r>
                        <a:rPr lang="fi-FI" sz="1800" b="1" kern="1200" dirty="0" err="1">
                          <a:solidFill>
                            <a:schemeClr val="lt1"/>
                          </a:solidFill>
                          <a:effectLst/>
                          <a:latin typeface="+mn-lt"/>
                          <a:ea typeface="+mn-ea"/>
                          <a:cs typeface="+mn-cs"/>
                        </a:rPr>
                        <a:t>pension</a:t>
                      </a:r>
                      <a:endParaRPr lang="en-FI" dirty="0"/>
                    </a:p>
                  </a:txBody>
                  <a:tcPr/>
                </a:tc>
                <a:extLst>
                  <a:ext uri="{0D108BD9-81ED-4DB2-BD59-A6C34878D82A}">
                    <a16:rowId xmlns:a16="http://schemas.microsoft.com/office/drawing/2014/main" val="3734032635"/>
                  </a:ext>
                </a:extLst>
              </a:tr>
              <a:tr h="370840">
                <a:tc>
                  <a:txBody>
                    <a:bodyPr/>
                    <a:lstStyle/>
                    <a:p>
                      <a:r>
                        <a:rPr lang="en-FI" dirty="0"/>
                        <a:t>1954</a:t>
                      </a:r>
                    </a:p>
                  </a:txBody>
                  <a:tcPr marL="288000"/>
                </a:tc>
                <a:tc>
                  <a:txBody>
                    <a:bodyPr/>
                    <a:lstStyle/>
                    <a:p>
                      <a:pPr algn="l"/>
                      <a:r>
                        <a:rPr lang="en-FI" dirty="0"/>
                        <a:t>63 </a:t>
                      </a:r>
                      <a:r>
                        <a:rPr lang="fi-FI" dirty="0" err="1"/>
                        <a:t>år</a:t>
                      </a:r>
                      <a:endParaRPr lang="en-FI" dirty="0"/>
                    </a:p>
                  </a:txBody>
                  <a:tcPr marL="503999"/>
                </a:tc>
                <a:tc>
                  <a:txBody>
                    <a:bodyPr/>
                    <a:lstStyle/>
                    <a:p>
                      <a:pPr algn="ctr"/>
                      <a:r>
                        <a:rPr lang="en-FI" dirty="0"/>
                        <a:t>68</a:t>
                      </a:r>
                    </a:p>
                  </a:txBody>
                  <a:tcPr/>
                </a:tc>
                <a:extLst>
                  <a:ext uri="{0D108BD9-81ED-4DB2-BD59-A6C34878D82A}">
                    <a16:rowId xmlns:a16="http://schemas.microsoft.com/office/drawing/2014/main" val="4241733033"/>
                  </a:ext>
                </a:extLst>
              </a:tr>
              <a:tr h="370840">
                <a:tc>
                  <a:txBody>
                    <a:bodyPr/>
                    <a:lstStyle/>
                    <a:p>
                      <a:r>
                        <a:rPr lang="en-FI" dirty="0"/>
                        <a:t>1955</a:t>
                      </a:r>
                    </a:p>
                  </a:txBody>
                  <a:tcPr marL="288000"/>
                </a:tc>
                <a:tc>
                  <a:txBody>
                    <a:bodyPr/>
                    <a:lstStyle/>
                    <a:p>
                      <a:pPr algn="l"/>
                      <a:r>
                        <a:rPr lang="en-FI" dirty="0"/>
                        <a:t>63 </a:t>
                      </a:r>
                      <a:r>
                        <a:rPr lang="fi-FI" dirty="0" err="1"/>
                        <a:t>år</a:t>
                      </a:r>
                      <a:r>
                        <a:rPr lang="en-FI" dirty="0"/>
                        <a:t> 3 </a:t>
                      </a:r>
                      <a:r>
                        <a:rPr lang="fi-FI" dirty="0" err="1"/>
                        <a:t>mån</a:t>
                      </a:r>
                      <a:endParaRPr lang="en-FI" dirty="0"/>
                    </a:p>
                  </a:txBody>
                  <a:tcPr marL="503999"/>
                </a:tc>
                <a:tc>
                  <a:txBody>
                    <a:bodyPr/>
                    <a:lstStyle/>
                    <a:p>
                      <a:pPr algn="ctr"/>
                      <a:r>
                        <a:rPr lang="en-FI" dirty="0"/>
                        <a:t>68</a:t>
                      </a:r>
                    </a:p>
                  </a:txBody>
                  <a:tcPr/>
                </a:tc>
                <a:extLst>
                  <a:ext uri="{0D108BD9-81ED-4DB2-BD59-A6C34878D82A}">
                    <a16:rowId xmlns:a16="http://schemas.microsoft.com/office/drawing/2014/main" val="683807339"/>
                  </a:ext>
                </a:extLst>
              </a:tr>
              <a:tr h="370840">
                <a:tc>
                  <a:txBody>
                    <a:bodyPr/>
                    <a:lstStyle/>
                    <a:p>
                      <a:r>
                        <a:rPr lang="en-FI" dirty="0"/>
                        <a:t>1956</a:t>
                      </a:r>
                    </a:p>
                  </a:txBody>
                  <a:tcPr marL="288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FI" dirty="0"/>
                        <a:t>63 </a:t>
                      </a:r>
                      <a:r>
                        <a:rPr lang="fi-FI" dirty="0" err="1"/>
                        <a:t>år</a:t>
                      </a:r>
                      <a:r>
                        <a:rPr lang="en-FI" dirty="0"/>
                        <a:t> 6 </a:t>
                      </a:r>
                      <a:r>
                        <a:rPr lang="fi-FI" dirty="0" err="1"/>
                        <a:t>mån</a:t>
                      </a:r>
                      <a:endParaRPr lang="en-FI" dirty="0"/>
                    </a:p>
                  </a:txBody>
                  <a:tcPr marL="503999"/>
                </a:tc>
                <a:tc>
                  <a:txBody>
                    <a:bodyPr/>
                    <a:lstStyle/>
                    <a:p>
                      <a:pPr algn="ctr"/>
                      <a:r>
                        <a:rPr lang="en-FI" dirty="0"/>
                        <a:t>68</a:t>
                      </a:r>
                    </a:p>
                  </a:txBody>
                  <a:tcPr/>
                </a:tc>
                <a:extLst>
                  <a:ext uri="{0D108BD9-81ED-4DB2-BD59-A6C34878D82A}">
                    <a16:rowId xmlns:a16="http://schemas.microsoft.com/office/drawing/2014/main" val="2608703888"/>
                  </a:ext>
                </a:extLst>
              </a:tr>
              <a:tr h="370840">
                <a:tc>
                  <a:txBody>
                    <a:bodyPr/>
                    <a:lstStyle/>
                    <a:p>
                      <a:r>
                        <a:rPr lang="en-FI" dirty="0"/>
                        <a:t>1957</a:t>
                      </a:r>
                    </a:p>
                  </a:txBody>
                  <a:tcPr marL="288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FI" dirty="0"/>
                        <a:t>63 </a:t>
                      </a:r>
                      <a:r>
                        <a:rPr lang="fi-FI" dirty="0" err="1"/>
                        <a:t>år</a:t>
                      </a:r>
                      <a:r>
                        <a:rPr lang="en-FI" dirty="0"/>
                        <a:t> 9 </a:t>
                      </a:r>
                      <a:r>
                        <a:rPr lang="fi-FI" dirty="0" err="1"/>
                        <a:t>mån</a:t>
                      </a:r>
                      <a:endParaRPr lang="en-FI" dirty="0"/>
                    </a:p>
                  </a:txBody>
                  <a:tcPr marL="503999"/>
                </a:tc>
                <a:tc>
                  <a:txBody>
                    <a:bodyPr/>
                    <a:lstStyle/>
                    <a:p>
                      <a:pPr algn="ctr"/>
                      <a:r>
                        <a:rPr lang="en-FI" dirty="0"/>
                        <a:t>68</a:t>
                      </a:r>
                    </a:p>
                  </a:txBody>
                  <a:tcPr/>
                </a:tc>
                <a:extLst>
                  <a:ext uri="{0D108BD9-81ED-4DB2-BD59-A6C34878D82A}">
                    <a16:rowId xmlns:a16="http://schemas.microsoft.com/office/drawing/2014/main" val="36336246"/>
                  </a:ext>
                </a:extLst>
              </a:tr>
              <a:tr h="370840">
                <a:tc>
                  <a:txBody>
                    <a:bodyPr/>
                    <a:lstStyle/>
                    <a:p>
                      <a:r>
                        <a:rPr lang="en-FI" dirty="0"/>
                        <a:t>1958</a:t>
                      </a:r>
                    </a:p>
                  </a:txBody>
                  <a:tcPr marL="288000"/>
                </a:tc>
                <a:tc>
                  <a:txBody>
                    <a:bodyPr/>
                    <a:lstStyle/>
                    <a:p>
                      <a:pPr algn="l"/>
                      <a:r>
                        <a:rPr lang="en-FI" dirty="0"/>
                        <a:t>64 </a:t>
                      </a:r>
                      <a:r>
                        <a:rPr lang="fi-FI" dirty="0" err="1"/>
                        <a:t>år</a:t>
                      </a:r>
                      <a:endParaRPr lang="en-FI" dirty="0"/>
                    </a:p>
                  </a:txBody>
                  <a:tcPr marL="503999"/>
                </a:tc>
                <a:tc>
                  <a:txBody>
                    <a:bodyPr/>
                    <a:lstStyle/>
                    <a:p>
                      <a:pPr algn="ctr"/>
                      <a:r>
                        <a:rPr lang="en-FI" dirty="0"/>
                        <a:t>69</a:t>
                      </a:r>
                    </a:p>
                  </a:txBody>
                  <a:tcPr/>
                </a:tc>
                <a:extLst>
                  <a:ext uri="{0D108BD9-81ED-4DB2-BD59-A6C34878D82A}">
                    <a16:rowId xmlns:a16="http://schemas.microsoft.com/office/drawing/2014/main" val="3429435043"/>
                  </a:ext>
                </a:extLst>
              </a:tr>
              <a:tr h="370840">
                <a:tc>
                  <a:txBody>
                    <a:bodyPr/>
                    <a:lstStyle/>
                    <a:p>
                      <a:r>
                        <a:rPr lang="en-FI" dirty="0"/>
                        <a:t>1959</a:t>
                      </a:r>
                    </a:p>
                  </a:txBody>
                  <a:tcPr marL="288000"/>
                </a:tc>
                <a:tc>
                  <a:txBody>
                    <a:bodyPr/>
                    <a:lstStyle/>
                    <a:p>
                      <a:pPr algn="l"/>
                      <a:r>
                        <a:rPr lang="en-FI" dirty="0"/>
                        <a:t>64 </a:t>
                      </a:r>
                      <a:r>
                        <a:rPr lang="fi-FI" dirty="0" err="1"/>
                        <a:t>år</a:t>
                      </a:r>
                      <a:r>
                        <a:rPr lang="en-FI" dirty="0"/>
                        <a:t> 3 </a:t>
                      </a:r>
                      <a:r>
                        <a:rPr lang="fi-FI" dirty="0" err="1"/>
                        <a:t>mån</a:t>
                      </a:r>
                      <a:endParaRPr lang="en-FI" dirty="0"/>
                    </a:p>
                  </a:txBody>
                  <a:tcPr marL="503999"/>
                </a:tc>
                <a:tc>
                  <a:txBody>
                    <a:bodyPr/>
                    <a:lstStyle/>
                    <a:p>
                      <a:pPr algn="ctr"/>
                      <a:r>
                        <a:rPr lang="en-FI" dirty="0"/>
                        <a:t>69</a:t>
                      </a:r>
                    </a:p>
                  </a:txBody>
                  <a:tcPr/>
                </a:tc>
                <a:extLst>
                  <a:ext uri="{0D108BD9-81ED-4DB2-BD59-A6C34878D82A}">
                    <a16:rowId xmlns:a16="http://schemas.microsoft.com/office/drawing/2014/main" val="3454084548"/>
                  </a:ext>
                </a:extLst>
              </a:tr>
              <a:tr h="370840">
                <a:tc>
                  <a:txBody>
                    <a:bodyPr/>
                    <a:lstStyle/>
                    <a:p>
                      <a:r>
                        <a:rPr lang="en-FI" dirty="0"/>
                        <a:t>1960</a:t>
                      </a:r>
                    </a:p>
                  </a:txBody>
                  <a:tcPr marL="288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FI" dirty="0"/>
                        <a:t>64 </a:t>
                      </a:r>
                      <a:r>
                        <a:rPr lang="fi-FI" dirty="0" err="1"/>
                        <a:t>år</a:t>
                      </a:r>
                      <a:r>
                        <a:rPr lang="en-FI" dirty="0"/>
                        <a:t> 6 </a:t>
                      </a:r>
                      <a:r>
                        <a:rPr lang="fi-FI" dirty="0" err="1"/>
                        <a:t>mån</a:t>
                      </a:r>
                      <a:endParaRPr lang="en-FI" dirty="0"/>
                    </a:p>
                  </a:txBody>
                  <a:tcPr marL="503999"/>
                </a:tc>
                <a:tc>
                  <a:txBody>
                    <a:bodyPr/>
                    <a:lstStyle/>
                    <a:p>
                      <a:pPr algn="ctr"/>
                      <a:r>
                        <a:rPr lang="en-FI" dirty="0"/>
                        <a:t>69</a:t>
                      </a:r>
                    </a:p>
                  </a:txBody>
                  <a:tcPr/>
                </a:tc>
                <a:extLst>
                  <a:ext uri="{0D108BD9-81ED-4DB2-BD59-A6C34878D82A}">
                    <a16:rowId xmlns:a16="http://schemas.microsoft.com/office/drawing/2014/main" val="1567019316"/>
                  </a:ext>
                </a:extLst>
              </a:tr>
              <a:tr h="370840">
                <a:tc>
                  <a:txBody>
                    <a:bodyPr/>
                    <a:lstStyle/>
                    <a:p>
                      <a:r>
                        <a:rPr lang="en-FI" dirty="0"/>
                        <a:t>1961</a:t>
                      </a:r>
                    </a:p>
                  </a:txBody>
                  <a:tcPr marL="288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FI" dirty="0"/>
                        <a:t>64 </a:t>
                      </a:r>
                      <a:r>
                        <a:rPr lang="fi-FI" dirty="0" err="1"/>
                        <a:t>år</a:t>
                      </a:r>
                      <a:r>
                        <a:rPr lang="en-FI" dirty="0"/>
                        <a:t> 9 </a:t>
                      </a:r>
                      <a:r>
                        <a:rPr lang="fi-FI" dirty="0" err="1"/>
                        <a:t>mån</a:t>
                      </a:r>
                      <a:endParaRPr lang="en-FI" dirty="0"/>
                    </a:p>
                  </a:txBody>
                  <a:tcPr marL="503999"/>
                </a:tc>
                <a:tc>
                  <a:txBody>
                    <a:bodyPr/>
                    <a:lstStyle/>
                    <a:p>
                      <a:pPr algn="ctr"/>
                      <a:r>
                        <a:rPr lang="en-FI" dirty="0"/>
                        <a:t>69</a:t>
                      </a:r>
                    </a:p>
                  </a:txBody>
                  <a:tcPr/>
                </a:tc>
                <a:extLst>
                  <a:ext uri="{0D108BD9-81ED-4DB2-BD59-A6C34878D82A}">
                    <a16:rowId xmlns:a16="http://schemas.microsoft.com/office/drawing/2014/main" val="795668811"/>
                  </a:ext>
                </a:extLst>
              </a:tr>
              <a:tr h="370840">
                <a:tc>
                  <a:txBody>
                    <a:bodyPr/>
                    <a:lstStyle/>
                    <a:p>
                      <a:r>
                        <a:rPr lang="en-FI" dirty="0"/>
                        <a:t>1962–1964</a:t>
                      </a:r>
                    </a:p>
                  </a:txBody>
                  <a:tcPr marL="288000"/>
                </a:tc>
                <a:tc>
                  <a:txBody>
                    <a:bodyPr/>
                    <a:lstStyle/>
                    <a:p>
                      <a:pPr algn="l"/>
                      <a:r>
                        <a:rPr lang="en-FI" dirty="0"/>
                        <a:t>65 </a:t>
                      </a:r>
                      <a:r>
                        <a:rPr lang="fi-FI" dirty="0" err="1"/>
                        <a:t>år</a:t>
                      </a:r>
                      <a:endParaRPr lang="en-FI" dirty="0"/>
                    </a:p>
                  </a:txBody>
                  <a:tcPr marL="503999"/>
                </a:tc>
                <a:tc>
                  <a:txBody>
                    <a:bodyPr/>
                    <a:lstStyle/>
                    <a:p>
                      <a:pPr algn="ctr"/>
                      <a:r>
                        <a:rPr lang="en-FI" dirty="0"/>
                        <a:t>70</a:t>
                      </a:r>
                    </a:p>
                  </a:txBody>
                  <a:tcPr/>
                </a:tc>
                <a:extLst>
                  <a:ext uri="{0D108BD9-81ED-4DB2-BD59-A6C34878D82A}">
                    <a16:rowId xmlns:a16="http://schemas.microsoft.com/office/drawing/2014/main" val="2278616152"/>
                  </a:ext>
                </a:extLst>
              </a:tr>
            </a:tbl>
          </a:graphicData>
        </a:graphic>
      </p:graphicFrame>
      <p:sp>
        <p:nvSpPr>
          <p:cNvPr id="3" name="Dian numeron paikkamerkki 2">
            <a:extLst>
              <a:ext uri="{FF2B5EF4-FFF2-40B4-BE49-F238E27FC236}">
                <a16:creationId xmlns:a16="http://schemas.microsoft.com/office/drawing/2014/main" id="{3862A8C4-6940-5664-04A0-5228B64ED31F}"/>
              </a:ext>
            </a:extLst>
          </p:cNvPr>
          <p:cNvSpPr>
            <a:spLocks noGrp="1"/>
          </p:cNvSpPr>
          <p:nvPr>
            <p:ph type="sldNum" sz="quarter" idx="12"/>
          </p:nvPr>
        </p:nvSpPr>
        <p:spPr/>
        <p:txBody>
          <a:bodyPr/>
          <a:lstStyle/>
          <a:p>
            <a:fld id="{BE2D8D75-17F6-474C-8CC8-AD93DCE1F39D}" type="slidenum">
              <a:rPr lang="fi-FI" smtClean="0"/>
              <a:t>14</a:t>
            </a:fld>
            <a:endParaRPr lang="fi-FI"/>
          </a:p>
        </p:txBody>
      </p:sp>
    </p:spTree>
    <p:extLst>
      <p:ext uri="{BB962C8B-B14F-4D97-AF65-F5344CB8AC3E}">
        <p14:creationId xmlns:p14="http://schemas.microsoft.com/office/powerpoint/2010/main" val="6843830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9A82336-F86E-4079-912F-ADA208D957B7}"/>
              </a:ext>
            </a:extLst>
          </p:cNvPr>
          <p:cNvSpPr>
            <a:spLocks noGrp="1"/>
          </p:cNvSpPr>
          <p:nvPr>
            <p:ph type="title"/>
          </p:nvPr>
        </p:nvSpPr>
        <p:spPr>
          <a:xfrm>
            <a:off x="0" y="177953"/>
            <a:ext cx="11856640" cy="548721"/>
          </a:xfrm>
        </p:spPr>
        <p:txBody>
          <a:bodyPr/>
          <a:lstStyle/>
          <a:p>
            <a:pPr algn="ctr"/>
            <a:r>
              <a:rPr lang="fi-FI" sz="3200" dirty="0" err="1"/>
              <a:t>Åldersgränserna</a:t>
            </a:r>
            <a:r>
              <a:rPr lang="fi-FI" sz="3200" dirty="0"/>
              <a:t> för </a:t>
            </a:r>
            <a:r>
              <a:rPr lang="fi-FI" sz="3200" dirty="0" err="1"/>
              <a:t>arbetspensionsförmånerna</a:t>
            </a:r>
            <a:endParaRPr lang="fi-FI" sz="3200" dirty="0"/>
          </a:p>
        </p:txBody>
      </p:sp>
      <p:graphicFrame>
        <p:nvGraphicFramePr>
          <p:cNvPr id="6" name="Taulukko 5">
            <a:extLst>
              <a:ext uri="{FF2B5EF4-FFF2-40B4-BE49-F238E27FC236}">
                <a16:creationId xmlns:a16="http://schemas.microsoft.com/office/drawing/2014/main" id="{B2A4D503-8169-4DE8-A62B-AE94623F002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840160432"/>
              </p:ext>
            </p:extLst>
          </p:nvPr>
        </p:nvGraphicFramePr>
        <p:xfrm>
          <a:off x="1775520" y="844283"/>
          <a:ext cx="9078056" cy="5459517"/>
        </p:xfrm>
        <a:graphic>
          <a:graphicData uri="http://schemas.openxmlformats.org/drawingml/2006/table">
            <a:tbl>
              <a:tblPr firstRow="1" bandRow="1">
                <a:tableStyleId>{5C22544A-7EE6-4342-B048-85BDC9FD1C3A}</a:tableStyleId>
              </a:tblPr>
              <a:tblGrid>
                <a:gridCol w="3298000">
                  <a:extLst>
                    <a:ext uri="{9D8B030D-6E8A-4147-A177-3AD203B41FA5}">
                      <a16:colId xmlns:a16="http://schemas.microsoft.com/office/drawing/2014/main" val="20000"/>
                    </a:ext>
                  </a:extLst>
                </a:gridCol>
                <a:gridCol w="1276989">
                  <a:extLst>
                    <a:ext uri="{9D8B030D-6E8A-4147-A177-3AD203B41FA5}">
                      <a16:colId xmlns:a16="http://schemas.microsoft.com/office/drawing/2014/main" val="20001"/>
                    </a:ext>
                  </a:extLst>
                </a:gridCol>
                <a:gridCol w="4503067">
                  <a:extLst>
                    <a:ext uri="{9D8B030D-6E8A-4147-A177-3AD203B41FA5}">
                      <a16:colId xmlns:a16="http://schemas.microsoft.com/office/drawing/2014/main" val="20002"/>
                    </a:ext>
                  </a:extLst>
                </a:gridCol>
              </a:tblGrid>
              <a:tr h="336719">
                <a:tc>
                  <a:txBody>
                    <a:bodyPr/>
                    <a:lstStyle/>
                    <a:p>
                      <a:pPr algn="l"/>
                      <a:r>
                        <a:rPr lang="fi-FI" sz="1600" b="1" dirty="0" err="1">
                          <a:solidFill>
                            <a:schemeClr val="lt1"/>
                          </a:solidFill>
                          <a:latin typeface="+mn-lt"/>
                        </a:rPr>
                        <a:t>Förmånsslag</a:t>
                      </a:r>
                      <a:endParaRPr lang="fi-FI" sz="1600" b="1" dirty="0">
                        <a:solidFill>
                          <a:schemeClr val="bg1"/>
                        </a:solidFill>
                        <a:latin typeface="+mn-lt"/>
                      </a:endParaRPr>
                    </a:p>
                  </a:txBody>
                  <a:tcPr marL="112548" marR="112548" marT="56274" marB="56274" anchor="ctr">
                    <a:lnL w="317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0356B5"/>
                    </a:solidFill>
                  </a:tcPr>
                </a:tc>
                <a:tc>
                  <a:txBody>
                    <a:bodyPr/>
                    <a:lstStyle/>
                    <a:p>
                      <a:pPr algn="l"/>
                      <a:r>
                        <a:rPr lang="en-US" sz="1600" dirty="0" err="1">
                          <a:effectLst/>
                          <a:latin typeface="+mn-lt"/>
                        </a:rPr>
                        <a:t>Födelseår</a:t>
                      </a:r>
                      <a:r>
                        <a:rPr lang="en-US" sz="1600" dirty="0">
                          <a:effectLst/>
                          <a:latin typeface="+mn-lt"/>
                        </a:rPr>
                        <a:t> </a:t>
                      </a:r>
                      <a:endParaRPr lang="fi-FI" sz="1600" b="1" dirty="0">
                        <a:solidFill>
                          <a:schemeClr val="bg1"/>
                        </a:solidFill>
                        <a:latin typeface="+mn-lt"/>
                      </a:endParaRPr>
                    </a:p>
                  </a:txBody>
                  <a:tcPr marL="112548" marR="112548" marT="56274" marB="56274"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0356B5"/>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600" noProof="0" dirty="0">
                          <a:latin typeface="+mn-lt"/>
                        </a:rPr>
                        <a:t>Pensionen möjlig i åldersintervallen</a:t>
                      </a:r>
                      <a:endParaRPr lang="sv-SE" sz="1600" b="1" noProof="0" dirty="0">
                        <a:solidFill>
                          <a:schemeClr val="bg1"/>
                        </a:solidFill>
                        <a:latin typeface="+mn-lt"/>
                      </a:endParaRPr>
                    </a:p>
                  </a:txBody>
                  <a:tcPr marL="112548" marR="112548" marT="56274" marB="56274" anchor="ctr">
                    <a:lnL w="952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0356B5"/>
                    </a:solidFill>
                  </a:tcPr>
                </a:tc>
                <a:extLst>
                  <a:ext uri="{0D108BD9-81ED-4DB2-BD59-A6C34878D82A}">
                    <a16:rowId xmlns:a16="http://schemas.microsoft.com/office/drawing/2014/main" val="10000"/>
                  </a:ext>
                </a:extLst>
              </a:tr>
              <a:tr h="335690">
                <a:tc>
                  <a:txBody>
                    <a:bodyPr/>
                    <a:lstStyle/>
                    <a:p>
                      <a:pPr algn="l"/>
                      <a:r>
                        <a:rPr lang="fi-FI" sz="1600" dirty="0" err="1">
                          <a:latin typeface="+mn-lt"/>
                        </a:rPr>
                        <a:t>Ålderspension</a:t>
                      </a:r>
                      <a:r>
                        <a:rPr lang="fi-FI" sz="1600" dirty="0">
                          <a:latin typeface="+mn-lt"/>
                        </a:rPr>
                        <a:t>	</a:t>
                      </a:r>
                      <a:endParaRPr lang="fi-FI" sz="1600" b="0" dirty="0">
                        <a:solidFill>
                          <a:schemeClr val="tx1"/>
                        </a:solidFill>
                        <a:latin typeface="+mn-lt"/>
                      </a:endParaRPr>
                    </a:p>
                  </a:txBody>
                  <a:tcPr marL="108000" marR="0">
                    <a:lnL w="317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tcPr>
                </a:tc>
                <a:tc>
                  <a:txBody>
                    <a:bodyPr/>
                    <a:lstStyle/>
                    <a:p>
                      <a:pPr algn="l"/>
                      <a:endParaRPr lang="fi-FI" sz="1600" b="0" dirty="0">
                        <a:solidFill>
                          <a:schemeClr val="tx1"/>
                        </a:solidFill>
                        <a:latin typeface="+mn-lt"/>
                      </a:endParaRPr>
                    </a:p>
                  </a:txBody>
                  <a:tcPr marL="45720" marR="4572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600" noProof="0" dirty="0">
                          <a:latin typeface="+mn-lt"/>
                        </a:rPr>
                        <a:t>Från och med åldersklassens lägsta pensionsålder</a:t>
                      </a:r>
                      <a:endParaRPr lang="sv-SE" sz="1600" b="0" noProof="0" dirty="0">
                        <a:solidFill>
                          <a:schemeClr val="tx1"/>
                        </a:solidFill>
                        <a:latin typeface="+mn-lt"/>
                      </a:endParaRPr>
                    </a:p>
                  </a:txBody>
                  <a:tcPr marL="108000" marR="0">
                    <a:lnL w="952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CBD1E5"/>
                    </a:solidFill>
                  </a:tcPr>
                </a:tc>
                <a:extLst>
                  <a:ext uri="{0D108BD9-81ED-4DB2-BD59-A6C34878D82A}">
                    <a16:rowId xmlns:a16="http://schemas.microsoft.com/office/drawing/2014/main" val="10001"/>
                  </a:ext>
                </a:extLst>
              </a:tr>
              <a:tr h="349595">
                <a:tc>
                  <a:txBody>
                    <a:bodyPr/>
                    <a:lstStyle/>
                    <a:p>
                      <a:pPr algn="l"/>
                      <a:r>
                        <a:rPr lang="en-US" sz="1600" dirty="0" err="1">
                          <a:latin typeface="+mn-lt"/>
                        </a:rPr>
                        <a:t>Partiell</a:t>
                      </a:r>
                      <a:r>
                        <a:rPr lang="en-US" sz="1600" dirty="0">
                          <a:latin typeface="+mn-lt"/>
                        </a:rPr>
                        <a:t> </a:t>
                      </a:r>
                      <a:r>
                        <a:rPr lang="en-US" sz="1600" dirty="0" err="1">
                          <a:latin typeface="+mn-lt"/>
                        </a:rPr>
                        <a:t>förtida</a:t>
                      </a:r>
                      <a:r>
                        <a:rPr lang="en-US" sz="1600" dirty="0">
                          <a:latin typeface="+mn-lt"/>
                        </a:rPr>
                        <a:t> </a:t>
                      </a:r>
                      <a:r>
                        <a:rPr lang="en-US" sz="1600" dirty="0" err="1">
                          <a:latin typeface="+mn-lt"/>
                        </a:rPr>
                        <a:t>ålderspension</a:t>
                      </a:r>
                      <a:endParaRPr lang="fi-FI" sz="1600" b="0" dirty="0">
                        <a:solidFill>
                          <a:schemeClr val="tx1"/>
                        </a:solidFill>
                        <a:latin typeface="+mn-lt"/>
                      </a:endParaRPr>
                    </a:p>
                  </a:txBody>
                  <a:tcPr marL="108000" marR="0">
                    <a:lnL w="317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solidFill>
                      <a:srgbClr val="E7E9F3"/>
                    </a:solidFill>
                  </a:tcPr>
                </a:tc>
                <a:tc>
                  <a:txBody>
                    <a:bodyPr/>
                    <a:lstStyle/>
                    <a:p>
                      <a:pPr algn="l"/>
                      <a:r>
                        <a:rPr lang="fi-FI" sz="1600" dirty="0">
                          <a:latin typeface="+mn-lt"/>
                        </a:rPr>
                        <a:t>1949–1963</a:t>
                      </a:r>
                      <a:endParaRPr lang="fi-FI" sz="1600" b="0" dirty="0">
                        <a:solidFill>
                          <a:schemeClr val="tx1"/>
                        </a:solidFill>
                        <a:latin typeface="+mn-lt"/>
                      </a:endParaRPr>
                    </a:p>
                  </a:txBody>
                  <a:tcPr marL="108000" marR="4572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solidFill>
                      <a:srgbClr val="E7E9F3"/>
                    </a:solidFill>
                  </a:tcPr>
                </a:tc>
                <a:tc>
                  <a:txBody>
                    <a:bodyPr/>
                    <a:lstStyle/>
                    <a:p>
                      <a:pPr algn="l"/>
                      <a:r>
                        <a:rPr lang="sv-SE" sz="1600" noProof="0" dirty="0">
                          <a:latin typeface="+mn-lt"/>
                        </a:rPr>
                        <a:t>61– </a:t>
                      </a:r>
                      <a:endParaRPr lang="sv-SE" sz="1600" b="0" noProof="0" dirty="0">
                        <a:solidFill>
                          <a:schemeClr val="tx1"/>
                        </a:solidFill>
                        <a:latin typeface="+mn-lt"/>
                      </a:endParaRPr>
                    </a:p>
                  </a:txBody>
                  <a:tcPr marL="108000" marR="0">
                    <a:lnL w="952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E7E9F3"/>
                    </a:solidFill>
                  </a:tcPr>
                </a:tc>
                <a:extLst>
                  <a:ext uri="{0D108BD9-81ED-4DB2-BD59-A6C34878D82A}">
                    <a16:rowId xmlns:a16="http://schemas.microsoft.com/office/drawing/2014/main" val="10002"/>
                  </a:ext>
                </a:extLst>
              </a:tr>
              <a:tr h="161423">
                <a:tc>
                  <a:txBody>
                    <a:bodyPr/>
                    <a:lstStyle/>
                    <a:p>
                      <a:pPr algn="l"/>
                      <a:endParaRPr lang="fi-FI" sz="1600" b="0" dirty="0">
                        <a:solidFill>
                          <a:schemeClr val="tx1"/>
                        </a:solidFill>
                        <a:latin typeface="+mn-lt"/>
                      </a:endParaRPr>
                    </a:p>
                  </a:txBody>
                  <a:tcPr marL="108000" marR="0">
                    <a:lnL w="317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solidFill>
                      <a:srgbClr val="E7E9F3"/>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i-FI" sz="1600" dirty="0">
                          <a:latin typeface="+mn-lt"/>
                        </a:rPr>
                        <a:t>1964</a:t>
                      </a:r>
                      <a:endParaRPr lang="fi-FI" sz="1600" b="0" dirty="0">
                        <a:solidFill>
                          <a:schemeClr val="tx1"/>
                        </a:solidFill>
                        <a:latin typeface="+mn-lt"/>
                      </a:endParaRPr>
                    </a:p>
                  </a:txBody>
                  <a:tcPr marL="108000" marR="4572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solidFill>
                      <a:srgbClr val="E7E9F3"/>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sv-SE" sz="1600" noProof="0" dirty="0">
                          <a:latin typeface="+mn-lt"/>
                        </a:rPr>
                        <a:t>62– </a:t>
                      </a:r>
                      <a:endParaRPr lang="sv-SE" sz="1600" b="0" noProof="0" dirty="0">
                        <a:solidFill>
                          <a:schemeClr val="tx1"/>
                        </a:solidFill>
                        <a:latin typeface="+mn-lt"/>
                      </a:endParaRPr>
                    </a:p>
                  </a:txBody>
                  <a:tcPr marL="108000" marR="0">
                    <a:lnL w="952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E7E9F3"/>
                    </a:solidFill>
                  </a:tcPr>
                </a:tc>
                <a:extLst>
                  <a:ext uri="{0D108BD9-81ED-4DB2-BD59-A6C34878D82A}">
                    <a16:rowId xmlns:a16="http://schemas.microsoft.com/office/drawing/2014/main" val="10003"/>
                  </a:ext>
                </a:extLst>
              </a:tr>
              <a:tr h="631553">
                <a:tc>
                  <a:txBody>
                    <a:bodyPr/>
                    <a:lstStyle/>
                    <a:p>
                      <a:pPr algn="l"/>
                      <a:endParaRPr lang="fi-FI" sz="1600" b="0" dirty="0">
                        <a:solidFill>
                          <a:schemeClr val="tx1"/>
                        </a:solidFill>
                        <a:latin typeface="+mn-lt"/>
                      </a:endParaRPr>
                    </a:p>
                  </a:txBody>
                  <a:tcPr marL="108000" marR="0">
                    <a:lnL w="317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solidFill>
                      <a:srgbClr val="E7E9F3"/>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i-FI" sz="1600" dirty="0">
                          <a:latin typeface="+mn-lt"/>
                        </a:rPr>
                        <a:t>1965– </a:t>
                      </a:r>
                      <a:endParaRPr lang="fi-FI" sz="1600" b="0" dirty="0">
                        <a:solidFill>
                          <a:schemeClr val="tx1"/>
                        </a:solidFill>
                        <a:latin typeface="+mn-lt"/>
                      </a:endParaRPr>
                    </a:p>
                  </a:txBody>
                  <a:tcPr marL="108000" marR="4572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solidFill>
                      <a:srgbClr val="E7E9F3"/>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sv-SE" sz="1600" baseline="0" noProof="0" dirty="0">
                          <a:latin typeface="+mn-lt"/>
                        </a:rPr>
                        <a:t>Kan börja 3 år innan den lägsta åldern för ålders-pension (ändras enligt den förväntade livslängden)</a:t>
                      </a:r>
                      <a:endParaRPr lang="sv-SE" sz="1600" b="0" noProof="0" dirty="0">
                        <a:solidFill>
                          <a:schemeClr val="tx1"/>
                        </a:solidFill>
                        <a:latin typeface="+mn-lt"/>
                      </a:endParaRPr>
                    </a:p>
                  </a:txBody>
                  <a:tcPr marL="108000" marR="0">
                    <a:lnL w="952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E7E9F3"/>
                    </a:solidFill>
                  </a:tcPr>
                </a:tc>
                <a:extLst>
                  <a:ext uri="{0D108BD9-81ED-4DB2-BD59-A6C34878D82A}">
                    <a16:rowId xmlns:a16="http://schemas.microsoft.com/office/drawing/2014/main" val="10004"/>
                  </a:ext>
                </a:extLst>
              </a:tr>
              <a:tr h="316776">
                <a:tc>
                  <a:txBody>
                    <a:bodyPr/>
                    <a:lstStyle/>
                    <a:p>
                      <a:pPr algn="l"/>
                      <a:r>
                        <a:rPr lang="fi-FI" sz="1600" dirty="0" err="1">
                          <a:latin typeface="+mn-lt"/>
                        </a:rPr>
                        <a:t>Sjukpension</a:t>
                      </a:r>
                      <a:r>
                        <a:rPr lang="fi-FI" sz="1600" dirty="0">
                          <a:latin typeface="+mn-lt"/>
                        </a:rPr>
                        <a:t> (</a:t>
                      </a:r>
                      <a:r>
                        <a:rPr lang="fi-FI" sz="1600" dirty="0" err="1">
                          <a:latin typeface="+mn-lt"/>
                        </a:rPr>
                        <a:t>full</a:t>
                      </a:r>
                      <a:r>
                        <a:rPr lang="fi-FI" sz="1600" dirty="0">
                          <a:latin typeface="+mn-lt"/>
                        </a:rPr>
                        <a:t> </a:t>
                      </a:r>
                      <a:r>
                        <a:rPr lang="fi-FI" sz="1600" dirty="0" err="1">
                          <a:latin typeface="+mn-lt"/>
                        </a:rPr>
                        <a:t>eller</a:t>
                      </a:r>
                      <a:r>
                        <a:rPr lang="fi-FI" sz="1600" baseline="0" dirty="0">
                          <a:latin typeface="+mn-lt"/>
                        </a:rPr>
                        <a:t> </a:t>
                      </a:r>
                      <a:r>
                        <a:rPr lang="fi-FI" sz="1600" baseline="0" dirty="0" err="1">
                          <a:latin typeface="+mn-lt"/>
                        </a:rPr>
                        <a:t>partiell</a:t>
                      </a:r>
                      <a:r>
                        <a:rPr lang="fi-FI" sz="1600" dirty="0">
                          <a:latin typeface="+mn-lt"/>
                        </a:rPr>
                        <a:t>)</a:t>
                      </a:r>
                      <a:endParaRPr lang="fi-FI" sz="1600" b="0" dirty="0">
                        <a:solidFill>
                          <a:schemeClr val="tx1"/>
                        </a:solidFill>
                        <a:latin typeface="+mn-lt"/>
                      </a:endParaRPr>
                    </a:p>
                  </a:txBody>
                  <a:tcPr marL="108000" marR="0">
                    <a:lnL w="317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solidFill>
                      <a:srgbClr val="CBD1E5"/>
                    </a:solidFill>
                  </a:tcPr>
                </a:tc>
                <a:tc>
                  <a:txBody>
                    <a:bodyPr/>
                    <a:lstStyle/>
                    <a:p>
                      <a:pPr algn="l"/>
                      <a:endParaRPr lang="fi-FI" sz="1600" b="0" dirty="0">
                        <a:solidFill>
                          <a:schemeClr val="tx1"/>
                        </a:solidFill>
                        <a:latin typeface="+mn-lt"/>
                      </a:endParaRPr>
                    </a:p>
                  </a:txBody>
                  <a:tcPr marL="108000" marR="4572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solidFill>
                      <a:srgbClr val="CBD1E5"/>
                    </a:solidFill>
                  </a:tcPr>
                </a:tc>
                <a:tc>
                  <a:txBody>
                    <a:bodyPr/>
                    <a:lstStyle/>
                    <a:p>
                      <a:pPr algn="l"/>
                      <a:r>
                        <a:rPr lang="sv-SE" sz="1600" noProof="0" dirty="0">
                          <a:latin typeface="+mn-lt"/>
                        </a:rPr>
                        <a:t>17– åldersklassens lägsta pensionsålder</a:t>
                      </a:r>
                      <a:endParaRPr lang="sv-SE" sz="1600" b="0" noProof="0" dirty="0">
                        <a:solidFill>
                          <a:schemeClr val="tx1"/>
                        </a:solidFill>
                        <a:latin typeface="+mn-lt"/>
                      </a:endParaRPr>
                    </a:p>
                  </a:txBody>
                  <a:tcPr marL="108000" marR="0">
                    <a:lnL w="952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CBD1E5"/>
                    </a:solidFill>
                  </a:tcPr>
                </a:tc>
                <a:extLst>
                  <a:ext uri="{0D108BD9-81ED-4DB2-BD59-A6C34878D82A}">
                    <a16:rowId xmlns:a16="http://schemas.microsoft.com/office/drawing/2014/main" val="10005"/>
                  </a:ext>
                </a:extLst>
              </a:tr>
              <a:tr h="372531">
                <a:tc>
                  <a:txBody>
                    <a:bodyPr/>
                    <a:lstStyle/>
                    <a:p>
                      <a:pPr algn="l"/>
                      <a:r>
                        <a:rPr lang="en-US" sz="1600" dirty="0" err="1">
                          <a:latin typeface="+mn-lt"/>
                        </a:rPr>
                        <a:t>Arbetslivspension</a:t>
                      </a:r>
                      <a:endParaRPr lang="fi-FI" sz="1600" b="0" dirty="0">
                        <a:solidFill>
                          <a:schemeClr val="tx1"/>
                        </a:solidFill>
                        <a:latin typeface="+mn-lt"/>
                      </a:endParaRPr>
                    </a:p>
                  </a:txBody>
                  <a:tcPr marL="108000" marR="0">
                    <a:lnL w="317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solidFill>
                      <a:srgbClr val="E7E9F3"/>
                    </a:solidFill>
                  </a:tcPr>
                </a:tc>
                <a:tc>
                  <a:txBody>
                    <a:bodyPr/>
                    <a:lstStyle/>
                    <a:p>
                      <a:pPr algn="l"/>
                      <a:r>
                        <a:rPr lang="fi-FI" sz="1600" dirty="0">
                          <a:latin typeface="+mn-lt"/>
                        </a:rPr>
                        <a:t>1955–1964</a:t>
                      </a:r>
                      <a:endParaRPr lang="fi-FI" sz="1600" b="0" dirty="0">
                        <a:solidFill>
                          <a:schemeClr val="tx1"/>
                        </a:solidFill>
                        <a:latin typeface="+mn-lt"/>
                      </a:endParaRPr>
                    </a:p>
                  </a:txBody>
                  <a:tcPr marL="108000" marR="4572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solidFill>
                      <a:srgbClr val="E7E9F3"/>
                    </a:solidFill>
                  </a:tcPr>
                </a:tc>
                <a:tc>
                  <a:txBody>
                    <a:bodyPr/>
                    <a:lstStyle/>
                    <a:p>
                      <a:pPr algn="l"/>
                      <a:r>
                        <a:rPr lang="sv-SE" sz="1600" noProof="0" dirty="0">
                          <a:latin typeface="+mn-lt"/>
                        </a:rPr>
                        <a:t>63– åldersklassens lägsta pensionsålder</a:t>
                      </a:r>
                      <a:endParaRPr lang="sv-SE" sz="1600" b="0" noProof="0" dirty="0">
                        <a:solidFill>
                          <a:schemeClr val="tx1"/>
                        </a:solidFill>
                        <a:latin typeface="+mn-lt"/>
                      </a:endParaRPr>
                    </a:p>
                  </a:txBody>
                  <a:tcPr marL="108000" marR="0">
                    <a:lnL w="952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E7E9F3"/>
                    </a:solidFill>
                  </a:tcPr>
                </a:tc>
                <a:extLst>
                  <a:ext uri="{0D108BD9-81ED-4DB2-BD59-A6C34878D82A}">
                    <a16:rowId xmlns:a16="http://schemas.microsoft.com/office/drawing/2014/main" val="10006"/>
                  </a:ext>
                </a:extLst>
              </a:tr>
              <a:tr h="777542">
                <a:tc>
                  <a:txBody>
                    <a:bodyPr/>
                    <a:lstStyle/>
                    <a:p>
                      <a:pPr algn="l"/>
                      <a:endParaRPr lang="fi-FI" sz="1600" b="0" dirty="0">
                        <a:solidFill>
                          <a:schemeClr val="tx1"/>
                        </a:solidFill>
                        <a:latin typeface="+mn-lt"/>
                      </a:endParaRPr>
                    </a:p>
                  </a:txBody>
                  <a:tcPr marL="108000" marR="0">
                    <a:lnL w="317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solidFill>
                      <a:srgbClr val="E7E9F3"/>
                    </a:solidFill>
                  </a:tcPr>
                </a:tc>
                <a:tc>
                  <a:txBody>
                    <a:bodyPr/>
                    <a:lstStyle/>
                    <a:p>
                      <a:pPr algn="l"/>
                      <a:r>
                        <a:rPr lang="fi-FI" sz="1600" dirty="0">
                          <a:latin typeface="+mn-lt"/>
                        </a:rPr>
                        <a:t>1965–</a:t>
                      </a:r>
                      <a:endParaRPr lang="fi-FI" sz="1600" b="0" dirty="0">
                        <a:solidFill>
                          <a:schemeClr val="tx1"/>
                        </a:solidFill>
                        <a:latin typeface="+mn-lt"/>
                      </a:endParaRPr>
                    </a:p>
                  </a:txBody>
                  <a:tcPr marL="108000" marR="4572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solidFill>
                      <a:srgbClr val="E7E9F3"/>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sv-SE" sz="1600" baseline="0" noProof="0" dirty="0">
                          <a:latin typeface="+mn-lt"/>
                        </a:rPr>
                        <a:t>Kan börja 2 år innan den lägsta åldern för ålders-pension </a:t>
                      </a:r>
                      <a:r>
                        <a:rPr lang="sv-SE" sz="1600" noProof="0" dirty="0">
                          <a:latin typeface="+mn-lt"/>
                        </a:rPr>
                        <a:t>(ändras enligt den förväntade livslängden</a:t>
                      </a:r>
                      <a:r>
                        <a:rPr lang="sv-SE" sz="1600" baseline="0" noProof="0" dirty="0">
                          <a:latin typeface="+mn-lt"/>
                        </a:rPr>
                        <a:t>) t.o.m. åldersklassens lägsta pensionsålder</a:t>
                      </a:r>
                      <a:endParaRPr lang="sv-SE" sz="1600" noProof="0" dirty="0">
                        <a:latin typeface="+mn-lt"/>
                      </a:endParaRPr>
                    </a:p>
                  </a:txBody>
                  <a:tcPr marL="108000" marR="0">
                    <a:lnL w="952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E7E9F3"/>
                    </a:solidFill>
                  </a:tcPr>
                </a:tc>
                <a:extLst>
                  <a:ext uri="{0D108BD9-81ED-4DB2-BD59-A6C34878D82A}">
                    <a16:rowId xmlns:a16="http://schemas.microsoft.com/office/drawing/2014/main" val="10007"/>
                  </a:ext>
                </a:extLst>
              </a:tr>
              <a:tr h="316776">
                <a:tc>
                  <a:txBody>
                    <a:bodyPr/>
                    <a:lstStyle/>
                    <a:p>
                      <a:pPr algn="l"/>
                      <a:r>
                        <a:rPr lang="fi-FI" sz="1600" dirty="0" err="1">
                          <a:latin typeface="+mn-lt"/>
                        </a:rPr>
                        <a:t>Familjepension</a:t>
                      </a:r>
                      <a:r>
                        <a:rPr lang="fi-FI" sz="1600" dirty="0">
                          <a:latin typeface="+mn-lt"/>
                        </a:rPr>
                        <a:t> </a:t>
                      </a:r>
                      <a:endParaRPr lang="fi-FI" sz="1600" b="0" dirty="0">
                        <a:solidFill>
                          <a:schemeClr val="tx1"/>
                        </a:solidFill>
                        <a:latin typeface="+mn-lt"/>
                      </a:endParaRPr>
                    </a:p>
                  </a:txBody>
                  <a:tcPr marL="108000" marR="0">
                    <a:lnL w="317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solidFill>
                      <a:srgbClr val="CBD1E5"/>
                    </a:solidFill>
                  </a:tcPr>
                </a:tc>
                <a:tc>
                  <a:txBody>
                    <a:bodyPr/>
                    <a:lstStyle/>
                    <a:p>
                      <a:pPr algn="l"/>
                      <a:endParaRPr lang="fi-FI" sz="1600" b="0" dirty="0">
                        <a:solidFill>
                          <a:schemeClr val="tx1"/>
                        </a:solidFill>
                        <a:latin typeface="+mn-lt"/>
                      </a:endParaRPr>
                    </a:p>
                  </a:txBody>
                  <a:tcPr marL="108000" marR="4572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solidFill>
                      <a:srgbClr val="CBD1E5"/>
                    </a:solidFill>
                  </a:tcPr>
                </a:tc>
                <a:tc>
                  <a:txBody>
                    <a:bodyPr/>
                    <a:lstStyle/>
                    <a:p>
                      <a:pPr algn="l"/>
                      <a:endParaRPr lang="sv-SE" sz="1600" b="0" noProof="0" dirty="0">
                        <a:solidFill>
                          <a:schemeClr val="tx1"/>
                        </a:solidFill>
                        <a:latin typeface="+mn-lt"/>
                      </a:endParaRPr>
                    </a:p>
                  </a:txBody>
                  <a:tcPr marL="108000" marR="0">
                    <a:lnL w="952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CBD1E5"/>
                    </a:solidFill>
                  </a:tcPr>
                </a:tc>
                <a:extLst>
                  <a:ext uri="{0D108BD9-81ED-4DB2-BD59-A6C34878D82A}">
                    <a16:rowId xmlns:a16="http://schemas.microsoft.com/office/drawing/2014/main" val="10008"/>
                  </a:ext>
                </a:extLst>
              </a:tr>
              <a:tr h="316776">
                <a:tc>
                  <a:txBody>
                    <a:bodyPr/>
                    <a:lstStyle/>
                    <a:p>
                      <a:pPr algn="l"/>
                      <a:r>
                        <a:rPr lang="fi-FI" sz="1600" dirty="0">
                          <a:latin typeface="+mn-lt"/>
                        </a:rPr>
                        <a:t>   - </a:t>
                      </a:r>
                      <a:r>
                        <a:rPr lang="fi-FI" sz="1600" dirty="0" err="1">
                          <a:latin typeface="+mn-lt"/>
                        </a:rPr>
                        <a:t>Barn</a:t>
                      </a:r>
                      <a:r>
                        <a:rPr lang="fi-FI" sz="1600" dirty="0">
                          <a:latin typeface="+mn-lt"/>
                        </a:rPr>
                        <a:t>	 	</a:t>
                      </a:r>
                      <a:endParaRPr lang="fi-FI" sz="1600" b="0" dirty="0">
                        <a:solidFill>
                          <a:schemeClr val="tx1"/>
                        </a:solidFill>
                        <a:latin typeface="+mn-lt"/>
                      </a:endParaRPr>
                    </a:p>
                  </a:txBody>
                  <a:tcPr marL="108000" marR="0">
                    <a:lnL w="317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solidFill>
                      <a:srgbClr val="CBD1E5"/>
                    </a:solidFill>
                  </a:tcPr>
                </a:tc>
                <a:tc>
                  <a:txBody>
                    <a:bodyPr/>
                    <a:lstStyle/>
                    <a:p>
                      <a:pPr algn="l"/>
                      <a:endParaRPr lang="fi-FI" sz="1600" b="0" dirty="0">
                        <a:solidFill>
                          <a:schemeClr val="tx1"/>
                        </a:solidFill>
                        <a:latin typeface="+mn-lt"/>
                      </a:endParaRPr>
                    </a:p>
                  </a:txBody>
                  <a:tcPr marL="108000" marR="4572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solidFill>
                      <a:srgbClr val="CBD1E5"/>
                    </a:solidFill>
                  </a:tcPr>
                </a:tc>
                <a:tc>
                  <a:txBody>
                    <a:bodyPr/>
                    <a:lstStyle/>
                    <a:p>
                      <a:pPr algn="l"/>
                      <a:r>
                        <a:rPr lang="sv-SE" sz="1600" noProof="0" dirty="0">
                          <a:latin typeface="+mn-lt"/>
                        </a:rPr>
                        <a:t>0–18</a:t>
                      </a:r>
                      <a:endParaRPr lang="sv-SE" sz="1600" b="0" noProof="0" dirty="0">
                        <a:solidFill>
                          <a:schemeClr val="tx1"/>
                        </a:solidFill>
                        <a:latin typeface="+mn-lt"/>
                      </a:endParaRPr>
                    </a:p>
                  </a:txBody>
                  <a:tcPr marL="108000" marR="0">
                    <a:lnL w="952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CBD1E5"/>
                    </a:solidFill>
                  </a:tcPr>
                </a:tc>
                <a:extLst>
                  <a:ext uri="{0D108BD9-81ED-4DB2-BD59-A6C34878D82A}">
                    <a16:rowId xmlns:a16="http://schemas.microsoft.com/office/drawing/2014/main" val="10009"/>
                  </a:ext>
                </a:extLst>
              </a:tr>
              <a:tr h="547159">
                <a:tc>
                  <a:txBody>
                    <a:bodyPr/>
                    <a:lstStyle/>
                    <a:p>
                      <a:r>
                        <a:rPr lang="fi-FI" sz="1600" dirty="0">
                          <a:latin typeface="+mn-lt"/>
                        </a:rPr>
                        <a:t>   - </a:t>
                      </a:r>
                      <a:r>
                        <a:rPr lang="fi-FI" sz="1600" b="0" dirty="0" err="1">
                          <a:solidFill>
                            <a:schemeClr val="tx1"/>
                          </a:solidFill>
                          <a:latin typeface="+mn-lt"/>
                        </a:rPr>
                        <a:t>Efterlevande</a:t>
                      </a:r>
                      <a:r>
                        <a:rPr lang="fi-FI" sz="1600" b="0" dirty="0">
                          <a:solidFill>
                            <a:schemeClr val="tx1"/>
                          </a:solidFill>
                          <a:latin typeface="+mn-lt"/>
                        </a:rPr>
                        <a:t> </a:t>
                      </a:r>
                      <a:r>
                        <a:rPr lang="fi-FI" sz="1600" b="0" dirty="0" err="1">
                          <a:solidFill>
                            <a:schemeClr val="tx1"/>
                          </a:solidFill>
                          <a:latin typeface="+mn-lt"/>
                        </a:rPr>
                        <a:t>make</a:t>
                      </a:r>
                      <a:r>
                        <a:rPr lang="fi-FI" sz="1600" b="0" dirty="0">
                          <a:solidFill>
                            <a:schemeClr val="tx1"/>
                          </a:solidFill>
                          <a:latin typeface="+mn-lt"/>
                        </a:rPr>
                        <a:t> </a:t>
                      </a:r>
                      <a:r>
                        <a:rPr lang="fi-FI" sz="1600" b="0" dirty="0" err="1">
                          <a:solidFill>
                            <a:schemeClr val="tx1"/>
                          </a:solidFill>
                          <a:latin typeface="+mn-lt"/>
                        </a:rPr>
                        <a:t>med</a:t>
                      </a:r>
                      <a:r>
                        <a:rPr lang="fi-FI" sz="1600" b="0" dirty="0">
                          <a:solidFill>
                            <a:schemeClr val="tx1"/>
                          </a:solidFill>
                          <a:latin typeface="+mn-lt"/>
                        </a:rPr>
                        <a:t>    </a:t>
                      </a:r>
                      <a:br>
                        <a:rPr lang="fi-FI" sz="1600" b="0" dirty="0">
                          <a:solidFill>
                            <a:schemeClr val="tx1"/>
                          </a:solidFill>
                          <a:latin typeface="+mn-lt"/>
                        </a:rPr>
                      </a:br>
                      <a:r>
                        <a:rPr lang="fi-FI" sz="1600" b="0" dirty="0">
                          <a:solidFill>
                            <a:schemeClr val="tx1"/>
                          </a:solidFill>
                          <a:latin typeface="+mn-lt"/>
                        </a:rPr>
                        <a:t>     </a:t>
                      </a:r>
                      <a:r>
                        <a:rPr lang="fi-FI" sz="1600" b="0" dirty="0" err="1">
                          <a:solidFill>
                            <a:schemeClr val="tx1"/>
                          </a:solidFill>
                          <a:latin typeface="+mn-lt"/>
                        </a:rPr>
                        <a:t>gemensamma</a:t>
                      </a:r>
                      <a:r>
                        <a:rPr lang="fi-FI" sz="1600" b="0" baseline="0" dirty="0">
                          <a:solidFill>
                            <a:schemeClr val="tx1"/>
                          </a:solidFill>
                          <a:latin typeface="+mn-lt"/>
                        </a:rPr>
                        <a:t> </a:t>
                      </a:r>
                      <a:r>
                        <a:rPr lang="fi-FI" sz="1600" b="0" dirty="0" err="1">
                          <a:solidFill>
                            <a:schemeClr val="tx1"/>
                          </a:solidFill>
                          <a:latin typeface="+mn-lt"/>
                        </a:rPr>
                        <a:t>barn</a:t>
                      </a:r>
                      <a:endParaRPr lang="fi-FI" sz="1600" b="0" dirty="0">
                        <a:solidFill>
                          <a:schemeClr val="tx1"/>
                        </a:solidFill>
                        <a:latin typeface="+mn-lt"/>
                      </a:endParaRPr>
                    </a:p>
                  </a:txBody>
                  <a:tcPr marL="108000" marR="0">
                    <a:lnL w="317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solidFill>
                      <a:srgbClr val="CBD1E5"/>
                    </a:solidFill>
                  </a:tcPr>
                </a:tc>
                <a:tc>
                  <a:txBody>
                    <a:bodyPr/>
                    <a:lstStyle/>
                    <a:p>
                      <a:pPr algn="l"/>
                      <a:endParaRPr lang="fi-FI" sz="1600" b="0" dirty="0">
                        <a:solidFill>
                          <a:schemeClr val="tx1"/>
                        </a:solidFill>
                        <a:latin typeface="+mn-lt"/>
                      </a:endParaRPr>
                    </a:p>
                  </a:txBody>
                  <a:tcPr marL="108000" marR="4572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solidFill>
                      <a:srgbClr val="CBD1E5"/>
                    </a:solidFill>
                  </a:tcPr>
                </a:tc>
                <a:tc>
                  <a:txBody>
                    <a:bodyPr/>
                    <a:lstStyle/>
                    <a:p>
                      <a:pPr algn="l"/>
                      <a:r>
                        <a:rPr lang="sv-SE" sz="1600" noProof="0" dirty="0">
                          <a:latin typeface="+mn-lt"/>
                        </a:rPr>
                        <a:t>ingen åldersgräns</a:t>
                      </a:r>
                      <a:endParaRPr lang="sv-SE" sz="1600" b="0" noProof="0" dirty="0">
                        <a:solidFill>
                          <a:schemeClr val="tx1"/>
                        </a:solidFill>
                        <a:latin typeface="+mn-lt"/>
                      </a:endParaRPr>
                    </a:p>
                  </a:txBody>
                  <a:tcPr marL="108000" marR="0">
                    <a:lnL w="952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CBD1E5"/>
                    </a:solidFill>
                  </a:tcPr>
                </a:tc>
                <a:extLst>
                  <a:ext uri="{0D108BD9-81ED-4DB2-BD59-A6C34878D82A}">
                    <a16:rowId xmlns:a16="http://schemas.microsoft.com/office/drawing/2014/main" val="10010"/>
                  </a:ext>
                </a:extLst>
              </a:tr>
              <a:tr h="321075">
                <a:tc>
                  <a:txBody>
                    <a:bodyPr/>
                    <a:lstStyle/>
                    <a:p>
                      <a:pPr marL="0" indent="0">
                        <a:buFontTx/>
                        <a:buNone/>
                      </a:pPr>
                      <a:r>
                        <a:rPr lang="fi-FI" sz="1600" baseline="0" dirty="0">
                          <a:latin typeface="+mn-lt"/>
                        </a:rPr>
                        <a:t>   - </a:t>
                      </a:r>
                      <a:r>
                        <a:rPr lang="fi-FI" sz="1600" b="0" baseline="0" dirty="0" err="1">
                          <a:solidFill>
                            <a:schemeClr val="tx1"/>
                          </a:solidFill>
                          <a:latin typeface="+mn-lt"/>
                        </a:rPr>
                        <a:t>Efterlevande</a:t>
                      </a:r>
                      <a:r>
                        <a:rPr lang="fi-FI" sz="1600" b="0" baseline="0" dirty="0">
                          <a:solidFill>
                            <a:schemeClr val="tx1"/>
                          </a:solidFill>
                          <a:latin typeface="+mn-lt"/>
                        </a:rPr>
                        <a:t> </a:t>
                      </a:r>
                      <a:r>
                        <a:rPr lang="fi-FI" sz="1600" b="0" baseline="0" dirty="0" err="1">
                          <a:solidFill>
                            <a:schemeClr val="tx1"/>
                          </a:solidFill>
                          <a:latin typeface="+mn-lt"/>
                        </a:rPr>
                        <a:t>make</a:t>
                      </a:r>
                      <a:r>
                        <a:rPr lang="fi-FI" sz="1600" b="0" baseline="0" dirty="0">
                          <a:solidFill>
                            <a:schemeClr val="tx1"/>
                          </a:solidFill>
                          <a:latin typeface="+mn-lt"/>
                        </a:rPr>
                        <a:t>, </a:t>
                      </a:r>
                      <a:r>
                        <a:rPr lang="fi-FI" sz="1600" b="0" baseline="0" dirty="0" err="1">
                          <a:solidFill>
                            <a:schemeClr val="tx1"/>
                          </a:solidFill>
                          <a:latin typeface="+mn-lt"/>
                        </a:rPr>
                        <a:t>inga</a:t>
                      </a:r>
                      <a:r>
                        <a:rPr lang="fi-FI" sz="1600" b="0" baseline="0" dirty="0">
                          <a:solidFill>
                            <a:schemeClr val="tx1"/>
                          </a:solidFill>
                          <a:latin typeface="+mn-lt"/>
                        </a:rPr>
                        <a:t> </a:t>
                      </a:r>
                      <a:r>
                        <a:rPr lang="fi-FI" sz="1600" b="0" baseline="0" dirty="0" err="1">
                          <a:solidFill>
                            <a:schemeClr val="tx1"/>
                          </a:solidFill>
                          <a:latin typeface="+mn-lt"/>
                        </a:rPr>
                        <a:t>barn</a:t>
                      </a:r>
                      <a:endParaRPr lang="fi-FI" sz="1600" b="0" dirty="0">
                        <a:solidFill>
                          <a:schemeClr val="tx1"/>
                        </a:solidFill>
                        <a:latin typeface="+mn-lt"/>
                      </a:endParaRPr>
                    </a:p>
                  </a:txBody>
                  <a:tcPr marL="108000" marR="0">
                    <a:lnL w="317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solidFill>
                      <a:srgbClr val="CBD1E5"/>
                    </a:solidFill>
                  </a:tcPr>
                </a:tc>
                <a:tc>
                  <a:txBody>
                    <a:bodyPr/>
                    <a:lstStyle/>
                    <a:p>
                      <a:pPr marL="0" indent="0" algn="l">
                        <a:buFontTx/>
                        <a:buNone/>
                      </a:pPr>
                      <a:endParaRPr lang="fi-FI" sz="1600" b="0" dirty="0">
                        <a:solidFill>
                          <a:schemeClr val="tx1"/>
                        </a:solidFill>
                        <a:latin typeface="+mn-lt"/>
                      </a:endParaRPr>
                    </a:p>
                  </a:txBody>
                  <a:tcPr marL="108000" marR="4572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solidFill>
                      <a:srgbClr val="CBD1E5"/>
                    </a:solidFill>
                  </a:tcPr>
                </a:tc>
                <a:tc>
                  <a:txBody>
                    <a:bodyPr/>
                    <a:lstStyle/>
                    <a:p>
                      <a:pPr algn="l"/>
                      <a:r>
                        <a:rPr lang="sv-SE" sz="1600" noProof="0" dirty="0">
                          <a:latin typeface="+mn-lt"/>
                        </a:rPr>
                        <a:t>50–</a:t>
                      </a:r>
                      <a:endParaRPr lang="sv-SE" sz="1600" b="0" noProof="0" dirty="0">
                        <a:solidFill>
                          <a:schemeClr val="tx1"/>
                        </a:solidFill>
                        <a:latin typeface="+mn-lt"/>
                      </a:endParaRPr>
                    </a:p>
                  </a:txBody>
                  <a:tcPr marL="108000" marR="0">
                    <a:lnL w="952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CBD1E5"/>
                    </a:solidFill>
                  </a:tcPr>
                </a:tc>
                <a:extLst>
                  <a:ext uri="{0D108BD9-81ED-4DB2-BD59-A6C34878D82A}">
                    <a16:rowId xmlns:a16="http://schemas.microsoft.com/office/drawing/2014/main" val="10011"/>
                  </a:ext>
                </a:extLst>
              </a:tr>
              <a:tr h="202657">
                <a:tc>
                  <a:txBody>
                    <a:bodyPr/>
                    <a:lstStyle/>
                    <a:p>
                      <a:r>
                        <a:rPr lang="fi-FI" sz="1600" b="0" dirty="0" err="1">
                          <a:solidFill>
                            <a:schemeClr val="tx1"/>
                          </a:solidFill>
                          <a:latin typeface="+mn-lt"/>
                        </a:rPr>
                        <a:t>Yrkesinriktad</a:t>
                      </a:r>
                      <a:r>
                        <a:rPr lang="fi-FI" sz="1600" b="0" baseline="0" dirty="0">
                          <a:solidFill>
                            <a:schemeClr val="tx1"/>
                          </a:solidFill>
                          <a:latin typeface="+mn-lt"/>
                        </a:rPr>
                        <a:t> </a:t>
                      </a:r>
                      <a:r>
                        <a:rPr lang="fi-FI" sz="1600" b="0" baseline="0" dirty="0" err="1">
                          <a:solidFill>
                            <a:schemeClr val="tx1"/>
                          </a:solidFill>
                          <a:latin typeface="+mn-lt"/>
                        </a:rPr>
                        <a:t>rehabilitering</a:t>
                      </a:r>
                      <a:endParaRPr lang="fi-FI" sz="1600" b="0" dirty="0">
                        <a:solidFill>
                          <a:schemeClr val="tx1"/>
                        </a:solidFill>
                        <a:latin typeface="+mn-lt"/>
                      </a:endParaRPr>
                    </a:p>
                  </a:txBody>
                  <a:tcPr marL="108000" marR="0">
                    <a:lnL w="317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solidFill>
                      <a:srgbClr val="E7E9F3"/>
                    </a:solidFill>
                  </a:tcPr>
                </a:tc>
                <a:tc>
                  <a:txBody>
                    <a:bodyPr/>
                    <a:lstStyle/>
                    <a:p>
                      <a:pPr algn="l"/>
                      <a:endParaRPr lang="fi-FI" sz="1600" b="0" dirty="0">
                        <a:solidFill>
                          <a:schemeClr val="tx1"/>
                        </a:solidFill>
                        <a:latin typeface="+mn-lt"/>
                      </a:endParaRPr>
                    </a:p>
                  </a:txBody>
                  <a:tcPr marL="108000" marR="4572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solidFill>
                      <a:srgbClr val="E7E9F3"/>
                    </a:solidFill>
                  </a:tcPr>
                </a:tc>
                <a:tc>
                  <a:txBody>
                    <a:bodyPr/>
                    <a:lstStyle/>
                    <a:p>
                      <a:pPr algn="l"/>
                      <a:r>
                        <a:rPr lang="sv-SE" sz="1600" noProof="0" dirty="0">
                          <a:latin typeface="+mn-lt"/>
                        </a:rPr>
                        <a:t>17– åldersklassens lägsta pensionsålder</a:t>
                      </a:r>
                      <a:endParaRPr lang="sv-SE" sz="1600" b="0" noProof="0" dirty="0">
                        <a:solidFill>
                          <a:schemeClr val="tx1"/>
                        </a:solidFill>
                        <a:latin typeface="+mn-lt"/>
                      </a:endParaRPr>
                    </a:p>
                  </a:txBody>
                  <a:tcPr marL="108000" marR="0">
                    <a:lnL w="952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solidFill>
                      <a:srgbClr val="E7E9F3"/>
                    </a:solidFill>
                  </a:tcPr>
                </a:tc>
                <a:extLst>
                  <a:ext uri="{0D108BD9-81ED-4DB2-BD59-A6C34878D82A}">
                    <a16:rowId xmlns:a16="http://schemas.microsoft.com/office/drawing/2014/main" val="10012"/>
                  </a:ext>
                </a:extLst>
              </a:tr>
            </a:tbl>
          </a:graphicData>
        </a:graphic>
      </p:graphicFrame>
      <p:sp>
        <p:nvSpPr>
          <p:cNvPr id="3" name="Dian numeron paikkamerkki 2">
            <a:extLst>
              <a:ext uri="{FF2B5EF4-FFF2-40B4-BE49-F238E27FC236}">
                <a16:creationId xmlns:a16="http://schemas.microsoft.com/office/drawing/2014/main" id="{42E83661-4A22-8521-E6BE-903BBAD4D8A8}"/>
              </a:ext>
            </a:extLst>
          </p:cNvPr>
          <p:cNvSpPr>
            <a:spLocks noGrp="1"/>
          </p:cNvSpPr>
          <p:nvPr>
            <p:ph type="sldNum" sz="quarter" idx="12"/>
          </p:nvPr>
        </p:nvSpPr>
        <p:spPr/>
        <p:txBody>
          <a:bodyPr/>
          <a:lstStyle/>
          <a:p>
            <a:fld id="{BE2D8D75-17F6-474C-8CC8-AD93DCE1F39D}" type="slidenum">
              <a:rPr lang="fi-FI" smtClean="0"/>
              <a:t>15</a:t>
            </a:fld>
            <a:endParaRPr lang="fi-FI"/>
          </a:p>
        </p:txBody>
      </p:sp>
    </p:spTree>
    <p:extLst>
      <p:ext uri="{BB962C8B-B14F-4D97-AF65-F5344CB8AC3E}">
        <p14:creationId xmlns:p14="http://schemas.microsoft.com/office/powerpoint/2010/main" val="6720222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9A82336-F86E-4079-912F-ADA208D957B7}"/>
              </a:ext>
            </a:extLst>
          </p:cNvPr>
          <p:cNvSpPr>
            <a:spLocks noGrp="1"/>
          </p:cNvSpPr>
          <p:nvPr>
            <p:ph type="title"/>
          </p:nvPr>
        </p:nvSpPr>
        <p:spPr>
          <a:xfrm>
            <a:off x="955703" y="441716"/>
            <a:ext cx="9540000" cy="764745"/>
          </a:xfrm>
        </p:spPr>
        <p:txBody>
          <a:bodyPr/>
          <a:lstStyle/>
          <a:p>
            <a:pPr algn="l"/>
            <a:r>
              <a:rPr lang="fi-FI" sz="4000" dirty="0" err="1"/>
              <a:t>Indexjusteringarna</a:t>
            </a:r>
            <a:r>
              <a:rPr lang="fi-FI" sz="4000" dirty="0"/>
              <a:t> </a:t>
            </a:r>
            <a:r>
              <a:rPr lang="fi-FI" sz="4000" dirty="0" err="1"/>
              <a:t>tryggar</a:t>
            </a:r>
            <a:r>
              <a:rPr lang="fi-FI" sz="4000" dirty="0"/>
              <a:t> </a:t>
            </a:r>
            <a:r>
              <a:rPr lang="fi-FI" sz="4000" dirty="0" err="1"/>
              <a:t>pensionens</a:t>
            </a:r>
            <a:r>
              <a:rPr lang="fi-FI" sz="4000" dirty="0"/>
              <a:t> </a:t>
            </a:r>
            <a:r>
              <a:rPr lang="fi-FI" sz="4000" dirty="0" err="1"/>
              <a:t>nivå</a:t>
            </a:r>
            <a:endParaRPr lang="fi-FI" sz="4000" dirty="0"/>
          </a:p>
        </p:txBody>
      </p:sp>
      <p:sp>
        <p:nvSpPr>
          <p:cNvPr id="6" name="Suorakulmio 5">
            <a:extLst>
              <a:ext uri="{FF2B5EF4-FFF2-40B4-BE49-F238E27FC236}">
                <a16:creationId xmlns:a16="http://schemas.microsoft.com/office/drawing/2014/main" id="{7C4F1B0E-3E28-4561-A533-F754A27735FD}"/>
              </a:ext>
            </a:extLst>
          </p:cNvPr>
          <p:cNvSpPr/>
          <p:nvPr/>
        </p:nvSpPr>
        <p:spPr>
          <a:xfrm>
            <a:off x="955703" y="1359010"/>
            <a:ext cx="9412297" cy="2700996"/>
          </a:xfrm>
          <a:prstGeom prst="rect">
            <a:avLst/>
          </a:prstGeom>
        </p:spPr>
        <p:txBody>
          <a:bodyPr wrap="square">
            <a:spAutoFit/>
          </a:bodyPr>
          <a:lstStyle/>
          <a:p>
            <a:pPr marL="457200" indent="-457200">
              <a:lnSpc>
                <a:spcPct val="120000"/>
              </a:lnSpc>
              <a:buClr>
                <a:srgbClr val="0356B5"/>
              </a:buClr>
              <a:buSzPct val="100000"/>
              <a:buFont typeface="Arial" panose="020B0604020202020204" pitchFamily="34" charset="0"/>
              <a:buChar char="•"/>
              <a:defRPr/>
            </a:pPr>
            <a:r>
              <a:rPr lang="fi-FI" sz="2600" dirty="0" err="1"/>
              <a:t>Arbetsinkomsten</a:t>
            </a:r>
            <a:r>
              <a:rPr lang="fi-FI" sz="2600" dirty="0"/>
              <a:t> </a:t>
            </a:r>
            <a:r>
              <a:rPr lang="fi-FI" sz="2600" dirty="0" err="1"/>
              <a:t>justeras</a:t>
            </a:r>
            <a:r>
              <a:rPr lang="fi-FI" sz="2600" dirty="0"/>
              <a:t> </a:t>
            </a:r>
            <a:r>
              <a:rPr lang="fi-FI" sz="2600" dirty="0" err="1"/>
              <a:t>till</a:t>
            </a:r>
            <a:r>
              <a:rPr lang="fi-FI" sz="2600" dirty="0"/>
              <a:t> </a:t>
            </a:r>
            <a:r>
              <a:rPr lang="fi-FI" sz="2600" dirty="0" err="1"/>
              <a:t>pensioneringstidpunktens</a:t>
            </a:r>
            <a:r>
              <a:rPr lang="fi-FI" sz="2600" dirty="0"/>
              <a:t> </a:t>
            </a:r>
            <a:r>
              <a:rPr lang="fi-FI" sz="2600" dirty="0" err="1"/>
              <a:t>nivå</a:t>
            </a:r>
            <a:r>
              <a:rPr lang="fi-FI" sz="2600" dirty="0"/>
              <a:t> </a:t>
            </a:r>
            <a:r>
              <a:rPr lang="fi-FI" sz="2600" dirty="0" err="1"/>
              <a:t>med</a:t>
            </a:r>
            <a:r>
              <a:rPr lang="fi-FI" sz="2600" dirty="0"/>
              <a:t> </a:t>
            </a:r>
            <a:r>
              <a:rPr lang="fi-FI" sz="2600" dirty="0" err="1"/>
              <a:t>lönekoefficienten</a:t>
            </a:r>
            <a:r>
              <a:rPr lang="fi-FI" sz="2600" dirty="0"/>
              <a:t>.</a:t>
            </a:r>
          </a:p>
          <a:p>
            <a:pPr marL="457200" indent="-457200">
              <a:lnSpc>
                <a:spcPct val="30000"/>
              </a:lnSpc>
              <a:buClr>
                <a:srgbClr val="0356B5"/>
              </a:buClr>
              <a:buSzPct val="100000"/>
              <a:buFont typeface="Arial" panose="020B0604020202020204" pitchFamily="34" charset="0"/>
              <a:buChar char="•"/>
              <a:defRPr/>
            </a:pPr>
            <a:endParaRPr lang="fi-FI" sz="2600" dirty="0"/>
          </a:p>
          <a:p>
            <a:pPr marL="457200" indent="-457200">
              <a:lnSpc>
                <a:spcPct val="120000"/>
              </a:lnSpc>
              <a:buClr>
                <a:srgbClr val="0356B5"/>
              </a:buClr>
              <a:buSzPct val="100000"/>
              <a:buFont typeface="Arial" panose="020B0604020202020204" pitchFamily="34" charset="0"/>
              <a:buChar char="•"/>
              <a:defRPr/>
            </a:pPr>
            <a:r>
              <a:rPr lang="fi-FI" sz="2600" dirty="0" err="1"/>
              <a:t>Löpande</a:t>
            </a:r>
            <a:r>
              <a:rPr lang="fi-FI" sz="2600" dirty="0"/>
              <a:t> </a:t>
            </a:r>
            <a:r>
              <a:rPr lang="fi-FI" sz="2600" dirty="0" err="1"/>
              <a:t>pensioner</a:t>
            </a:r>
            <a:r>
              <a:rPr lang="fi-FI" sz="2600" dirty="0"/>
              <a:t> </a:t>
            </a:r>
            <a:r>
              <a:rPr lang="fi-FI" sz="2600" dirty="0" err="1"/>
              <a:t>justeras</a:t>
            </a:r>
            <a:r>
              <a:rPr lang="fi-FI" sz="2600" dirty="0"/>
              <a:t> </a:t>
            </a:r>
            <a:r>
              <a:rPr lang="fi-FI" sz="2600" dirty="0" err="1"/>
              <a:t>årligen</a:t>
            </a:r>
            <a:r>
              <a:rPr lang="fi-FI" sz="2600" dirty="0"/>
              <a:t> </a:t>
            </a:r>
            <a:r>
              <a:rPr lang="fi-FI" sz="2600" dirty="0" err="1"/>
              <a:t>med</a:t>
            </a:r>
            <a:r>
              <a:rPr lang="fi-FI" sz="2600" dirty="0"/>
              <a:t> </a:t>
            </a:r>
            <a:r>
              <a:rPr lang="fi-FI" sz="2600" dirty="0" err="1"/>
              <a:t>arbetspensionsindex</a:t>
            </a:r>
            <a:r>
              <a:rPr lang="fi-FI" sz="2600" dirty="0"/>
              <a:t>.</a:t>
            </a:r>
          </a:p>
          <a:p>
            <a:pPr marL="457200" indent="-457200">
              <a:lnSpc>
                <a:spcPct val="30000"/>
              </a:lnSpc>
              <a:buClr>
                <a:srgbClr val="0356B5"/>
              </a:buClr>
              <a:buSzPct val="100000"/>
              <a:buFont typeface="Arial" panose="020B0604020202020204" pitchFamily="34" charset="0"/>
              <a:buChar char="•"/>
              <a:defRPr/>
            </a:pPr>
            <a:endParaRPr lang="fi-FI" sz="2600" dirty="0"/>
          </a:p>
          <a:p>
            <a:pPr marL="457200" indent="-457200">
              <a:lnSpc>
                <a:spcPct val="120000"/>
              </a:lnSpc>
              <a:buClr>
                <a:srgbClr val="0356B5"/>
              </a:buClr>
              <a:buSzPct val="100000"/>
              <a:buFont typeface="Arial" panose="020B0604020202020204" pitchFamily="34" charset="0"/>
              <a:buChar char="•"/>
              <a:defRPr/>
            </a:pPr>
            <a:r>
              <a:rPr lang="fi-FI" sz="2600" dirty="0"/>
              <a:t>FPA </a:t>
            </a:r>
            <a:r>
              <a:rPr lang="fi-FI" sz="2600" dirty="0" err="1"/>
              <a:t>justerar</a:t>
            </a:r>
            <a:r>
              <a:rPr lang="fi-FI" sz="2600" dirty="0"/>
              <a:t> </a:t>
            </a:r>
            <a:r>
              <a:rPr lang="fi-FI" sz="2600" dirty="0" err="1"/>
              <a:t>löpande</a:t>
            </a:r>
            <a:r>
              <a:rPr lang="fi-FI" sz="2600" dirty="0"/>
              <a:t> </a:t>
            </a:r>
            <a:r>
              <a:rPr lang="fi-FI" sz="2600" dirty="0" err="1"/>
              <a:t>folkpensioner</a:t>
            </a:r>
            <a:r>
              <a:rPr lang="fi-FI" sz="2600" dirty="0"/>
              <a:t> </a:t>
            </a:r>
            <a:r>
              <a:rPr lang="fi-FI" sz="2600" dirty="0" err="1"/>
              <a:t>årligen</a:t>
            </a:r>
            <a:r>
              <a:rPr lang="fi-FI" sz="2600" dirty="0"/>
              <a:t> </a:t>
            </a:r>
            <a:r>
              <a:rPr lang="fi-FI" sz="2600" dirty="0" err="1"/>
              <a:t>med</a:t>
            </a:r>
            <a:r>
              <a:rPr lang="fi-FI" sz="2600" dirty="0"/>
              <a:t> </a:t>
            </a:r>
            <a:r>
              <a:rPr lang="fi-FI" sz="2600" dirty="0" err="1"/>
              <a:t>folkpensionsindex</a:t>
            </a:r>
            <a:r>
              <a:rPr lang="fi-FI" sz="2600" dirty="0"/>
              <a:t>.</a:t>
            </a:r>
          </a:p>
        </p:txBody>
      </p:sp>
      <p:graphicFrame>
        <p:nvGraphicFramePr>
          <p:cNvPr id="8" name="Taulukko 7">
            <a:extLst>
              <a:ext uri="{FF2B5EF4-FFF2-40B4-BE49-F238E27FC236}">
                <a16:creationId xmlns:a16="http://schemas.microsoft.com/office/drawing/2014/main" id="{1E7E31AB-6CC2-4117-A140-713DAF05064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84024118"/>
              </p:ext>
            </p:extLst>
          </p:nvPr>
        </p:nvGraphicFramePr>
        <p:xfrm>
          <a:off x="1415480" y="4365104"/>
          <a:ext cx="7704858" cy="1483360"/>
        </p:xfrm>
        <a:graphic>
          <a:graphicData uri="http://schemas.openxmlformats.org/drawingml/2006/table">
            <a:tbl>
              <a:tblPr firstRow="1" bandRow="1">
                <a:tableStyleId>{5C22544A-7EE6-4342-B048-85BDC9FD1C3A}</a:tableStyleId>
              </a:tblPr>
              <a:tblGrid>
                <a:gridCol w="2232248">
                  <a:extLst>
                    <a:ext uri="{9D8B030D-6E8A-4147-A177-3AD203B41FA5}">
                      <a16:colId xmlns:a16="http://schemas.microsoft.com/office/drawing/2014/main" val="20000"/>
                    </a:ext>
                  </a:extLst>
                </a:gridCol>
                <a:gridCol w="971726">
                  <a:extLst>
                    <a:ext uri="{9D8B030D-6E8A-4147-A177-3AD203B41FA5}">
                      <a16:colId xmlns:a16="http://schemas.microsoft.com/office/drawing/2014/main" val="20002"/>
                    </a:ext>
                  </a:extLst>
                </a:gridCol>
                <a:gridCol w="1125221">
                  <a:extLst>
                    <a:ext uri="{9D8B030D-6E8A-4147-A177-3AD203B41FA5}">
                      <a16:colId xmlns:a16="http://schemas.microsoft.com/office/drawing/2014/main" val="20003"/>
                    </a:ext>
                  </a:extLst>
                </a:gridCol>
                <a:gridCol w="1125221">
                  <a:extLst>
                    <a:ext uri="{9D8B030D-6E8A-4147-A177-3AD203B41FA5}">
                      <a16:colId xmlns:a16="http://schemas.microsoft.com/office/drawing/2014/main" val="1324164066"/>
                    </a:ext>
                  </a:extLst>
                </a:gridCol>
                <a:gridCol w="1125221">
                  <a:extLst>
                    <a:ext uri="{9D8B030D-6E8A-4147-A177-3AD203B41FA5}">
                      <a16:colId xmlns:a16="http://schemas.microsoft.com/office/drawing/2014/main" val="3485759309"/>
                    </a:ext>
                  </a:extLst>
                </a:gridCol>
                <a:gridCol w="1125221">
                  <a:extLst>
                    <a:ext uri="{9D8B030D-6E8A-4147-A177-3AD203B41FA5}">
                      <a16:colId xmlns:a16="http://schemas.microsoft.com/office/drawing/2014/main" val="2443337118"/>
                    </a:ext>
                  </a:extLst>
                </a:gridCol>
              </a:tblGrid>
              <a:tr h="370840">
                <a:tc>
                  <a:txBody>
                    <a:bodyPr/>
                    <a:lstStyle/>
                    <a:p>
                      <a:r>
                        <a:rPr lang="fi-FI" sz="1800" dirty="0">
                          <a:latin typeface="+mn-lt"/>
                        </a:rPr>
                        <a:t>Index</a:t>
                      </a:r>
                      <a:endParaRPr lang="en-US" sz="1800" dirty="0">
                        <a:latin typeface="+mn-lt"/>
                      </a:endParaRPr>
                    </a:p>
                  </a:txBody>
                  <a:tcP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0356B5"/>
                    </a:solidFill>
                  </a:tcPr>
                </a:tc>
                <a:tc>
                  <a:txBody>
                    <a:bodyPr/>
                    <a:lstStyle/>
                    <a:p>
                      <a:pPr algn="ctr"/>
                      <a:r>
                        <a:rPr lang="en-FI" dirty="0"/>
                        <a:t>20</a:t>
                      </a:r>
                      <a:r>
                        <a:rPr lang="fi-FI" dirty="0"/>
                        <a:t>20</a:t>
                      </a:r>
                      <a:endParaRPr lang="en-FI" dirty="0"/>
                    </a:p>
                  </a:txBody>
                  <a:tcPr marL="72000" marR="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0356B5"/>
                    </a:solidFill>
                  </a:tcPr>
                </a:tc>
                <a:tc>
                  <a:txBody>
                    <a:bodyPr/>
                    <a:lstStyle/>
                    <a:p>
                      <a:pPr algn="ctr"/>
                      <a:r>
                        <a:rPr lang="en-FI" dirty="0"/>
                        <a:t>202</a:t>
                      </a:r>
                      <a:r>
                        <a:rPr lang="fi-FI" dirty="0"/>
                        <a:t>1</a:t>
                      </a:r>
                      <a:endParaRPr lang="en-FI" dirty="0"/>
                    </a:p>
                  </a:txBody>
                  <a:tcPr marL="72000" marR="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0356B5"/>
                    </a:solidFill>
                  </a:tcPr>
                </a:tc>
                <a:tc>
                  <a:txBody>
                    <a:bodyPr/>
                    <a:lstStyle/>
                    <a:p>
                      <a:pPr algn="ctr"/>
                      <a:r>
                        <a:rPr lang="fi-FI" dirty="0"/>
                        <a:t>2022</a:t>
                      </a:r>
                      <a:endParaRPr lang="en-FI" dirty="0"/>
                    </a:p>
                  </a:txBody>
                  <a:tcPr marL="72000" marR="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0356B5"/>
                    </a:solidFill>
                  </a:tcPr>
                </a:tc>
                <a:tc>
                  <a:txBody>
                    <a:bodyPr/>
                    <a:lstStyle/>
                    <a:p>
                      <a:pPr algn="ctr"/>
                      <a:r>
                        <a:rPr lang="fi-FI" dirty="0"/>
                        <a:t>2023</a:t>
                      </a:r>
                      <a:endParaRPr lang="en-FI" dirty="0"/>
                    </a:p>
                  </a:txBody>
                  <a:tcPr marL="72000" marR="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0356B5"/>
                    </a:solidFill>
                  </a:tcPr>
                </a:tc>
                <a:tc>
                  <a:txBody>
                    <a:bodyPr/>
                    <a:lstStyle/>
                    <a:p>
                      <a:pPr algn="ctr"/>
                      <a:r>
                        <a:rPr lang="fi-FI" dirty="0"/>
                        <a:t>2024</a:t>
                      </a:r>
                      <a:endParaRPr lang="en-FI" dirty="0"/>
                    </a:p>
                  </a:txBody>
                  <a:tcPr marL="72000" marR="72000">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0356B5"/>
                    </a:solidFill>
                  </a:tcPr>
                </a:tc>
                <a:extLst>
                  <a:ext uri="{0D108BD9-81ED-4DB2-BD59-A6C34878D82A}">
                    <a16:rowId xmlns:a16="http://schemas.microsoft.com/office/drawing/2014/main" val="10000"/>
                  </a:ext>
                </a:extLst>
              </a:tr>
              <a:tr h="370840">
                <a:tc>
                  <a:txBody>
                    <a:bodyPr/>
                    <a:lstStyle/>
                    <a:p>
                      <a:r>
                        <a:rPr lang="fi-FI" sz="1800" dirty="0" err="1">
                          <a:latin typeface="+mn-lt"/>
                        </a:rPr>
                        <a:t>Lönekoefficient</a:t>
                      </a:r>
                      <a:endParaRPr lang="en-US" sz="1800" dirty="0">
                        <a:latin typeface="+mn-lt"/>
                      </a:endParaRPr>
                    </a:p>
                  </a:txBody>
                  <a:tcPr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r"/>
                      <a:r>
                        <a:rPr lang="fi-FI" dirty="0"/>
                        <a:t>2</a:t>
                      </a:r>
                      <a:r>
                        <a:rPr lang="en-FI" dirty="0"/>
                        <a:t>,</a:t>
                      </a:r>
                      <a:r>
                        <a:rPr lang="fi-FI" dirty="0"/>
                        <a:t>0</a:t>
                      </a:r>
                      <a:r>
                        <a:rPr lang="en-FI" dirty="0"/>
                        <a:t> %</a:t>
                      </a:r>
                    </a:p>
                  </a:txBody>
                  <a:tcPr marL="72000" marR="28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r"/>
                      <a:r>
                        <a:rPr lang="fi-FI" dirty="0"/>
                        <a:t>1</a:t>
                      </a:r>
                      <a:r>
                        <a:rPr lang="en-FI" dirty="0"/>
                        <a:t>,</a:t>
                      </a:r>
                      <a:r>
                        <a:rPr lang="fi-FI" dirty="0"/>
                        <a:t>3</a:t>
                      </a:r>
                      <a:r>
                        <a:rPr lang="en-FI" dirty="0"/>
                        <a:t> %</a:t>
                      </a:r>
                    </a:p>
                  </a:txBody>
                  <a:tcPr marL="72000" marR="28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r"/>
                      <a:r>
                        <a:rPr lang="fi-FI" dirty="0"/>
                        <a:t>2,5 %</a:t>
                      </a:r>
                      <a:endParaRPr lang="en-FI" dirty="0"/>
                    </a:p>
                  </a:txBody>
                  <a:tcPr marL="72000" marR="28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r"/>
                      <a:r>
                        <a:rPr lang="fi-FI" dirty="0"/>
                        <a:t>3,8 %</a:t>
                      </a:r>
                      <a:endParaRPr lang="en-FI" dirty="0"/>
                    </a:p>
                  </a:txBody>
                  <a:tcPr marL="72000" marR="28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r"/>
                      <a:r>
                        <a:rPr lang="fi-FI" dirty="0"/>
                        <a:t>5,1 %</a:t>
                      </a:r>
                      <a:endParaRPr lang="en-FI" dirty="0"/>
                    </a:p>
                  </a:txBody>
                  <a:tcPr marL="72000" marR="288000">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0001"/>
                  </a:ext>
                </a:extLst>
              </a:tr>
              <a:tr h="370840">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fi-FI" sz="1800" dirty="0" err="1">
                          <a:latin typeface="+mn-lt"/>
                        </a:rPr>
                        <a:t>Arbetspensionsindex</a:t>
                      </a:r>
                      <a:endParaRPr lang="fi-FI" sz="1800" dirty="0">
                        <a:latin typeface="+mn-lt"/>
                      </a:endParaRPr>
                    </a:p>
                  </a:txBody>
                  <a:tcPr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r"/>
                      <a:r>
                        <a:rPr lang="en-FI" dirty="0"/>
                        <a:t>1,</a:t>
                      </a:r>
                      <a:r>
                        <a:rPr lang="fi-FI" dirty="0"/>
                        <a:t>2</a:t>
                      </a:r>
                      <a:r>
                        <a:rPr lang="en-FI" dirty="0"/>
                        <a:t> %</a:t>
                      </a:r>
                    </a:p>
                  </a:txBody>
                  <a:tcPr marL="72000" marR="28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r"/>
                      <a:r>
                        <a:rPr lang="fi-FI" dirty="0"/>
                        <a:t>0</a:t>
                      </a:r>
                      <a:r>
                        <a:rPr lang="en-FI" dirty="0"/>
                        <a:t>,</a:t>
                      </a:r>
                      <a:r>
                        <a:rPr lang="fi-FI" dirty="0"/>
                        <a:t>5</a:t>
                      </a:r>
                      <a:r>
                        <a:rPr lang="en-FI" dirty="0"/>
                        <a:t> %</a:t>
                      </a:r>
                    </a:p>
                  </a:txBody>
                  <a:tcPr marL="72000" marR="28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r"/>
                      <a:r>
                        <a:rPr lang="fi-FI" dirty="0"/>
                        <a:t>2,3 %</a:t>
                      </a:r>
                      <a:endParaRPr lang="en-FI" dirty="0"/>
                    </a:p>
                  </a:txBody>
                  <a:tcPr marL="72000" marR="28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r"/>
                      <a:r>
                        <a:rPr lang="fi-FI" dirty="0"/>
                        <a:t>6,8 %</a:t>
                      </a:r>
                      <a:endParaRPr lang="en-FI" dirty="0"/>
                    </a:p>
                  </a:txBody>
                  <a:tcPr marL="72000" marR="28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r"/>
                      <a:r>
                        <a:rPr lang="fi-FI" dirty="0"/>
                        <a:t>5,7 %</a:t>
                      </a:r>
                      <a:endParaRPr lang="en-FI" dirty="0"/>
                    </a:p>
                  </a:txBody>
                  <a:tcPr marL="72000" marR="288000">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0002"/>
                  </a:ext>
                </a:extLst>
              </a:tr>
              <a:tr h="370840">
                <a:tc>
                  <a:txBody>
                    <a:bodyPr/>
                    <a:lstStyle/>
                    <a:p>
                      <a:r>
                        <a:rPr lang="fi-FI" sz="1800" dirty="0" err="1">
                          <a:latin typeface="+mn-lt"/>
                        </a:rPr>
                        <a:t>Folkpensionsindex</a:t>
                      </a:r>
                      <a:endParaRPr lang="fi-FI" sz="1800" dirty="0">
                        <a:latin typeface="+mn-lt"/>
                      </a:endParaRPr>
                    </a:p>
                  </a:txBody>
                  <a:tcPr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tcPr>
                </a:tc>
                <a:tc>
                  <a:txBody>
                    <a:bodyPr/>
                    <a:lstStyle/>
                    <a:p>
                      <a:pPr algn="r"/>
                      <a:r>
                        <a:rPr lang="fi-FI" dirty="0"/>
                        <a:t>1</a:t>
                      </a:r>
                      <a:r>
                        <a:rPr lang="en-FI" dirty="0"/>
                        <a:t>,0 %</a:t>
                      </a:r>
                    </a:p>
                  </a:txBody>
                  <a:tcPr marL="72000" marR="28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tcPr>
                </a:tc>
                <a:tc>
                  <a:txBody>
                    <a:bodyPr/>
                    <a:lstStyle/>
                    <a:p>
                      <a:pPr algn="r"/>
                      <a:r>
                        <a:rPr lang="fi-FI" dirty="0"/>
                        <a:t>0</a:t>
                      </a:r>
                      <a:r>
                        <a:rPr lang="en-FI" dirty="0"/>
                        <a:t>,</a:t>
                      </a:r>
                      <a:r>
                        <a:rPr lang="fi-FI" dirty="0"/>
                        <a:t>4</a:t>
                      </a:r>
                      <a:r>
                        <a:rPr lang="en-FI" dirty="0"/>
                        <a:t> %</a:t>
                      </a:r>
                    </a:p>
                  </a:txBody>
                  <a:tcPr marL="72000" marR="28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tcPr>
                </a:tc>
                <a:tc>
                  <a:txBody>
                    <a:bodyPr/>
                    <a:lstStyle/>
                    <a:p>
                      <a:pPr algn="r"/>
                      <a:r>
                        <a:rPr lang="fi-FI" dirty="0"/>
                        <a:t>2,1 %</a:t>
                      </a:r>
                      <a:endParaRPr lang="en-FI" dirty="0"/>
                    </a:p>
                  </a:txBody>
                  <a:tcPr marL="72000" marR="28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tcPr>
                </a:tc>
                <a:tc>
                  <a:txBody>
                    <a:bodyPr/>
                    <a:lstStyle/>
                    <a:p>
                      <a:pPr algn="r"/>
                      <a:r>
                        <a:rPr lang="fi-FI" dirty="0"/>
                        <a:t>7,8 %</a:t>
                      </a:r>
                      <a:endParaRPr lang="en-FI" dirty="0"/>
                    </a:p>
                  </a:txBody>
                  <a:tcPr marL="72000" marR="28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tcPr>
                </a:tc>
                <a:tc>
                  <a:txBody>
                    <a:bodyPr/>
                    <a:lstStyle/>
                    <a:p>
                      <a:pPr algn="r"/>
                      <a:r>
                        <a:rPr lang="fi-FI" dirty="0"/>
                        <a:t>5,9 %</a:t>
                      </a:r>
                      <a:endParaRPr lang="en-FI" dirty="0"/>
                    </a:p>
                  </a:txBody>
                  <a:tcPr marL="72000" marR="288000">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3" name="Dian numeron paikkamerkki 2">
            <a:extLst>
              <a:ext uri="{FF2B5EF4-FFF2-40B4-BE49-F238E27FC236}">
                <a16:creationId xmlns:a16="http://schemas.microsoft.com/office/drawing/2014/main" id="{77BD7AF1-AC2B-9F00-A2BB-909EC2E10603}"/>
              </a:ext>
            </a:extLst>
          </p:cNvPr>
          <p:cNvSpPr>
            <a:spLocks noGrp="1"/>
          </p:cNvSpPr>
          <p:nvPr>
            <p:ph type="sldNum" sz="quarter" idx="12"/>
          </p:nvPr>
        </p:nvSpPr>
        <p:spPr/>
        <p:txBody>
          <a:bodyPr/>
          <a:lstStyle/>
          <a:p>
            <a:fld id="{BE2D8D75-17F6-474C-8CC8-AD93DCE1F39D}" type="slidenum">
              <a:rPr lang="fi-FI" smtClean="0"/>
              <a:t>16</a:t>
            </a:fld>
            <a:endParaRPr lang="fi-FI"/>
          </a:p>
        </p:txBody>
      </p:sp>
    </p:spTree>
    <p:extLst>
      <p:ext uri="{BB962C8B-B14F-4D97-AF65-F5344CB8AC3E}">
        <p14:creationId xmlns:p14="http://schemas.microsoft.com/office/powerpoint/2010/main" val="41904837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875BE9D0-B3C9-4272-B749-4E0687AC5876}"/>
              </a:ext>
            </a:extLst>
          </p:cNvPr>
          <p:cNvSpPr>
            <a:spLocks noGrp="1"/>
          </p:cNvSpPr>
          <p:nvPr>
            <p:ph type="ctrTitle"/>
          </p:nvPr>
        </p:nvSpPr>
        <p:spPr/>
        <p:txBody>
          <a:bodyPr/>
          <a:lstStyle/>
          <a:p>
            <a:r>
              <a:rPr lang="fi-FI" dirty="0" err="1"/>
              <a:t>Pensionsnivån</a:t>
            </a:r>
            <a:endParaRPr lang="fi-FI" dirty="0"/>
          </a:p>
        </p:txBody>
      </p:sp>
      <p:sp>
        <p:nvSpPr>
          <p:cNvPr id="7" name="Tekstin paikkamerkki 6">
            <a:extLst>
              <a:ext uri="{FF2B5EF4-FFF2-40B4-BE49-F238E27FC236}">
                <a16:creationId xmlns:a16="http://schemas.microsoft.com/office/drawing/2014/main" id="{8A889E0F-92C6-40A7-B100-8C268C3EF53C}"/>
              </a:ext>
            </a:extLst>
          </p:cNvPr>
          <p:cNvSpPr>
            <a:spLocks noGrp="1"/>
          </p:cNvSpPr>
          <p:nvPr>
            <p:ph type="body" sz="quarter" idx="13"/>
          </p:nvPr>
        </p:nvSpPr>
        <p:spPr/>
        <p:txBody>
          <a:bodyPr/>
          <a:lstStyle/>
          <a:p>
            <a:r>
              <a:rPr lang="fi-FI" dirty="0"/>
              <a:t>3</a:t>
            </a:r>
          </a:p>
        </p:txBody>
      </p:sp>
      <p:sp>
        <p:nvSpPr>
          <p:cNvPr id="2" name="Dian numeron paikkamerkki 1">
            <a:extLst>
              <a:ext uri="{FF2B5EF4-FFF2-40B4-BE49-F238E27FC236}">
                <a16:creationId xmlns:a16="http://schemas.microsoft.com/office/drawing/2014/main" id="{DA28E738-9313-7E95-04BD-B4DBB87FB9B1}"/>
              </a:ext>
            </a:extLst>
          </p:cNvPr>
          <p:cNvSpPr>
            <a:spLocks noGrp="1"/>
          </p:cNvSpPr>
          <p:nvPr>
            <p:ph type="sldNum" sz="quarter" idx="12"/>
          </p:nvPr>
        </p:nvSpPr>
        <p:spPr/>
        <p:txBody>
          <a:bodyPr/>
          <a:lstStyle/>
          <a:p>
            <a:fld id="{BE2D8D75-17F6-474C-8CC8-AD93DCE1F39D}" type="slidenum">
              <a:rPr lang="fi-FI" smtClean="0"/>
              <a:t>17</a:t>
            </a:fld>
            <a:endParaRPr lang="fi-FI"/>
          </a:p>
        </p:txBody>
      </p:sp>
    </p:spTree>
    <p:extLst>
      <p:ext uri="{BB962C8B-B14F-4D97-AF65-F5344CB8AC3E}">
        <p14:creationId xmlns:p14="http://schemas.microsoft.com/office/powerpoint/2010/main" val="14936329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9A82336-F86E-4079-912F-ADA208D957B7}"/>
              </a:ext>
            </a:extLst>
          </p:cNvPr>
          <p:cNvSpPr>
            <a:spLocks noGrp="1"/>
          </p:cNvSpPr>
          <p:nvPr>
            <p:ph type="title"/>
          </p:nvPr>
        </p:nvSpPr>
        <p:spPr>
          <a:xfrm>
            <a:off x="167679" y="267497"/>
            <a:ext cx="11856640" cy="764745"/>
          </a:xfrm>
        </p:spPr>
        <p:txBody>
          <a:bodyPr/>
          <a:lstStyle/>
          <a:p>
            <a:pPr algn="ctr"/>
            <a:r>
              <a:rPr lang="sv-FI" sz="3200" dirty="0"/>
              <a:t>Genomsnittlig</a:t>
            </a:r>
            <a:r>
              <a:rPr lang="fi-FI" sz="3200" dirty="0"/>
              <a:t> </a:t>
            </a:r>
            <a:r>
              <a:rPr lang="fi-FI" sz="3200" err="1"/>
              <a:t>totalpension</a:t>
            </a:r>
            <a:r>
              <a:rPr lang="fi-FI" sz="3200"/>
              <a:t> 31.12.2023</a:t>
            </a:r>
            <a:br>
              <a:rPr lang="fi-FI" sz="3200" dirty="0"/>
            </a:br>
            <a:endParaRPr lang="fi-FI" sz="3200" dirty="0"/>
          </a:p>
        </p:txBody>
      </p:sp>
      <p:graphicFrame>
        <p:nvGraphicFramePr>
          <p:cNvPr id="6" name="Taulukko 5">
            <a:extLst>
              <a:ext uri="{FF2B5EF4-FFF2-40B4-BE49-F238E27FC236}">
                <a16:creationId xmlns:a16="http://schemas.microsoft.com/office/drawing/2014/main" id="{86F7CDBE-C404-B9BC-1CC5-C4815B83A89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70475212"/>
              </p:ext>
            </p:extLst>
          </p:nvPr>
        </p:nvGraphicFramePr>
        <p:xfrm>
          <a:off x="1992237" y="1097401"/>
          <a:ext cx="7874533" cy="2907662"/>
        </p:xfrm>
        <a:graphic>
          <a:graphicData uri="http://schemas.openxmlformats.org/drawingml/2006/table">
            <a:tbl>
              <a:tblPr firstRow="1" bandRow="1">
                <a:tableStyleId>{5C22544A-7EE6-4342-B048-85BDC9FD1C3A}</a:tableStyleId>
              </a:tblPr>
              <a:tblGrid>
                <a:gridCol w="3895552">
                  <a:extLst>
                    <a:ext uri="{9D8B030D-6E8A-4147-A177-3AD203B41FA5}">
                      <a16:colId xmlns:a16="http://schemas.microsoft.com/office/drawing/2014/main" val="20000"/>
                    </a:ext>
                  </a:extLst>
                </a:gridCol>
                <a:gridCol w="1326327">
                  <a:extLst>
                    <a:ext uri="{9D8B030D-6E8A-4147-A177-3AD203B41FA5}">
                      <a16:colId xmlns:a16="http://schemas.microsoft.com/office/drawing/2014/main" val="20001"/>
                    </a:ext>
                  </a:extLst>
                </a:gridCol>
                <a:gridCol w="1326327">
                  <a:extLst>
                    <a:ext uri="{9D8B030D-6E8A-4147-A177-3AD203B41FA5}">
                      <a16:colId xmlns:a16="http://schemas.microsoft.com/office/drawing/2014/main" val="20002"/>
                    </a:ext>
                  </a:extLst>
                </a:gridCol>
                <a:gridCol w="1326327">
                  <a:extLst>
                    <a:ext uri="{9D8B030D-6E8A-4147-A177-3AD203B41FA5}">
                      <a16:colId xmlns:a16="http://schemas.microsoft.com/office/drawing/2014/main" val="20003"/>
                    </a:ext>
                  </a:extLst>
                </a:gridCol>
              </a:tblGrid>
              <a:tr h="392574">
                <a:tc>
                  <a:txBody>
                    <a:bodyPr/>
                    <a:lstStyle/>
                    <a:p>
                      <a:endParaRPr lang="fi-FI" sz="1800" dirty="0"/>
                    </a:p>
                  </a:txBody>
                  <a:tcP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356B5"/>
                    </a:solidFill>
                  </a:tcPr>
                </a:tc>
                <a:tc>
                  <a:txBody>
                    <a:bodyPr/>
                    <a:lstStyle/>
                    <a:p>
                      <a:pPr algn="ctr"/>
                      <a:r>
                        <a:rPr lang="fi-FI" sz="1800" dirty="0" err="1"/>
                        <a:t>Män</a:t>
                      </a:r>
                      <a:endParaRPr lang="fi-FI" sz="1800" dirty="0"/>
                    </a:p>
                  </a:txBody>
                  <a:tcPr marL="91451" marR="91451" marT="45732" marB="4573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356B5"/>
                    </a:solidFill>
                  </a:tcPr>
                </a:tc>
                <a:tc>
                  <a:txBody>
                    <a:bodyPr/>
                    <a:lstStyle/>
                    <a:p>
                      <a:pPr algn="ctr"/>
                      <a:r>
                        <a:rPr lang="fi-FI" sz="1800" dirty="0" err="1"/>
                        <a:t>Kvinnor</a:t>
                      </a:r>
                      <a:r>
                        <a:rPr lang="fi-FI" sz="1800" dirty="0"/>
                        <a:t> </a:t>
                      </a:r>
                    </a:p>
                  </a:txBody>
                  <a:tcPr marL="91451" marR="91451" marT="45732" marB="4573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356B5"/>
                    </a:solidFill>
                  </a:tcPr>
                </a:tc>
                <a:tc>
                  <a:txBody>
                    <a:bodyPr/>
                    <a:lstStyle/>
                    <a:p>
                      <a:pPr algn="ctr"/>
                      <a:r>
                        <a:rPr lang="fi-FI" sz="1800" dirty="0" err="1"/>
                        <a:t>Samtliga</a:t>
                      </a:r>
                      <a:endParaRPr lang="fi-FI" sz="1800" dirty="0"/>
                    </a:p>
                  </a:txBody>
                  <a:tcPr marL="91451" marR="91451" marT="45732" marB="45732">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356B5"/>
                    </a:solidFill>
                  </a:tcPr>
                </a:tc>
                <a:extLst>
                  <a:ext uri="{0D108BD9-81ED-4DB2-BD59-A6C34878D82A}">
                    <a16:rowId xmlns:a16="http://schemas.microsoft.com/office/drawing/2014/main" val="10000"/>
                  </a:ext>
                </a:extLst>
              </a:tr>
              <a:tr h="392574">
                <a:tc>
                  <a:txBody>
                    <a:bodyPr/>
                    <a:lstStyle/>
                    <a:p>
                      <a:r>
                        <a:rPr lang="fi-FI" sz="1800" dirty="0" err="1"/>
                        <a:t>Genomsnittlig</a:t>
                      </a:r>
                      <a:r>
                        <a:rPr lang="fi-FI" sz="1800" dirty="0"/>
                        <a:t> </a:t>
                      </a:r>
                      <a:r>
                        <a:rPr lang="fi-FI" sz="1800" dirty="0" err="1"/>
                        <a:t>totalpension</a:t>
                      </a:r>
                      <a:r>
                        <a:rPr lang="fi-FI" sz="1800" dirty="0"/>
                        <a:t> </a:t>
                      </a:r>
                      <a:r>
                        <a:rPr lang="fi-FI" sz="1800" baseline="0" dirty="0" err="1"/>
                        <a:t>€/mån</a:t>
                      </a:r>
                      <a:endParaRPr lang="fi-FI" sz="1800" dirty="0"/>
                    </a:p>
                  </a:txBody>
                  <a:tcPr marL="108000" marR="36004" marT="45732" marB="45732"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rgbClr val="CBD1E5"/>
                    </a:solidFill>
                  </a:tcPr>
                </a:tc>
                <a:tc>
                  <a:txBody>
                    <a:bodyPr/>
                    <a:lstStyle/>
                    <a:p>
                      <a:pPr algn="r" fontAlgn="ctr"/>
                      <a:r>
                        <a:rPr lang="en-US" sz="1800" b="0" i="0" u="none" strike="noStrike">
                          <a:solidFill>
                            <a:schemeClr val="tx1"/>
                          </a:solidFill>
                          <a:effectLst/>
                          <a:latin typeface="+mn-lt"/>
                        </a:rPr>
                        <a:t>2 216</a:t>
                      </a:r>
                      <a:endParaRPr lang="en-US" sz="1800" b="0" i="0" u="none" strike="noStrike" dirty="0">
                        <a:solidFill>
                          <a:schemeClr val="tx1"/>
                        </a:solidFill>
                        <a:effectLst/>
                        <a:latin typeface="+mn-lt"/>
                      </a:endParaRPr>
                    </a:p>
                  </a:txBody>
                  <a:tcPr marL="9525" marR="25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rgbClr val="CBD1E5"/>
                    </a:solidFill>
                  </a:tcPr>
                </a:tc>
                <a:tc>
                  <a:txBody>
                    <a:bodyPr/>
                    <a:lstStyle/>
                    <a:p>
                      <a:pPr algn="r" fontAlgn="ctr"/>
                      <a:r>
                        <a:rPr lang="en-US" sz="1800" b="0" i="0" u="none" strike="noStrike">
                          <a:solidFill>
                            <a:schemeClr val="tx1"/>
                          </a:solidFill>
                          <a:effectLst/>
                          <a:latin typeface="+mn-lt"/>
                        </a:rPr>
                        <a:t>1 779</a:t>
                      </a:r>
                      <a:endParaRPr lang="en-US" sz="1800" b="0" i="0" u="none" strike="noStrike" dirty="0">
                        <a:solidFill>
                          <a:schemeClr val="tx1"/>
                        </a:solidFill>
                        <a:effectLst/>
                        <a:latin typeface="+mn-lt"/>
                      </a:endParaRPr>
                    </a:p>
                  </a:txBody>
                  <a:tcPr marL="9525" marR="25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rgbClr val="CBD1E5"/>
                    </a:solidFill>
                  </a:tcPr>
                </a:tc>
                <a:tc>
                  <a:txBody>
                    <a:bodyPr/>
                    <a:lstStyle/>
                    <a:p>
                      <a:pPr algn="r" fontAlgn="ctr"/>
                      <a:r>
                        <a:rPr lang="en-US" sz="1800" b="0" i="0" u="none" strike="noStrike">
                          <a:solidFill>
                            <a:schemeClr val="tx1"/>
                          </a:solidFill>
                          <a:effectLst/>
                          <a:latin typeface="+mn-lt"/>
                        </a:rPr>
                        <a:t>1 977</a:t>
                      </a:r>
                      <a:endParaRPr lang="en-US" sz="1800" b="0" i="0" u="none" strike="noStrike" dirty="0">
                        <a:solidFill>
                          <a:schemeClr val="tx1"/>
                        </a:solidFill>
                        <a:effectLst/>
                        <a:latin typeface="+mn-lt"/>
                      </a:endParaRPr>
                    </a:p>
                  </a:txBody>
                  <a:tcPr marL="9525" marR="180000" marT="9525" marB="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rgbClr val="CBD1E5"/>
                    </a:solidFill>
                  </a:tcPr>
                </a:tc>
                <a:extLst>
                  <a:ext uri="{0D108BD9-81ED-4DB2-BD59-A6C34878D82A}">
                    <a16:rowId xmlns:a16="http://schemas.microsoft.com/office/drawing/2014/main" val="10001"/>
                  </a:ext>
                </a:extLst>
              </a:tr>
              <a:tr h="392574">
                <a:tc>
                  <a:txBody>
                    <a:bodyPr/>
                    <a:lstStyle/>
                    <a:p>
                      <a:r>
                        <a:rPr lang="fi-FI" sz="1800" baseline="0" dirty="0"/>
                        <a:t> - </a:t>
                      </a:r>
                      <a:r>
                        <a:rPr lang="fi-FI" sz="1800" baseline="0" dirty="0" err="1"/>
                        <a:t>Arbetspensionens</a:t>
                      </a:r>
                      <a:r>
                        <a:rPr lang="fi-FI" sz="1800" baseline="0" dirty="0"/>
                        <a:t> </a:t>
                      </a:r>
                      <a:r>
                        <a:rPr lang="fi-FI" sz="1800" baseline="0" dirty="0" err="1"/>
                        <a:t>andel</a:t>
                      </a:r>
                      <a:endParaRPr lang="fi-FI" sz="1800" dirty="0"/>
                    </a:p>
                  </a:txBody>
                  <a:tcPr marL="108000" marR="36004" marT="45732" marB="45732"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7E9F3"/>
                    </a:solidFill>
                  </a:tcPr>
                </a:tc>
                <a:tc>
                  <a:txBody>
                    <a:bodyPr/>
                    <a:lstStyle/>
                    <a:p>
                      <a:pPr algn="r" fontAlgn="ctr"/>
                      <a:r>
                        <a:rPr lang="en-US" sz="1800" b="0" i="0" u="none" strike="noStrike">
                          <a:solidFill>
                            <a:schemeClr val="tx1"/>
                          </a:solidFill>
                          <a:effectLst/>
                          <a:latin typeface="+mn-lt"/>
                        </a:rPr>
                        <a:t>2 073</a:t>
                      </a:r>
                      <a:endParaRPr lang="en-US" sz="1800" b="0" i="0" u="none" strike="noStrike" dirty="0">
                        <a:solidFill>
                          <a:schemeClr val="tx1"/>
                        </a:solidFill>
                        <a:effectLst/>
                        <a:latin typeface="+mn-lt"/>
                      </a:endParaRPr>
                    </a:p>
                  </a:txBody>
                  <a:tcPr marL="9525" marR="25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7E9F3"/>
                    </a:solidFill>
                  </a:tcPr>
                </a:tc>
                <a:tc>
                  <a:txBody>
                    <a:bodyPr/>
                    <a:lstStyle/>
                    <a:p>
                      <a:pPr algn="r" fontAlgn="ctr"/>
                      <a:r>
                        <a:rPr lang="en-US" sz="1800" b="0" i="0" u="none" strike="noStrike">
                          <a:solidFill>
                            <a:schemeClr val="tx1"/>
                          </a:solidFill>
                          <a:effectLst/>
                          <a:latin typeface="+mn-lt"/>
                        </a:rPr>
                        <a:t>1 621</a:t>
                      </a:r>
                      <a:endParaRPr lang="en-US" sz="1800" b="0" i="0" u="none" strike="noStrike" dirty="0">
                        <a:solidFill>
                          <a:schemeClr val="tx1"/>
                        </a:solidFill>
                        <a:effectLst/>
                        <a:latin typeface="+mn-lt"/>
                      </a:endParaRPr>
                    </a:p>
                  </a:txBody>
                  <a:tcPr marL="9525" marR="25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7E9F3"/>
                    </a:solidFill>
                  </a:tcPr>
                </a:tc>
                <a:tc>
                  <a:txBody>
                    <a:bodyPr/>
                    <a:lstStyle/>
                    <a:p>
                      <a:pPr algn="r" fontAlgn="ctr"/>
                      <a:r>
                        <a:rPr lang="en-US" sz="1800" b="0" i="0" u="none" strike="noStrike">
                          <a:solidFill>
                            <a:schemeClr val="tx1"/>
                          </a:solidFill>
                          <a:effectLst/>
                          <a:latin typeface="+mn-lt"/>
                        </a:rPr>
                        <a:t>1 826</a:t>
                      </a:r>
                      <a:endParaRPr lang="en-US" sz="1800" b="0" i="0" u="none" strike="noStrike" dirty="0">
                        <a:solidFill>
                          <a:schemeClr val="tx1"/>
                        </a:solidFill>
                        <a:effectLst/>
                        <a:latin typeface="+mn-lt"/>
                      </a:endParaRPr>
                    </a:p>
                  </a:txBody>
                  <a:tcPr marL="9525" marR="180000" marT="9525" marB="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E7E9F3"/>
                    </a:solidFill>
                  </a:tcPr>
                </a:tc>
                <a:extLst>
                  <a:ext uri="{0D108BD9-81ED-4DB2-BD59-A6C34878D82A}">
                    <a16:rowId xmlns:a16="http://schemas.microsoft.com/office/drawing/2014/main" val="10002"/>
                  </a:ext>
                </a:extLst>
              </a:tr>
              <a:tr h="392574">
                <a:tc>
                  <a:txBody>
                    <a:bodyPr/>
                    <a:lstStyle/>
                    <a:p>
                      <a:r>
                        <a:rPr lang="fi-FI" sz="1800" baseline="0" dirty="0"/>
                        <a:t> - </a:t>
                      </a:r>
                      <a:r>
                        <a:rPr lang="fi-FI" sz="1800" baseline="0" dirty="0" err="1"/>
                        <a:t>FPA-pensionens</a:t>
                      </a:r>
                      <a:r>
                        <a:rPr lang="fi-FI" sz="1800" baseline="0" dirty="0"/>
                        <a:t> </a:t>
                      </a:r>
                      <a:r>
                        <a:rPr lang="fi-FI" sz="1800" baseline="0" dirty="0" err="1"/>
                        <a:t>andel</a:t>
                      </a:r>
                      <a:endParaRPr lang="fi-FI" sz="1800" dirty="0"/>
                    </a:p>
                  </a:txBody>
                  <a:tcPr marL="108000" marR="36004" marT="45732" marB="45732"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7E9F3"/>
                    </a:solidFill>
                  </a:tcPr>
                </a:tc>
                <a:tc>
                  <a:txBody>
                    <a:bodyPr/>
                    <a:lstStyle/>
                    <a:p>
                      <a:pPr algn="r" fontAlgn="ctr"/>
                      <a:r>
                        <a:rPr lang="en-US" sz="1800" b="0" i="0" u="none" strike="noStrike">
                          <a:solidFill>
                            <a:schemeClr val="tx1"/>
                          </a:solidFill>
                          <a:effectLst/>
                          <a:latin typeface="+mn-lt"/>
                        </a:rPr>
                        <a:t>122</a:t>
                      </a:r>
                      <a:endParaRPr lang="en-US" sz="1800" b="0" i="0" u="none" strike="noStrike" dirty="0">
                        <a:solidFill>
                          <a:schemeClr val="tx1"/>
                        </a:solidFill>
                        <a:effectLst/>
                        <a:latin typeface="+mn-lt"/>
                      </a:endParaRPr>
                    </a:p>
                  </a:txBody>
                  <a:tcPr marL="9525" marR="25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7E9F3"/>
                    </a:solidFill>
                  </a:tcPr>
                </a:tc>
                <a:tc>
                  <a:txBody>
                    <a:bodyPr/>
                    <a:lstStyle/>
                    <a:p>
                      <a:pPr algn="r" fontAlgn="ctr"/>
                      <a:r>
                        <a:rPr lang="en-US" sz="1800" b="0" i="0" u="none" strike="noStrike">
                          <a:solidFill>
                            <a:schemeClr val="tx1"/>
                          </a:solidFill>
                          <a:effectLst/>
                          <a:latin typeface="+mn-lt"/>
                        </a:rPr>
                        <a:t>146</a:t>
                      </a:r>
                      <a:endParaRPr lang="en-US" sz="1800" b="0" i="0" u="none" strike="noStrike" dirty="0">
                        <a:solidFill>
                          <a:schemeClr val="tx1"/>
                        </a:solidFill>
                        <a:effectLst/>
                        <a:latin typeface="+mn-lt"/>
                      </a:endParaRPr>
                    </a:p>
                  </a:txBody>
                  <a:tcPr marL="9525" marR="25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7E9F3"/>
                    </a:solidFill>
                  </a:tcPr>
                </a:tc>
                <a:tc>
                  <a:txBody>
                    <a:bodyPr/>
                    <a:lstStyle/>
                    <a:p>
                      <a:pPr algn="r" fontAlgn="ctr"/>
                      <a:r>
                        <a:rPr lang="en-US" sz="1800" b="0" i="0" u="none" strike="noStrike">
                          <a:solidFill>
                            <a:schemeClr val="tx1"/>
                          </a:solidFill>
                          <a:effectLst/>
                          <a:latin typeface="+mn-lt"/>
                        </a:rPr>
                        <a:t>135</a:t>
                      </a:r>
                      <a:endParaRPr lang="en-US" sz="1800" b="0" i="0" u="none" strike="noStrike" dirty="0">
                        <a:solidFill>
                          <a:schemeClr val="tx1"/>
                        </a:solidFill>
                        <a:effectLst/>
                        <a:latin typeface="+mn-lt"/>
                      </a:endParaRPr>
                    </a:p>
                  </a:txBody>
                  <a:tcPr marL="9525" marR="180000" marT="9525" marB="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E7E9F3"/>
                    </a:solidFill>
                  </a:tcPr>
                </a:tc>
                <a:extLst>
                  <a:ext uri="{0D108BD9-81ED-4DB2-BD59-A6C34878D82A}">
                    <a16:rowId xmlns:a16="http://schemas.microsoft.com/office/drawing/2014/main" val="10003"/>
                  </a:ext>
                </a:extLst>
              </a:tr>
              <a:tr h="741110">
                <a:tc>
                  <a:txBody>
                    <a:bodyPr/>
                    <a:lstStyle/>
                    <a:p>
                      <a:r>
                        <a:rPr lang="fi-FI" sz="1800" baseline="0" dirty="0"/>
                        <a:t> - </a:t>
                      </a:r>
                      <a:r>
                        <a:rPr lang="sv-SE" sz="1800" b="0" i="0" u="none" strike="noStrike" kern="1200" baseline="0" dirty="0">
                          <a:solidFill>
                            <a:schemeClr val="dk1"/>
                          </a:solidFill>
                          <a:latin typeface="+mn-lt"/>
                          <a:ea typeface="+mn-ea"/>
                          <a:cs typeface="+mn-cs"/>
                        </a:rPr>
                        <a:t>Pensioner för tryggheten med </a:t>
                      </a:r>
                      <a:br>
                        <a:rPr lang="sv-SE" sz="1800" b="0" i="0" u="none" strike="noStrike" kern="1200" baseline="0" dirty="0">
                          <a:solidFill>
                            <a:schemeClr val="dk1"/>
                          </a:solidFill>
                          <a:latin typeface="+mn-lt"/>
                          <a:ea typeface="+mn-ea"/>
                          <a:cs typeface="+mn-cs"/>
                        </a:rPr>
                      </a:br>
                      <a:r>
                        <a:rPr lang="sv-SE" sz="1800" b="0" i="0" u="none" strike="noStrike" kern="1200" baseline="0" dirty="0">
                          <a:solidFill>
                            <a:schemeClr val="dk1"/>
                          </a:solidFill>
                          <a:latin typeface="+mn-lt"/>
                          <a:ea typeface="+mn-ea"/>
                          <a:cs typeface="+mn-cs"/>
                        </a:rPr>
                        <a:t>   tanke på särskilda risker* 	</a:t>
                      </a:r>
                    </a:p>
                  </a:txBody>
                  <a:tcPr marL="108000" marR="36004" marT="45732" marB="45732"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7E9F3"/>
                    </a:solidFill>
                  </a:tcPr>
                </a:tc>
                <a:tc>
                  <a:txBody>
                    <a:bodyPr/>
                    <a:lstStyle/>
                    <a:p>
                      <a:pPr algn="r" fontAlgn="ctr"/>
                      <a:r>
                        <a:rPr lang="en-US" sz="1800" b="0" i="0" u="none" strike="noStrike" dirty="0">
                          <a:solidFill>
                            <a:schemeClr val="tx1"/>
                          </a:solidFill>
                          <a:effectLst/>
                          <a:latin typeface="+mn-lt"/>
                        </a:rPr>
                        <a:t>20</a:t>
                      </a:r>
                    </a:p>
                  </a:txBody>
                  <a:tcPr marL="9525" marR="25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7E9F3"/>
                    </a:solidFill>
                  </a:tcPr>
                </a:tc>
                <a:tc>
                  <a:txBody>
                    <a:bodyPr/>
                    <a:lstStyle/>
                    <a:p>
                      <a:pPr algn="r" fontAlgn="ctr"/>
                      <a:r>
                        <a:rPr lang="en-US" sz="1800" b="0" i="0" u="none" strike="noStrike">
                          <a:solidFill>
                            <a:schemeClr val="tx1"/>
                          </a:solidFill>
                          <a:effectLst/>
                          <a:latin typeface="+mn-lt"/>
                        </a:rPr>
                        <a:t>13</a:t>
                      </a:r>
                      <a:endParaRPr lang="en-US" sz="1800" b="0" i="0" u="none" strike="noStrike" dirty="0">
                        <a:solidFill>
                          <a:schemeClr val="tx1"/>
                        </a:solidFill>
                        <a:effectLst/>
                        <a:latin typeface="+mn-lt"/>
                      </a:endParaRPr>
                    </a:p>
                  </a:txBody>
                  <a:tcPr marL="9525" marR="25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7E9F3"/>
                    </a:solidFill>
                  </a:tcPr>
                </a:tc>
                <a:tc>
                  <a:txBody>
                    <a:bodyPr/>
                    <a:lstStyle/>
                    <a:p>
                      <a:pPr algn="r" fontAlgn="ctr"/>
                      <a:r>
                        <a:rPr lang="en-US" sz="1800" b="0" i="0" u="none" strike="noStrike" dirty="0">
                          <a:solidFill>
                            <a:schemeClr val="tx1"/>
                          </a:solidFill>
                          <a:effectLst/>
                          <a:latin typeface="+mn-lt"/>
                        </a:rPr>
                        <a:t>16</a:t>
                      </a:r>
                    </a:p>
                  </a:txBody>
                  <a:tcPr marL="9525" marR="180000" marT="9525" marB="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E7E9F3"/>
                    </a:solidFill>
                  </a:tcPr>
                </a:tc>
                <a:extLst>
                  <a:ext uri="{0D108BD9-81ED-4DB2-BD59-A6C34878D82A}">
                    <a16:rowId xmlns:a16="http://schemas.microsoft.com/office/drawing/2014/main" val="10004"/>
                  </a:ext>
                </a:extLst>
              </a:tr>
              <a:tr h="596256">
                <a:tc>
                  <a:txBody>
                    <a:bodyPr/>
                    <a:lstStyle/>
                    <a:p>
                      <a:pPr>
                        <a:lnSpc>
                          <a:spcPct val="200000"/>
                        </a:lnSpc>
                      </a:pPr>
                      <a:r>
                        <a:rPr lang="fi-FI" sz="1800" dirty="0" err="1"/>
                        <a:t>Antalet</a:t>
                      </a:r>
                      <a:r>
                        <a:rPr lang="fi-FI" sz="1800" dirty="0"/>
                        <a:t> </a:t>
                      </a:r>
                      <a:r>
                        <a:rPr lang="fi-FI" sz="1800" dirty="0" err="1"/>
                        <a:t>pensionstagare</a:t>
                      </a:r>
                      <a:endParaRPr lang="fi-FI" sz="1800" dirty="0"/>
                    </a:p>
                  </a:txBody>
                  <a:tcPr marL="108000" marR="3600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tcPr>
                </a:tc>
                <a:tc>
                  <a:txBody>
                    <a:bodyPr/>
                    <a:lstStyle/>
                    <a:p>
                      <a:pPr algn="r">
                        <a:lnSpc>
                          <a:spcPct val="200000"/>
                        </a:lnSpc>
                      </a:pPr>
                      <a:r>
                        <a:rPr lang="fi-FI" sz="1800"/>
                        <a:t>685</a:t>
                      </a:r>
                      <a:r>
                        <a:rPr lang="fi-FI" sz="1800" baseline="0"/>
                        <a:t> </a:t>
                      </a:r>
                      <a:r>
                        <a:rPr lang="fi-FI" sz="1800" baseline="0" dirty="0"/>
                        <a:t>000</a:t>
                      </a:r>
                      <a:endParaRPr lang="fi-FI" sz="1800" dirty="0"/>
                    </a:p>
                  </a:txBody>
                  <a:tcPr marL="36000" marR="25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tcPr>
                </a:tc>
                <a:tc>
                  <a:txBody>
                    <a:bodyPr/>
                    <a:lstStyle/>
                    <a:p>
                      <a:pPr algn="r">
                        <a:lnSpc>
                          <a:spcPct val="200000"/>
                        </a:lnSpc>
                      </a:pPr>
                      <a:r>
                        <a:rPr lang="fi-FI" sz="1800" baseline="0"/>
                        <a:t>826 </a:t>
                      </a:r>
                      <a:r>
                        <a:rPr lang="fi-FI" sz="1800" baseline="0" dirty="0"/>
                        <a:t>000</a:t>
                      </a:r>
                      <a:endParaRPr lang="fi-FI" sz="1800" dirty="0"/>
                    </a:p>
                  </a:txBody>
                  <a:tcPr marL="36000" marR="25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tcPr>
                </a:tc>
                <a:tc>
                  <a:txBody>
                    <a:bodyPr/>
                    <a:lstStyle/>
                    <a:p>
                      <a:pPr algn="r">
                        <a:lnSpc>
                          <a:spcPct val="200000"/>
                        </a:lnSpc>
                      </a:pPr>
                      <a:r>
                        <a:rPr lang="fi-FI" sz="1800"/>
                        <a:t>1 511</a:t>
                      </a:r>
                      <a:r>
                        <a:rPr lang="fi-FI" sz="1800" baseline="0"/>
                        <a:t> </a:t>
                      </a:r>
                      <a:r>
                        <a:rPr lang="fi-FI" sz="1800" baseline="0" dirty="0"/>
                        <a:t>000</a:t>
                      </a:r>
                      <a:endParaRPr lang="fi-FI" sz="1800" dirty="0"/>
                    </a:p>
                  </a:txBody>
                  <a:tcPr marL="36000" marR="180000">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8" name="Tekstiruutu 7">
            <a:extLst>
              <a:ext uri="{FF2B5EF4-FFF2-40B4-BE49-F238E27FC236}">
                <a16:creationId xmlns:a16="http://schemas.microsoft.com/office/drawing/2014/main" id="{EAD6E4E6-414F-3293-E4B9-018B767E0FCA}"/>
              </a:ext>
            </a:extLst>
          </p:cNvPr>
          <p:cNvSpPr txBox="1"/>
          <p:nvPr/>
        </p:nvSpPr>
        <p:spPr>
          <a:xfrm>
            <a:off x="2063550" y="4070222"/>
            <a:ext cx="7874533" cy="1077218"/>
          </a:xfrm>
          <a:prstGeom prst="rect">
            <a:avLst/>
          </a:prstGeom>
          <a:noFill/>
        </p:spPr>
        <p:txBody>
          <a:bodyPr wrap="square" rtlCol="0">
            <a:spAutoFit/>
          </a:bodyPr>
          <a:lstStyle/>
          <a:p>
            <a:r>
              <a:rPr lang="fi-FI" sz="1600" dirty="0">
                <a:ea typeface="Verdana" panose="020B0604030504040204" pitchFamily="34" charset="0"/>
                <a:cs typeface="Verdana" panose="020B0604030504040204" pitchFamily="34" charset="0"/>
              </a:rPr>
              <a:t>*Lag </a:t>
            </a:r>
            <a:r>
              <a:rPr lang="fi-FI" sz="1600" dirty="0" err="1">
                <a:ea typeface="Verdana" panose="020B0604030504040204" pitchFamily="34" charset="0"/>
                <a:cs typeface="Verdana" panose="020B0604030504040204" pitchFamily="34" charset="0"/>
              </a:rPr>
              <a:t>om</a:t>
            </a:r>
            <a:r>
              <a:rPr lang="fi-FI" sz="1600" dirty="0">
                <a:ea typeface="Verdana" panose="020B0604030504040204" pitchFamily="34" charset="0"/>
                <a:cs typeface="Verdana" panose="020B0604030504040204" pitchFamily="34" charset="0"/>
              </a:rPr>
              <a:t> </a:t>
            </a:r>
            <a:r>
              <a:rPr lang="fi-FI" sz="1600" dirty="0" err="1">
                <a:ea typeface="Verdana" panose="020B0604030504040204" pitchFamily="34" charset="0"/>
                <a:cs typeface="Verdana" panose="020B0604030504040204" pitchFamily="34" charset="0"/>
              </a:rPr>
              <a:t>olycksfall</a:t>
            </a:r>
            <a:r>
              <a:rPr lang="fi-FI" sz="1600" dirty="0">
                <a:ea typeface="Verdana" panose="020B0604030504040204" pitchFamily="34" charset="0"/>
                <a:cs typeface="Verdana" panose="020B0604030504040204" pitchFamily="34" charset="0"/>
              </a:rPr>
              <a:t> i </a:t>
            </a:r>
            <a:r>
              <a:rPr lang="fi-FI" sz="1600" dirty="0" err="1">
                <a:ea typeface="Verdana" panose="020B0604030504040204" pitchFamily="34" charset="0"/>
                <a:cs typeface="Verdana" panose="020B0604030504040204" pitchFamily="34" charset="0"/>
              </a:rPr>
              <a:t>arbetet</a:t>
            </a:r>
            <a:r>
              <a:rPr lang="fi-FI" sz="1600" dirty="0">
                <a:ea typeface="Verdana" panose="020B0604030504040204" pitchFamily="34" charset="0"/>
                <a:cs typeface="Verdana" panose="020B0604030504040204" pitchFamily="34" charset="0"/>
              </a:rPr>
              <a:t> </a:t>
            </a:r>
            <a:r>
              <a:rPr lang="fi-FI" sz="1600" dirty="0" err="1">
                <a:ea typeface="Verdana" panose="020B0604030504040204" pitchFamily="34" charset="0"/>
                <a:cs typeface="Verdana" panose="020B0604030504040204" pitchFamily="34" charset="0"/>
              </a:rPr>
              <a:t>och</a:t>
            </a:r>
            <a:r>
              <a:rPr lang="fi-FI" sz="1600" dirty="0">
                <a:ea typeface="Verdana" panose="020B0604030504040204" pitchFamily="34" charset="0"/>
                <a:cs typeface="Verdana" panose="020B0604030504040204" pitchFamily="34" charset="0"/>
              </a:rPr>
              <a:t> </a:t>
            </a:r>
            <a:r>
              <a:rPr lang="fi-FI" sz="1600" dirty="0" err="1">
                <a:ea typeface="Verdana" panose="020B0604030504040204" pitchFamily="34" charset="0"/>
                <a:cs typeface="Verdana" panose="020B0604030504040204" pitchFamily="34" charset="0"/>
              </a:rPr>
              <a:t>om</a:t>
            </a:r>
            <a:r>
              <a:rPr lang="fi-FI" sz="1600" dirty="0">
                <a:ea typeface="Verdana" panose="020B0604030504040204" pitchFamily="34" charset="0"/>
                <a:cs typeface="Verdana" panose="020B0604030504040204" pitchFamily="34" charset="0"/>
              </a:rPr>
              <a:t> </a:t>
            </a:r>
            <a:r>
              <a:rPr lang="fi-FI" sz="1600" dirty="0" err="1">
                <a:ea typeface="Verdana" panose="020B0604030504040204" pitchFamily="34" charset="0"/>
                <a:cs typeface="Verdana" panose="020B0604030504040204" pitchFamily="34" charset="0"/>
              </a:rPr>
              <a:t>yrkessjukdomar</a:t>
            </a:r>
            <a:r>
              <a:rPr lang="fi-FI" sz="1600" dirty="0">
                <a:ea typeface="Verdana" panose="020B0604030504040204" pitchFamily="34" charset="0"/>
                <a:cs typeface="Verdana" panose="020B0604030504040204" pitchFamily="34" charset="0"/>
              </a:rPr>
              <a:t>, </a:t>
            </a:r>
            <a:r>
              <a:rPr lang="fi-FI" sz="1600" dirty="0" err="1">
                <a:ea typeface="Verdana" panose="020B0604030504040204" pitchFamily="34" charset="0"/>
                <a:cs typeface="Verdana" panose="020B0604030504040204" pitchFamily="34" charset="0"/>
              </a:rPr>
              <a:t>trafikförsäkringslag</a:t>
            </a:r>
            <a:r>
              <a:rPr lang="fi-FI" sz="1600" dirty="0">
                <a:ea typeface="Verdana" panose="020B0604030504040204" pitchFamily="34" charset="0"/>
                <a:cs typeface="Verdana" panose="020B0604030504040204" pitchFamily="34" charset="0"/>
              </a:rPr>
              <a:t>,</a:t>
            </a:r>
            <a:r>
              <a:rPr lang="sv-SE" sz="1600" dirty="0"/>
              <a:t> lag om ersättning för olycksfall i militärtjänst och tjänstgöringsrelaterad sjukdom, lag om ersättning för olycksfall och tjänstgöringsrelaterad sjukdom i krishanteringsuppdrag och </a:t>
            </a:r>
            <a:r>
              <a:rPr lang="fi-FI" sz="1600" dirty="0"/>
              <a:t>lag </a:t>
            </a:r>
            <a:r>
              <a:rPr lang="fi-FI" sz="1600" dirty="0" err="1"/>
              <a:t>om</a:t>
            </a:r>
            <a:r>
              <a:rPr lang="fi-FI" sz="1600" dirty="0"/>
              <a:t> </a:t>
            </a:r>
            <a:r>
              <a:rPr lang="fi-FI" sz="1600" dirty="0" err="1"/>
              <a:t>skada</a:t>
            </a:r>
            <a:r>
              <a:rPr lang="fi-FI" sz="1600" dirty="0"/>
              <a:t>, </a:t>
            </a:r>
            <a:r>
              <a:rPr lang="fi-FI" sz="1600" dirty="0" err="1"/>
              <a:t>ådragen</a:t>
            </a:r>
            <a:r>
              <a:rPr lang="fi-FI" sz="1600" dirty="0"/>
              <a:t> i </a:t>
            </a:r>
            <a:r>
              <a:rPr lang="fi-FI" sz="1600" dirty="0" err="1"/>
              <a:t>militärtjänst</a:t>
            </a:r>
            <a:r>
              <a:rPr lang="fi-FI" sz="1600" dirty="0">
                <a:ea typeface="Verdana" panose="020B0604030504040204" pitchFamily="34" charset="0"/>
                <a:cs typeface="Verdana" panose="020B0604030504040204" pitchFamily="34" charset="0"/>
              </a:rPr>
              <a:t>.</a:t>
            </a:r>
            <a:endParaRPr lang="en-US" sz="1600" dirty="0">
              <a:ea typeface="Verdana" panose="020B0604030504040204" pitchFamily="34" charset="0"/>
              <a:cs typeface="Verdana" panose="020B0604030504040204" pitchFamily="34" charset="0"/>
            </a:endParaRPr>
          </a:p>
        </p:txBody>
      </p:sp>
      <p:sp>
        <p:nvSpPr>
          <p:cNvPr id="3" name="Tekstiruutu 2">
            <a:extLst>
              <a:ext uri="{FF2B5EF4-FFF2-40B4-BE49-F238E27FC236}">
                <a16:creationId xmlns:a16="http://schemas.microsoft.com/office/drawing/2014/main" id="{F2A26BD6-D12C-EED4-2842-64F17A7AA447}"/>
              </a:ext>
            </a:extLst>
          </p:cNvPr>
          <p:cNvSpPr txBox="1"/>
          <p:nvPr/>
        </p:nvSpPr>
        <p:spPr>
          <a:xfrm>
            <a:off x="1943404" y="5505978"/>
            <a:ext cx="8305191" cy="1015663"/>
          </a:xfrm>
          <a:prstGeom prst="rect">
            <a:avLst/>
          </a:prstGeom>
          <a:noFill/>
        </p:spPr>
        <p:txBody>
          <a:bodyPr wrap="square" rtlCol="0">
            <a:spAutoFit/>
          </a:bodyPr>
          <a:lstStyle/>
          <a:p>
            <a:r>
              <a:rPr lang="fi-FI" sz="1200"/>
              <a:t>Pensionstagare: Personer som får ålderspension, sjukpension eller specialpension för lantbruksföretagare ur arbetspensionssystemet och/eller folkpensionssystemet och är bosatta i Finland.</a:t>
            </a:r>
            <a:r>
              <a:rPr lang="fi-FI" sz="1200">
                <a:solidFill>
                  <a:srgbClr val="FF0000"/>
                </a:solidFill>
              </a:rPr>
              <a:t> </a:t>
            </a:r>
            <a:r>
              <a:rPr lang="fi-FI" sz="1200"/>
              <a:t>De som får partiell ålderspension ingår inte i siffrorna. </a:t>
            </a:r>
          </a:p>
          <a:p>
            <a:r>
              <a:rPr lang="fi-FI" sz="1200"/>
              <a:t>Totalpensionen inbegriper personens egen pension och familjepension. </a:t>
            </a:r>
          </a:p>
          <a:p>
            <a:r>
              <a:rPr lang="fi-FI" sz="1200"/>
              <a:t>Totalpensionen avser bruttopension. </a:t>
            </a:r>
          </a:p>
        </p:txBody>
      </p:sp>
      <p:sp>
        <p:nvSpPr>
          <p:cNvPr id="4" name="Dian numeron paikkamerkki 3">
            <a:extLst>
              <a:ext uri="{FF2B5EF4-FFF2-40B4-BE49-F238E27FC236}">
                <a16:creationId xmlns:a16="http://schemas.microsoft.com/office/drawing/2014/main" id="{E5F3A552-5330-20CD-C0D6-FAB8D06B609C}"/>
              </a:ext>
            </a:extLst>
          </p:cNvPr>
          <p:cNvSpPr>
            <a:spLocks noGrp="1"/>
          </p:cNvSpPr>
          <p:nvPr>
            <p:ph type="sldNum" sz="quarter" idx="12"/>
          </p:nvPr>
        </p:nvSpPr>
        <p:spPr/>
        <p:txBody>
          <a:bodyPr/>
          <a:lstStyle/>
          <a:p>
            <a:fld id="{BE2D8D75-17F6-474C-8CC8-AD93DCE1F39D}" type="slidenum">
              <a:rPr lang="fi-FI" smtClean="0"/>
              <a:t>18</a:t>
            </a:fld>
            <a:endParaRPr lang="fi-FI"/>
          </a:p>
        </p:txBody>
      </p:sp>
    </p:spTree>
    <p:extLst>
      <p:ext uri="{BB962C8B-B14F-4D97-AF65-F5344CB8AC3E}">
        <p14:creationId xmlns:p14="http://schemas.microsoft.com/office/powerpoint/2010/main" val="15694716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9A82336-F86E-4079-912F-ADA208D957B7}"/>
              </a:ext>
            </a:extLst>
          </p:cNvPr>
          <p:cNvSpPr>
            <a:spLocks noGrp="1"/>
          </p:cNvSpPr>
          <p:nvPr>
            <p:ph type="title"/>
          </p:nvPr>
        </p:nvSpPr>
        <p:spPr>
          <a:xfrm>
            <a:off x="0" y="90098"/>
            <a:ext cx="11856640" cy="938155"/>
          </a:xfrm>
        </p:spPr>
        <p:txBody>
          <a:bodyPr/>
          <a:lstStyle/>
          <a:p>
            <a:pPr algn="ctr"/>
            <a:r>
              <a:rPr lang="sv-SE" sz="3200"/>
              <a:t>Fördelningen av totalpensionen för egenpensionstagare</a:t>
            </a:r>
            <a:br>
              <a:rPr lang="sv-SE" sz="3200"/>
            </a:br>
            <a:r>
              <a:rPr lang="sv-SE" sz="3200"/>
              <a:t>bosatta i Finland 31.12.2023</a:t>
            </a:r>
            <a:br>
              <a:rPr lang="fi-FI" sz="3200" dirty="0"/>
            </a:br>
            <a:endParaRPr lang="fi-FI" sz="3200" dirty="0"/>
          </a:p>
        </p:txBody>
      </p:sp>
      <p:pic>
        <p:nvPicPr>
          <p:cNvPr id="5" name="Kuva 4" descr="Figuren visar fördelningen av pensionstagarnas totalpension efter kön. Klassintervallen är 250 euro. Kvinnornas fördelning är snedare än männens och med betoning på fördelningens nedre del.">
            <a:extLst>
              <a:ext uri="{FF2B5EF4-FFF2-40B4-BE49-F238E27FC236}">
                <a16:creationId xmlns:a16="http://schemas.microsoft.com/office/drawing/2014/main" id="{8FDC0356-664F-90C6-087C-8015A6B6C831}"/>
              </a:ext>
            </a:extLst>
          </p:cNvPr>
          <p:cNvPicPr>
            <a:picLocks noChangeAspect="1"/>
          </p:cNvPicPr>
          <p:nvPr/>
        </p:nvPicPr>
        <p:blipFill>
          <a:blip r:embed="rId3"/>
          <a:stretch>
            <a:fillRect/>
          </a:stretch>
        </p:blipFill>
        <p:spPr>
          <a:xfrm>
            <a:off x="2115613" y="1196752"/>
            <a:ext cx="7960774" cy="5450292"/>
          </a:xfrm>
          <a:prstGeom prst="rect">
            <a:avLst/>
          </a:prstGeom>
        </p:spPr>
      </p:pic>
      <p:sp>
        <p:nvSpPr>
          <p:cNvPr id="3" name="Dian numeron paikkamerkki 2">
            <a:extLst>
              <a:ext uri="{FF2B5EF4-FFF2-40B4-BE49-F238E27FC236}">
                <a16:creationId xmlns:a16="http://schemas.microsoft.com/office/drawing/2014/main" id="{5456A38F-D6B8-46DD-F10D-299F21B9149B}"/>
              </a:ext>
            </a:extLst>
          </p:cNvPr>
          <p:cNvSpPr>
            <a:spLocks noGrp="1"/>
          </p:cNvSpPr>
          <p:nvPr>
            <p:ph type="sldNum" sz="quarter" idx="12"/>
          </p:nvPr>
        </p:nvSpPr>
        <p:spPr/>
        <p:txBody>
          <a:bodyPr/>
          <a:lstStyle/>
          <a:p>
            <a:fld id="{BE2D8D75-17F6-474C-8CC8-AD93DCE1F39D}" type="slidenum">
              <a:rPr lang="fi-FI" smtClean="0"/>
              <a:t>19</a:t>
            </a:fld>
            <a:endParaRPr lang="fi-FI"/>
          </a:p>
        </p:txBody>
      </p:sp>
    </p:spTree>
    <p:extLst>
      <p:ext uri="{BB962C8B-B14F-4D97-AF65-F5344CB8AC3E}">
        <p14:creationId xmlns:p14="http://schemas.microsoft.com/office/powerpoint/2010/main" val="16841252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tsikko 7">
            <a:extLst>
              <a:ext uri="{FF2B5EF4-FFF2-40B4-BE49-F238E27FC236}">
                <a16:creationId xmlns:a16="http://schemas.microsoft.com/office/drawing/2014/main" id="{CD5F485F-4683-4E9A-A9BA-3AC03CA9624D}"/>
              </a:ext>
            </a:extLst>
          </p:cNvPr>
          <p:cNvSpPr>
            <a:spLocks noGrp="1"/>
          </p:cNvSpPr>
          <p:nvPr>
            <p:ph type="ctrTitle"/>
          </p:nvPr>
        </p:nvSpPr>
        <p:spPr/>
        <p:txBody>
          <a:bodyPr/>
          <a:lstStyle/>
          <a:p>
            <a:r>
              <a:rPr lang="fi-FI" dirty="0" err="1"/>
              <a:t>Pensionssystemet</a:t>
            </a:r>
            <a:r>
              <a:rPr lang="fi-FI" dirty="0"/>
              <a:t> </a:t>
            </a:r>
            <a:r>
              <a:rPr lang="fi-FI" dirty="0" err="1"/>
              <a:t>och</a:t>
            </a:r>
            <a:r>
              <a:rPr lang="fi-FI" dirty="0"/>
              <a:t> </a:t>
            </a:r>
            <a:br>
              <a:rPr lang="fi-FI" dirty="0"/>
            </a:br>
            <a:r>
              <a:rPr lang="fi-FI" dirty="0" err="1"/>
              <a:t>dess</a:t>
            </a:r>
            <a:r>
              <a:rPr lang="fi-FI" dirty="0"/>
              <a:t> </a:t>
            </a:r>
            <a:r>
              <a:rPr lang="fi-FI" dirty="0" err="1"/>
              <a:t>förvaltning</a:t>
            </a:r>
            <a:br>
              <a:rPr lang="fi-FI" dirty="0"/>
            </a:br>
            <a:endParaRPr lang="fi-FI" dirty="0"/>
          </a:p>
        </p:txBody>
      </p:sp>
      <p:sp>
        <p:nvSpPr>
          <p:cNvPr id="9" name="Tekstin paikkamerkki 8">
            <a:extLst>
              <a:ext uri="{FF2B5EF4-FFF2-40B4-BE49-F238E27FC236}">
                <a16:creationId xmlns:a16="http://schemas.microsoft.com/office/drawing/2014/main" id="{C749F813-640E-46A6-ACF1-CA809A4923F0}"/>
              </a:ext>
            </a:extLst>
          </p:cNvPr>
          <p:cNvSpPr>
            <a:spLocks noGrp="1"/>
          </p:cNvSpPr>
          <p:nvPr>
            <p:ph type="body" sz="quarter" idx="13"/>
          </p:nvPr>
        </p:nvSpPr>
        <p:spPr/>
        <p:txBody>
          <a:bodyPr/>
          <a:lstStyle/>
          <a:p>
            <a:r>
              <a:rPr lang="fi-FI" dirty="0"/>
              <a:t>1</a:t>
            </a:r>
          </a:p>
          <a:p>
            <a:r>
              <a:rPr lang="fi-FI" dirty="0"/>
              <a:t>1</a:t>
            </a:r>
          </a:p>
        </p:txBody>
      </p:sp>
      <p:sp>
        <p:nvSpPr>
          <p:cNvPr id="2" name="Dian numeron paikkamerkki 1">
            <a:extLst>
              <a:ext uri="{FF2B5EF4-FFF2-40B4-BE49-F238E27FC236}">
                <a16:creationId xmlns:a16="http://schemas.microsoft.com/office/drawing/2014/main" id="{2C6F153D-B671-66BD-57EA-78B66144EE10}"/>
              </a:ext>
            </a:extLst>
          </p:cNvPr>
          <p:cNvSpPr>
            <a:spLocks noGrp="1"/>
          </p:cNvSpPr>
          <p:nvPr>
            <p:ph type="sldNum" sz="quarter" idx="12"/>
          </p:nvPr>
        </p:nvSpPr>
        <p:spPr/>
        <p:txBody>
          <a:bodyPr/>
          <a:lstStyle/>
          <a:p>
            <a:fld id="{BE2D8D75-17F6-474C-8CC8-AD93DCE1F39D}" type="slidenum">
              <a:rPr lang="fi-FI" smtClean="0"/>
              <a:t>2</a:t>
            </a:fld>
            <a:endParaRPr lang="fi-FI"/>
          </a:p>
        </p:txBody>
      </p:sp>
    </p:spTree>
    <p:extLst>
      <p:ext uri="{BB962C8B-B14F-4D97-AF65-F5344CB8AC3E}">
        <p14:creationId xmlns:p14="http://schemas.microsoft.com/office/powerpoint/2010/main" val="13449046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9A82336-F86E-4079-912F-ADA208D957B7}"/>
              </a:ext>
            </a:extLst>
          </p:cNvPr>
          <p:cNvSpPr>
            <a:spLocks noGrp="1"/>
          </p:cNvSpPr>
          <p:nvPr>
            <p:ph type="title"/>
          </p:nvPr>
        </p:nvSpPr>
        <p:spPr>
          <a:xfrm>
            <a:off x="0" y="116632"/>
            <a:ext cx="11856640" cy="980769"/>
          </a:xfrm>
        </p:spPr>
        <p:txBody>
          <a:bodyPr/>
          <a:lstStyle/>
          <a:p>
            <a:pPr algn="ctr"/>
            <a:r>
              <a:rPr lang="fi-FI" sz="3200" dirty="0" err="1"/>
              <a:t>Genomsnittlig</a:t>
            </a:r>
            <a:r>
              <a:rPr lang="fi-FI" sz="3200" dirty="0"/>
              <a:t> </a:t>
            </a:r>
            <a:r>
              <a:rPr lang="fi-FI" sz="3200" dirty="0" err="1"/>
              <a:t>totalpension</a:t>
            </a:r>
            <a:r>
              <a:rPr lang="fi-FI" sz="3200" dirty="0"/>
              <a:t> </a:t>
            </a:r>
            <a:r>
              <a:rPr lang="fi-FI" sz="3200" dirty="0" err="1"/>
              <a:t>och</a:t>
            </a:r>
            <a:r>
              <a:rPr lang="fi-FI" sz="3200" dirty="0"/>
              <a:t> </a:t>
            </a:r>
            <a:r>
              <a:rPr lang="fi-FI" sz="3200" dirty="0" err="1"/>
              <a:t>dess</a:t>
            </a:r>
            <a:r>
              <a:rPr lang="fi-FI" sz="3200" dirty="0"/>
              <a:t> </a:t>
            </a:r>
            <a:r>
              <a:rPr lang="fi-FI" sz="3200" dirty="0" err="1"/>
              <a:t>förhållande</a:t>
            </a:r>
            <a:r>
              <a:rPr lang="fi-FI" sz="3200" dirty="0"/>
              <a:t> </a:t>
            </a:r>
            <a:r>
              <a:rPr lang="fi-FI" sz="3200" dirty="0" err="1"/>
              <a:t>till</a:t>
            </a:r>
            <a:r>
              <a:rPr lang="fi-FI" sz="3200" dirty="0"/>
              <a:t> medelförtjänsten </a:t>
            </a:r>
            <a:r>
              <a:rPr lang="fi-FI" sz="3200" err="1"/>
              <a:t>åren</a:t>
            </a:r>
            <a:r>
              <a:rPr lang="fi-FI" sz="3200"/>
              <a:t> 2000–2023</a:t>
            </a:r>
            <a:br>
              <a:rPr lang="fi-FI" sz="3200" dirty="0"/>
            </a:br>
            <a:endParaRPr lang="fi-FI" sz="3200" dirty="0"/>
          </a:p>
        </p:txBody>
      </p:sp>
      <p:sp>
        <p:nvSpPr>
          <p:cNvPr id="5" name="Tekstiruutu 4">
            <a:extLst>
              <a:ext uri="{FF2B5EF4-FFF2-40B4-BE49-F238E27FC236}">
                <a16:creationId xmlns:a16="http://schemas.microsoft.com/office/drawing/2014/main" id="{B946FF47-8A5F-45BC-CD3D-8B0D2B38A2FB}"/>
              </a:ext>
            </a:extLst>
          </p:cNvPr>
          <p:cNvSpPr txBox="1"/>
          <p:nvPr/>
        </p:nvSpPr>
        <p:spPr>
          <a:xfrm>
            <a:off x="1735109" y="5392101"/>
            <a:ext cx="8739087" cy="1277273"/>
          </a:xfrm>
          <a:prstGeom prst="rect">
            <a:avLst/>
          </a:prstGeom>
          <a:noFill/>
        </p:spPr>
        <p:txBody>
          <a:bodyPr wrap="square">
            <a:spAutoFit/>
          </a:bodyPr>
          <a:lstStyle/>
          <a:p>
            <a:r>
              <a:rPr lang="fi-FI" sz="1100"/>
              <a:t>Pensionstagare: Personer som får ålderspension eller sjukpension ur arbetspensions-systemet och/eller folkpensionssystemet och är bosatta i Finland. De som får partiell ålderspension ingår inte i siffrorna.</a:t>
            </a:r>
          </a:p>
          <a:p>
            <a:r>
              <a:rPr lang="fi-FI" sz="1100"/>
              <a:t>Totalpensionen inbegriper personens egen pension och familjepension. Totalpensionen inbegriper arbetspension, folkpension och </a:t>
            </a:r>
            <a:r>
              <a:rPr lang="sv-SE" sz="1100"/>
              <a:t>pensioner för tryggheten med tanke på särskilda risker</a:t>
            </a:r>
            <a:r>
              <a:rPr lang="fi-FI" sz="1100"/>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a:ln>
                  <a:noFill/>
                </a:ln>
                <a:solidFill>
                  <a:prstClr val="black"/>
                </a:solidFill>
                <a:effectLst/>
                <a:uLnTx/>
                <a:uFillTx/>
                <a:latin typeface="Calibri" panose="020F0502020204030204"/>
                <a:ea typeface="+mn-ea"/>
                <a:cs typeface="+mn-cs"/>
              </a:rPr>
              <a:t>Totalpensionen avser bruttopension.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a:ln>
                  <a:noFill/>
                </a:ln>
                <a:solidFill>
                  <a:prstClr val="black"/>
                </a:solidFill>
                <a:effectLst/>
                <a:uLnTx/>
                <a:uFillTx/>
                <a:latin typeface="Calibri" panose="020F0502020204030204"/>
                <a:ea typeface="+mn-ea"/>
                <a:cs typeface="+mn-cs"/>
              </a:rPr>
              <a:t>Medelinkomsten grundar sig på uppgiften om genomsnittliga löner och företagarin-komster bland förvärvsaktiva i Statistikcentralen sinkomstfördelningsstatistik.</a:t>
            </a:r>
            <a:endParaRPr lang="fi-FI" sz="1100"/>
          </a:p>
        </p:txBody>
      </p:sp>
      <p:sp>
        <p:nvSpPr>
          <p:cNvPr id="3" name="Dian numeron paikkamerkki 2">
            <a:extLst>
              <a:ext uri="{FF2B5EF4-FFF2-40B4-BE49-F238E27FC236}">
                <a16:creationId xmlns:a16="http://schemas.microsoft.com/office/drawing/2014/main" id="{30B87BA6-E573-2ED3-594B-2CB4E0FBA3D2}"/>
              </a:ext>
            </a:extLst>
          </p:cNvPr>
          <p:cNvSpPr>
            <a:spLocks noGrp="1"/>
          </p:cNvSpPr>
          <p:nvPr>
            <p:ph type="sldNum" sz="quarter" idx="12"/>
          </p:nvPr>
        </p:nvSpPr>
        <p:spPr/>
        <p:txBody>
          <a:bodyPr/>
          <a:lstStyle/>
          <a:p>
            <a:fld id="{BE2D8D75-17F6-474C-8CC8-AD93DCE1F39D}" type="slidenum">
              <a:rPr lang="fi-FI" smtClean="0"/>
              <a:t>20</a:t>
            </a:fld>
            <a:endParaRPr lang="fi-FI"/>
          </a:p>
        </p:txBody>
      </p:sp>
      <p:pic>
        <p:nvPicPr>
          <p:cNvPr id="7" name="Kuva 6" descr="Ålderspensionstagarnas genomsnittliga totalpension har under granskningsperioden 2000–2023 stigit från cirka 1 400 euro till 2 000 euro. Sjukpensionstagarnas medelpension har sjunkit från 1 400 euro till cirka 1 300 euro. Den genomsnittliga ålderspensionens förhållande till medelförtjänsten år 2023 var 54 procent och sjukpensionens förhållande var 33 procent.">
            <a:extLst>
              <a:ext uri="{FF2B5EF4-FFF2-40B4-BE49-F238E27FC236}">
                <a16:creationId xmlns:a16="http://schemas.microsoft.com/office/drawing/2014/main" id="{9E40352E-273A-0A87-FB4C-A33C2CD80E21}"/>
              </a:ext>
            </a:extLst>
          </p:cNvPr>
          <p:cNvPicPr>
            <a:picLocks noChangeAspect="1"/>
          </p:cNvPicPr>
          <p:nvPr/>
        </p:nvPicPr>
        <p:blipFill>
          <a:blip r:embed="rId3"/>
          <a:stretch>
            <a:fillRect/>
          </a:stretch>
        </p:blipFill>
        <p:spPr>
          <a:xfrm>
            <a:off x="1451254" y="1196752"/>
            <a:ext cx="8954131" cy="4231523"/>
          </a:xfrm>
          <a:prstGeom prst="rect">
            <a:avLst/>
          </a:prstGeom>
        </p:spPr>
      </p:pic>
    </p:spTree>
    <p:extLst>
      <p:ext uri="{BB962C8B-B14F-4D97-AF65-F5344CB8AC3E}">
        <p14:creationId xmlns:p14="http://schemas.microsoft.com/office/powerpoint/2010/main" val="16567571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9A82336-F86E-4079-912F-ADA208D957B7}"/>
              </a:ext>
            </a:extLst>
          </p:cNvPr>
          <p:cNvSpPr>
            <a:spLocks noGrp="1"/>
          </p:cNvSpPr>
          <p:nvPr>
            <p:ph type="title"/>
          </p:nvPr>
        </p:nvSpPr>
        <p:spPr>
          <a:xfrm>
            <a:off x="0" y="359999"/>
            <a:ext cx="11856640" cy="908761"/>
          </a:xfrm>
        </p:spPr>
        <p:txBody>
          <a:bodyPr/>
          <a:lstStyle/>
          <a:p>
            <a:pPr algn="ctr"/>
            <a:r>
              <a:rPr lang="fi-FI" sz="2800" dirty="0" err="1"/>
              <a:t>Genomsnittlig</a:t>
            </a:r>
            <a:r>
              <a:rPr lang="fi-FI" sz="2800" dirty="0"/>
              <a:t> </a:t>
            </a:r>
            <a:r>
              <a:rPr lang="fi-FI" sz="2800" dirty="0" err="1"/>
              <a:t>totalpension</a:t>
            </a:r>
            <a:r>
              <a:rPr lang="fi-FI" sz="2800" dirty="0"/>
              <a:t> </a:t>
            </a:r>
            <a:r>
              <a:rPr lang="fi-FI" sz="2800" dirty="0" err="1"/>
              <a:t>och</a:t>
            </a:r>
            <a:r>
              <a:rPr lang="fi-FI" sz="2800" dirty="0"/>
              <a:t> </a:t>
            </a:r>
            <a:r>
              <a:rPr lang="fi-FI" sz="2800" dirty="0" err="1"/>
              <a:t>dess</a:t>
            </a:r>
            <a:r>
              <a:rPr lang="fi-FI" sz="2800" dirty="0"/>
              <a:t> </a:t>
            </a:r>
            <a:r>
              <a:rPr lang="fi-FI" sz="2800" dirty="0" err="1"/>
              <a:t>förhållande</a:t>
            </a:r>
            <a:r>
              <a:rPr lang="fi-FI" sz="2800" dirty="0"/>
              <a:t> </a:t>
            </a:r>
            <a:br>
              <a:rPr lang="fi-FI" sz="2800" dirty="0"/>
            </a:br>
            <a:r>
              <a:rPr lang="fi-FI" sz="2800" dirty="0" err="1"/>
              <a:t>till</a:t>
            </a:r>
            <a:r>
              <a:rPr lang="fi-FI" sz="2800" dirty="0"/>
              <a:t> </a:t>
            </a:r>
            <a:r>
              <a:rPr lang="fi-FI" sz="2800" dirty="0" err="1"/>
              <a:t>medelförtjänsten</a:t>
            </a:r>
            <a:r>
              <a:rPr lang="fi-FI" sz="2800" dirty="0"/>
              <a:t> </a:t>
            </a:r>
            <a:r>
              <a:rPr lang="fi-FI" sz="2800" err="1"/>
              <a:t>åren</a:t>
            </a:r>
            <a:r>
              <a:rPr lang="fi-FI" sz="2800"/>
              <a:t> 2010–2090, %</a:t>
            </a:r>
            <a:endParaRPr lang="fi-FI" sz="2800" dirty="0"/>
          </a:p>
        </p:txBody>
      </p:sp>
      <p:pic>
        <p:nvPicPr>
          <p:cNvPr id="4" name="Kuva 3" descr="Figuren visar medelpensionens förhållande till medelinkomsten åren 2010–2090. Förhållandet ökar till och med mitten av 2020-talet, då det är ca 55 procent. Förhållandet minskar till ca 46 procent före år 2090.">
            <a:extLst>
              <a:ext uri="{FF2B5EF4-FFF2-40B4-BE49-F238E27FC236}">
                <a16:creationId xmlns:a16="http://schemas.microsoft.com/office/drawing/2014/main" id="{FE9D0133-1F85-33C3-765E-100DB1D2FCB9}"/>
              </a:ext>
            </a:extLst>
          </p:cNvPr>
          <p:cNvPicPr>
            <a:picLocks noChangeAspect="1"/>
          </p:cNvPicPr>
          <p:nvPr/>
        </p:nvPicPr>
        <p:blipFill>
          <a:blip r:embed="rId3"/>
          <a:stretch>
            <a:fillRect/>
          </a:stretch>
        </p:blipFill>
        <p:spPr>
          <a:xfrm>
            <a:off x="1199456" y="1689697"/>
            <a:ext cx="9335987" cy="4772242"/>
          </a:xfrm>
          <a:prstGeom prst="rect">
            <a:avLst/>
          </a:prstGeom>
        </p:spPr>
      </p:pic>
      <p:sp>
        <p:nvSpPr>
          <p:cNvPr id="3" name="Dian numeron paikkamerkki 2">
            <a:extLst>
              <a:ext uri="{FF2B5EF4-FFF2-40B4-BE49-F238E27FC236}">
                <a16:creationId xmlns:a16="http://schemas.microsoft.com/office/drawing/2014/main" id="{1DEE03C5-785A-B40C-3E5A-17964053B99C}"/>
              </a:ext>
            </a:extLst>
          </p:cNvPr>
          <p:cNvSpPr>
            <a:spLocks noGrp="1"/>
          </p:cNvSpPr>
          <p:nvPr>
            <p:ph type="sldNum" sz="quarter" idx="12"/>
          </p:nvPr>
        </p:nvSpPr>
        <p:spPr/>
        <p:txBody>
          <a:bodyPr/>
          <a:lstStyle/>
          <a:p>
            <a:fld id="{BE2D8D75-17F6-474C-8CC8-AD93DCE1F39D}" type="slidenum">
              <a:rPr lang="fi-FI" smtClean="0"/>
              <a:t>21</a:t>
            </a:fld>
            <a:endParaRPr lang="fi-FI"/>
          </a:p>
        </p:txBody>
      </p:sp>
    </p:spTree>
    <p:extLst>
      <p:ext uri="{BB962C8B-B14F-4D97-AF65-F5344CB8AC3E}">
        <p14:creationId xmlns:p14="http://schemas.microsoft.com/office/powerpoint/2010/main" val="38613311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A428AA37-FA4F-4C98-ACD0-C4A458DA0ED2}"/>
              </a:ext>
            </a:extLst>
          </p:cNvPr>
          <p:cNvSpPr>
            <a:spLocks noGrp="1"/>
          </p:cNvSpPr>
          <p:nvPr>
            <p:ph type="ctrTitle"/>
          </p:nvPr>
        </p:nvSpPr>
        <p:spPr/>
        <p:txBody>
          <a:bodyPr/>
          <a:lstStyle/>
          <a:p>
            <a:r>
              <a:rPr lang="fi-FI" dirty="0" err="1"/>
              <a:t>Pensionsutgiften</a:t>
            </a:r>
            <a:endParaRPr lang="fi-FI" dirty="0"/>
          </a:p>
        </p:txBody>
      </p:sp>
      <p:sp>
        <p:nvSpPr>
          <p:cNvPr id="7" name="Tekstin paikkamerkki 6">
            <a:extLst>
              <a:ext uri="{FF2B5EF4-FFF2-40B4-BE49-F238E27FC236}">
                <a16:creationId xmlns:a16="http://schemas.microsoft.com/office/drawing/2014/main" id="{E95F4382-2082-4657-B95A-3F23A5888E58}"/>
              </a:ext>
            </a:extLst>
          </p:cNvPr>
          <p:cNvSpPr>
            <a:spLocks noGrp="1"/>
          </p:cNvSpPr>
          <p:nvPr>
            <p:ph type="body" sz="quarter" idx="13"/>
          </p:nvPr>
        </p:nvSpPr>
        <p:spPr/>
        <p:txBody>
          <a:bodyPr/>
          <a:lstStyle/>
          <a:p>
            <a:r>
              <a:rPr lang="fi-FI" dirty="0"/>
              <a:t>4</a:t>
            </a:r>
          </a:p>
        </p:txBody>
      </p:sp>
      <p:sp>
        <p:nvSpPr>
          <p:cNvPr id="2" name="Dian numeron paikkamerkki 1">
            <a:extLst>
              <a:ext uri="{FF2B5EF4-FFF2-40B4-BE49-F238E27FC236}">
                <a16:creationId xmlns:a16="http://schemas.microsoft.com/office/drawing/2014/main" id="{D36353AC-BB9D-A9F7-9F51-A4B5C8844CBC}"/>
              </a:ext>
            </a:extLst>
          </p:cNvPr>
          <p:cNvSpPr>
            <a:spLocks noGrp="1"/>
          </p:cNvSpPr>
          <p:nvPr>
            <p:ph type="sldNum" sz="quarter" idx="12"/>
          </p:nvPr>
        </p:nvSpPr>
        <p:spPr/>
        <p:txBody>
          <a:bodyPr/>
          <a:lstStyle/>
          <a:p>
            <a:fld id="{BE2D8D75-17F6-474C-8CC8-AD93DCE1F39D}" type="slidenum">
              <a:rPr lang="fi-FI" smtClean="0"/>
              <a:t>22</a:t>
            </a:fld>
            <a:endParaRPr lang="fi-FI"/>
          </a:p>
        </p:txBody>
      </p:sp>
    </p:spTree>
    <p:extLst>
      <p:ext uri="{BB962C8B-B14F-4D97-AF65-F5344CB8AC3E}">
        <p14:creationId xmlns:p14="http://schemas.microsoft.com/office/powerpoint/2010/main" val="26998421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9A82336-F86E-4079-912F-ADA208D957B7}"/>
              </a:ext>
            </a:extLst>
          </p:cNvPr>
          <p:cNvSpPr>
            <a:spLocks noGrp="1"/>
          </p:cNvSpPr>
          <p:nvPr>
            <p:ph type="title"/>
          </p:nvPr>
        </p:nvSpPr>
        <p:spPr>
          <a:xfrm>
            <a:off x="0" y="359999"/>
            <a:ext cx="11784632" cy="1052777"/>
          </a:xfrm>
        </p:spPr>
        <p:txBody>
          <a:bodyPr/>
          <a:lstStyle/>
          <a:p>
            <a:pPr algn="ctr"/>
            <a:r>
              <a:rPr lang="fi-FI" sz="3200" dirty="0" err="1"/>
              <a:t>Pensionsutgifterna</a:t>
            </a:r>
            <a:r>
              <a:rPr lang="fi-FI" sz="3200" dirty="0"/>
              <a:t> i </a:t>
            </a:r>
            <a:r>
              <a:rPr lang="fi-FI" sz="3200" dirty="0" err="1"/>
              <a:t>förhållande</a:t>
            </a:r>
            <a:r>
              <a:rPr lang="fi-FI" sz="3200" dirty="0"/>
              <a:t> </a:t>
            </a:r>
            <a:r>
              <a:rPr lang="fi-FI" sz="3200" dirty="0" err="1"/>
              <a:t>till</a:t>
            </a:r>
            <a:r>
              <a:rPr lang="fi-FI" sz="3200" dirty="0"/>
              <a:t> </a:t>
            </a:r>
            <a:r>
              <a:rPr lang="fi-FI" sz="3200" dirty="0" err="1"/>
              <a:t>bruttonationalprodukten</a:t>
            </a:r>
            <a:r>
              <a:rPr lang="fi-FI" sz="3200" dirty="0"/>
              <a:t> </a:t>
            </a:r>
            <a:br>
              <a:rPr lang="fi-FI" sz="3200" dirty="0"/>
            </a:br>
            <a:r>
              <a:rPr lang="fi-FI" sz="3200" err="1"/>
              <a:t>åren</a:t>
            </a:r>
            <a:r>
              <a:rPr lang="fi-FI" sz="3200"/>
              <a:t> 2010–2090, %</a:t>
            </a:r>
            <a:br>
              <a:rPr lang="fi-FI" sz="3200" dirty="0"/>
            </a:br>
            <a:endParaRPr lang="fi-FI" sz="3200" dirty="0"/>
          </a:p>
        </p:txBody>
      </p:sp>
      <p:pic>
        <p:nvPicPr>
          <p:cNvPr id="7" name="Kuva 6" descr="I figuren visas en långsiktsprognos av pensionsutgifterna i förhållande till bruttonationalprodukten. Förhållandet hålls vid knappa 14 procent åren 2020–2035. Det minskar till drygt 12 procent åren 2035–2050 och ökar till mer än 14 procent åren 2050–2085. Den andel som privata sektorns arbetspensioner utgör av hela pensionsutgiften ökar litet åren 2020–2060.">
            <a:extLst>
              <a:ext uri="{FF2B5EF4-FFF2-40B4-BE49-F238E27FC236}">
                <a16:creationId xmlns:a16="http://schemas.microsoft.com/office/drawing/2014/main" id="{E7973E36-A43B-49BA-B862-EAE5080F8DF1}"/>
              </a:ext>
            </a:extLst>
          </p:cNvPr>
          <p:cNvPicPr>
            <a:picLocks noChangeAspect="1"/>
          </p:cNvPicPr>
          <p:nvPr/>
        </p:nvPicPr>
        <p:blipFill>
          <a:blip r:embed="rId3"/>
          <a:stretch>
            <a:fillRect/>
          </a:stretch>
        </p:blipFill>
        <p:spPr>
          <a:xfrm>
            <a:off x="1415480" y="1556792"/>
            <a:ext cx="8878069" cy="4344395"/>
          </a:xfrm>
          <a:prstGeom prst="rect">
            <a:avLst/>
          </a:prstGeom>
        </p:spPr>
      </p:pic>
      <p:sp>
        <p:nvSpPr>
          <p:cNvPr id="3" name="Tekstiruutu 2">
            <a:extLst>
              <a:ext uri="{FF2B5EF4-FFF2-40B4-BE49-F238E27FC236}">
                <a16:creationId xmlns:a16="http://schemas.microsoft.com/office/drawing/2014/main" id="{980ABA4C-D4F3-4FE2-A14F-DB9A4D17D644}"/>
              </a:ext>
            </a:extLst>
          </p:cNvPr>
          <p:cNvSpPr txBox="1"/>
          <p:nvPr/>
        </p:nvSpPr>
        <p:spPr>
          <a:xfrm>
            <a:off x="4151784" y="6044217"/>
            <a:ext cx="5040560" cy="523220"/>
          </a:xfrm>
          <a:prstGeom prst="rect">
            <a:avLst/>
          </a:prstGeom>
          <a:noFill/>
        </p:spPr>
        <p:txBody>
          <a:bodyPr wrap="square" rtlCol="0">
            <a:spAutoFit/>
          </a:bodyPr>
          <a:lstStyle/>
          <a:p>
            <a:pPr algn="l"/>
            <a:r>
              <a:rPr lang="fi-FI" sz="1400">
                <a:effectLst/>
                <a:latin typeface="Calibri" panose="020F0502020204030204" pitchFamily="34" charset="0"/>
                <a:ea typeface="Times New Roman" panose="02020603050405020304" pitchFamily="18" charset="0"/>
              </a:rPr>
              <a:t>Lähde: Lakisääteiset eläkkeet – pitkän aikavälin laskelmat 2022. Eläketurvakeskuksen raportteja 05/2022.</a:t>
            </a:r>
            <a:endParaRPr lang="fi-FI" sz="1400" dirty="0" err="1"/>
          </a:p>
        </p:txBody>
      </p:sp>
      <p:sp>
        <p:nvSpPr>
          <p:cNvPr id="4" name="Dian numeron paikkamerkki 3">
            <a:extLst>
              <a:ext uri="{FF2B5EF4-FFF2-40B4-BE49-F238E27FC236}">
                <a16:creationId xmlns:a16="http://schemas.microsoft.com/office/drawing/2014/main" id="{8641F4F6-2414-7454-E8FA-F42A013D59F1}"/>
              </a:ext>
            </a:extLst>
          </p:cNvPr>
          <p:cNvSpPr>
            <a:spLocks noGrp="1"/>
          </p:cNvSpPr>
          <p:nvPr>
            <p:ph type="sldNum" sz="quarter" idx="12"/>
          </p:nvPr>
        </p:nvSpPr>
        <p:spPr/>
        <p:txBody>
          <a:bodyPr/>
          <a:lstStyle/>
          <a:p>
            <a:fld id="{BE2D8D75-17F6-474C-8CC8-AD93DCE1F39D}" type="slidenum">
              <a:rPr lang="fi-FI" smtClean="0"/>
              <a:t>23</a:t>
            </a:fld>
            <a:endParaRPr lang="fi-FI"/>
          </a:p>
        </p:txBody>
      </p:sp>
    </p:spTree>
    <p:extLst>
      <p:ext uri="{BB962C8B-B14F-4D97-AF65-F5344CB8AC3E}">
        <p14:creationId xmlns:p14="http://schemas.microsoft.com/office/powerpoint/2010/main" val="15485564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9A82336-F86E-4079-912F-ADA208D957B7}"/>
              </a:ext>
            </a:extLst>
          </p:cNvPr>
          <p:cNvSpPr>
            <a:spLocks noGrp="1"/>
          </p:cNvSpPr>
          <p:nvPr>
            <p:ph type="title"/>
          </p:nvPr>
        </p:nvSpPr>
        <p:spPr>
          <a:xfrm>
            <a:off x="0" y="359999"/>
            <a:ext cx="11856640" cy="1052777"/>
          </a:xfrm>
        </p:spPr>
        <p:txBody>
          <a:bodyPr/>
          <a:lstStyle/>
          <a:p>
            <a:pPr algn="ctr"/>
            <a:r>
              <a:rPr lang="fi-FI" sz="3200" dirty="0" err="1"/>
              <a:t>Utgifts</a:t>
            </a:r>
            <a:r>
              <a:rPr lang="fi-FI" sz="3200" dirty="0"/>
              <a:t>- </a:t>
            </a:r>
            <a:r>
              <a:rPr lang="fi-FI" sz="3200" dirty="0" err="1"/>
              <a:t>och</a:t>
            </a:r>
            <a:r>
              <a:rPr lang="fi-FI" sz="3200" dirty="0"/>
              <a:t> </a:t>
            </a:r>
            <a:r>
              <a:rPr lang="fi-FI" sz="3200" dirty="0" err="1"/>
              <a:t>avgiftsprocent</a:t>
            </a:r>
            <a:r>
              <a:rPr lang="fi-FI" sz="3200" dirty="0"/>
              <a:t> </a:t>
            </a:r>
            <a:r>
              <a:rPr lang="fi-FI" sz="3200" dirty="0" err="1"/>
              <a:t>enligt</a:t>
            </a:r>
            <a:r>
              <a:rPr lang="fi-FI" sz="3200" dirty="0"/>
              <a:t> </a:t>
            </a:r>
            <a:r>
              <a:rPr lang="fi-FI" sz="3200" dirty="0" err="1"/>
              <a:t>ArPL</a:t>
            </a:r>
            <a:r>
              <a:rPr lang="fi-FI" sz="3200" dirty="0"/>
              <a:t> i proportion </a:t>
            </a:r>
            <a:br>
              <a:rPr lang="fi-FI" sz="3200" dirty="0"/>
            </a:br>
            <a:r>
              <a:rPr lang="fi-FI" sz="3200" dirty="0" err="1"/>
              <a:t>till</a:t>
            </a:r>
            <a:r>
              <a:rPr lang="fi-FI" sz="3200" dirty="0"/>
              <a:t> </a:t>
            </a:r>
            <a:r>
              <a:rPr lang="fi-FI" sz="3200" dirty="0" err="1"/>
              <a:t>lönesumman</a:t>
            </a:r>
            <a:r>
              <a:rPr lang="fi-FI" sz="3200" dirty="0"/>
              <a:t> </a:t>
            </a:r>
            <a:r>
              <a:rPr lang="fi-FI" sz="3200" err="1"/>
              <a:t>åren</a:t>
            </a:r>
            <a:r>
              <a:rPr lang="fi-FI" sz="3200"/>
              <a:t> 1962–2090</a:t>
            </a:r>
            <a:br>
              <a:rPr lang="fi-FI" sz="3200" dirty="0"/>
            </a:br>
            <a:endParaRPr lang="fi-FI" sz="3200" dirty="0"/>
          </a:p>
        </p:txBody>
      </p:sp>
      <p:pic>
        <p:nvPicPr>
          <p:cNvPr id="7" name="Kuva 6" descr="I figuren visas långsiktsprognoserna av utvecklingen av utgifts- och avgiftsprocent enligt ArPL. Utgiften har ökat från noll till ca 27 procent åren 1962–2020. Utgiften ökar till ca 36 procent åren 2020–2080. Avgiften har ökat från 3 procent till något under 25 procent åren 1962–2020. Avgiften ökar till ca 26 procent åren 2020–2080. Avgiften har överstigit utgiften till år 2013 och är lägre än utgiften efter det.">
            <a:extLst>
              <a:ext uri="{FF2B5EF4-FFF2-40B4-BE49-F238E27FC236}">
                <a16:creationId xmlns:a16="http://schemas.microsoft.com/office/drawing/2014/main" id="{4D31F312-841E-4F17-B13C-2D3995AAF3C5}"/>
              </a:ext>
            </a:extLst>
          </p:cNvPr>
          <p:cNvPicPr>
            <a:picLocks noChangeAspect="1"/>
          </p:cNvPicPr>
          <p:nvPr/>
        </p:nvPicPr>
        <p:blipFill>
          <a:blip r:embed="rId3"/>
          <a:stretch>
            <a:fillRect/>
          </a:stretch>
        </p:blipFill>
        <p:spPr>
          <a:xfrm>
            <a:off x="1991544" y="1636709"/>
            <a:ext cx="7534944" cy="4247640"/>
          </a:xfrm>
          <a:prstGeom prst="rect">
            <a:avLst/>
          </a:prstGeom>
        </p:spPr>
      </p:pic>
      <p:sp>
        <p:nvSpPr>
          <p:cNvPr id="3" name="Tekstiruutu 2">
            <a:extLst>
              <a:ext uri="{FF2B5EF4-FFF2-40B4-BE49-F238E27FC236}">
                <a16:creationId xmlns:a16="http://schemas.microsoft.com/office/drawing/2014/main" id="{A3E4A651-B027-407C-64D9-75098D0A4CEF}"/>
              </a:ext>
            </a:extLst>
          </p:cNvPr>
          <p:cNvSpPr txBox="1"/>
          <p:nvPr/>
        </p:nvSpPr>
        <p:spPr>
          <a:xfrm>
            <a:off x="4151784" y="6110769"/>
            <a:ext cx="5040560" cy="523220"/>
          </a:xfrm>
          <a:prstGeom prst="rect">
            <a:avLst/>
          </a:prstGeom>
          <a:noFill/>
        </p:spPr>
        <p:txBody>
          <a:bodyPr wrap="square" rtlCol="0">
            <a:spAutoFit/>
          </a:bodyPr>
          <a:lstStyle/>
          <a:p>
            <a:pPr algn="l"/>
            <a:r>
              <a:rPr lang="fi-FI" sz="1400">
                <a:effectLst/>
                <a:latin typeface="Calibri" panose="020F0502020204030204" pitchFamily="34" charset="0"/>
                <a:ea typeface="Times New Roman" panose="02020603050405020304" pitchFamily="18" charset="0"/>
              </a:rPr>
              <a:t>Lähde: Lakisääteiset eläkkeet – pitkän aikavälin laskelmat 2022. Eläketurvakeskuksen raportteja 05/2022.</a:t>
            </a:r>
            <a:endParaRPr lang="fi-FI" sz="1400" dirty="0" err="1"/>
          </a:p>
        </p:txBody>
      </p:sp>
      <p:sp>
        <p:nvSpPr>
          <p:cNvPr id="4" name="Dian numeron paikkamerkki 3">
            <a:extLst>
              <a:ext uri="{FF2B5EF4-FFF2-40B4-BE49-F238E27FC236}">
                <a16:creationId xmlns:a16="http://schemas.microsoft.com/office/drawing/2014/main" id="{674BD502-8085-02E6-9A21-3F5159340CF2}"/>
              </a:ext>
            </a:extLst>
          </p:cNvPr>
          <p:cNvSpPr>
            <a:spLocks noGrp="1"/>
          </p:cNvSpPr>
          <p:nvPr>
            <p:ph type="sldNum" sz="quarter" idx="12"/>
          </p:nvPr>
        </p:nvSpPr>
        <p:spPr/>
        <p:txBody>
          <a:bodyPr/>
          <a:lstStyle/>
          <a:p>
            <a:fld id="{BE2D8D75-17F6-474C-8CC8-AD93DCE1F39D}" type="slidenum">
              <a:rPr lang="fi-FI" smtClean="0"/>
              <a:t>24</a:t>
            </a:fld>
            <a:endParaRPr lang="fi-FI"/>
          </a:p>
        </p:txBody>
      </p:sp>
    </p:spTree>
    <p:extLst>
      <p:ext uri="{BB962C8B-B14F-4D97-AF65-F5344CB8AC3E}">
        <p14:creationId xmlns:p14="http://schemas.microsoft.com/office/powerpoint/2010/main" val="31838855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006CF8F9-AD22-406C-8110-45421E6B83AD}"/>
              </a:ext>
            </a:extLst>
          </p:cNvPr>
          <p:cNvSpPr>
            <a:spLocks noGrp="1"/>
          </p:cNvSpPr>
          <p:nvPr>
            <p:ph type="ctrTitle"/>
          </p:nvPr>
        </p:nvSpPr>
        <p:spPr/>
        <p:txBody>
          <a:bodyPr/>
          <a:lstStyle/>
          <a:p>
            <a:r>
              <a:rPr lang="fi-FI" dirty="0"/>
              <a:t>De </a:t>
            </a:r>
            <a:r>
              <a:rPr lang="fi-FI" dirty="0" err="1"/>
              <a:t>arbetspensionsförsäkrade</a:t>
            </a:r>
            <a:endParaRPr lang="fi-FI" dirty="0"/>
          </a:p>
        </p:txBody>
      </p:sp>
      <p:sp>
        <p:nvSpPr>
          <p:cNvPr id="7" name="Tekstin paikkamerkki 6">
            <a:extLst>
              <a:ext uri="{FF2B5EF4-FFF2-40B4-BE49-F238E27FC236}">
                <a16:creationId xmlns:a16="http://schemas.microsoft.com/office/drawing/2014/main" id="{EE80F64B-42D3-44C4-9B84-B4996609C201}"/>
              </a:ext>
            </a:extLst>
          </p:cNvPr>
          <p:cNvSpPr>
            <a:spLocks noGrp="1"/>
          </p:cNvSpPr>
          <p:nvPr>
            <p:ph type="body" sz="quarter" idx="13"/>
          </p:nvPr>
        </p:nvSpPr>
        <p:spPr/>
        <p:txBody>
          <a:bodyPr/>
          <a:lstStyle/>
          <a:p>
            <a:r>
              <a:rPr lang="fi-FI" dirty="0"/>
              <a:t>5</a:t>
            </a:r>
          </a:p>
        </p:txBody>
      </p:sp>
      <p:sp>
        <p:nvSpPr>
          <p:cNvPr id="2" name="Dian numeron paikkamerkki 1">
            <a:extLst>
              <a:ext uri="{FF2B5EF4-FFF2-40B4-BE49-F238E27FC236}">
                <a16:creationId xmlns:a16="http://schemas.microsoft.com/office/drawing/2014/main" id="{ADA28375-33D8-DDA1-B7F9-A9C5E25D572F}"/>
              </a:ext>
            </a:extLst>
          </p:cNvPr>
          <p:cNvSpPr>
            <a:spLocks noGrp="1"/>
          </p:cNvSpPr>
          <p:nvPr>
            <p:ph type="sldNum" sz="quarter" idx="12"/>
          </p:nvPr>
        </p:nvSpPr>
        <p:spPr/>
        <p:txBody>
          <a:bodyPr/>
          <a:lstStyle/>
          <a:p>
            <a:fld id="{BE2D8D75-17F6-474C-8CC8-AD93DCE1F39D}" type="slidenum">
              <a:rPr lang="fi-FI" smtClean="0"/>
              <a:t>25</a:t>
            </a:fld>
            <a:endParaRPr lang="fi-FI"/>
          </a:p>
        </p:txBody>
      </p:sp>
    </p:spTree>
    <p:extLst>
      <p:ext uri="{BB962C8B-B14F-4D97-AF65-F5344CB8AC3E}">
        <p14:creationId xmlns:p14="http://schemas.microsoft.com/office/powerpoint/2010/main" val="19355832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9A82336-F86E-4079-912F-ADA208D957B7}"/>
              </a:ext>
            </a:extLst>
          </p:cNvPr>
          <p:cNvSpPr>
            <a:spLocks noGrp="1"/>
          </p:cNvSpPr>
          <p:nvPr>
            <p:ph type="title"/>
          </p:nvPr>
        </p:nvSpPr>
        <p:spPr>
          <a:xfrm>
            <a:off x="0" y="260648"/>
            <a:ext cx="11856640" cy="1332000"/>
          </a:xfrm>
        </p:spPr>
        <p:txBody>
          <a:bodyPr/>
          <a:lstStyle/>
          <a:p>
            <a:pPr algn="ctr"/>
            <a:r>
              <a:rPr lang="sv-SE" sz="3200"/>
              <a:t>Fördelningen av befolkningen i förhållande</a:t>
            </a:r>
            <a:br>
              <a:rPr lang="sv-SE" sz="3200"/>
            </a:br>
            <a:r>
              <a:rPr lang="sv-SE" sz="3200"/>
              <a:t>till arbete och arbetspension 31.12.2022</a:t>
            </a:r>
            <a:br>
              <a:rPr lang="fi-FI" sz="3200" dirty="0"/>
            </a:br>
            <a:endParaRPr lang="fi-FI" sz="3200" dirty="0"/>
          </a:p>
        </p:txBody>
      </p:sp>
      <p:sp>
        <p:nvSpPr>
          <p:cNvPr id="3" name="Dian numeron paikkamerkki 2">
            <a:extLst>
              <a:ext uri="{FF2B5EF4-FFF2-40B4-BE49-F238E27FC236}">
                <a16:creationId xmlns:a16="http://schemas.microsoft.com/office/drawing/2014/main" id="{FF4ED8E9-6137-F432-5026-77ECE43C02F3}"/>
              </a:ext>
            </a:extLst>
          </p:cNvPr>
          <p:cNvSpPr>
            <a:spLocks noGrp="1"/>
          </p:cNvSpPr>
          <p:nvPr>
            <p:ph type="sldNum" sz="quarter" idx="12"/>
          </p:nvPr>
        </p:nvSpPr>
        <p:spPr/>
        <p:txBody>
          <a:bodyPr/>
          <a:lstStyle/>
          <a:p>
            <a:fld id="{BE2D8D75-17F6-474C-8CC8-AD93DCE1F39D}" type="slidenum">
              <a:rPr lang="fi-FI" smtClean="0"/>
              <a:t>26</a:t>
            </a:fld>
            <a:endParaRPr lang="fi-FI"/>
          </a:p>
        </p:txBody>
      </p:sp>
      <p:pic>
        <p:nvPicPr>
          <p:cNvPr id="5" name="Kuva 4" descr="Figuren innehåller en ålderspyramid av hela befolkningen efter kön i åldersklasser med 5 års intervall fördelad efter 17–68-åringar i arbete, pensionstagare och övrig befolkning 31.12.2022. Av männen var 1,26 miljoner i arbete och 629000 personer var i pension i slutet av år 2022. Av kvinnorna var 1,24 miljoner i arbete och 768000 personer i pension i slutet av år 2022. 867000 män och 808000 kvinnor var inte i arbete eller pension.">
            <a:extLst>
              <a:ext uri="{FF2B5EF4-FFF2-40B4-BE49-F238E27FC236}">
                <a16:creationId xmlns:a16="http://schemas.microsoft.com/office/drawing/2014/main" id="{5B644C78-AE53-66C6-B3B4-9EBB2034ABE0}"/>
              </a:ext>
            </a:extLst>
          </p:cNvPr>
          <p:cNvPicPr>
            <a:picLocks noChangeAspect="1"/>
          </p:cNvPicPr>
          <p:nvPr/>
        </p:nvPicPr>
        <p:blipFill>
          <a:blip r:embed="rId3"/>
          <a:stretch>
            <a:fillRect/>
          </a:stretch>
        </p:blipFill>
        <p:spPr>
          <a:xfrm>
            <a:off x="1631504" y="1484784"/>
            <a:ext cx="8260035" cy="4772639"/>
          </a:xfrm>
          <a:prstGeom prst="rect">
            <a:avLst/>
          </a:prstGeom>
        </p:spPr>
      </p:pic>
    </p:spTree>
    <p:extLst>
      <p:ext uri="{BB962C8B-B14F-4D97-AF65-F5344CB8AC3E}">
        <p14:creationId xmlns:p14="http://schemas.microsoft.com/office/powerpoint/2010/main" val="23228870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9A82336-F86E-4079-912F-ADA208D957B7}"/>
              </a:ext>
            </a:extLst>
          </p:cNvPr>
          <p:cNvSpPr>
            <a:spLocks noGrp="1"/>
          </p:cNvSpPr>
          <p:nvPr>
            <p:ph type="title"/>
          </p:nvPr>
        </p:nvSpPr>
        <p:spPr>
          <a:xfrm>
            <a:off x="0" y="359999"/>
            <a:ext cx="11856640" cy="1067698"/>
          </a:xfrm>
        </p:spPr>
        <p:txBody>
          <a:bodyPr/>
          <a:lstStyle/>
          <a:p>
            <a:pPr algn="ctr"/>
            <a:r>
              <a:rPr lang="fi-FI" sz="3200" dirty="0" err="1"/>
              <a:t>Arbetspensionsförsäkrade</a:t>
            </a:r>
            <a:r>
              <a:rPr lang="fi-FI" sz="3200" dirty="0"/>
              <a:t> </a:t>
            </a:r>
            <a:r>
              <a:rPr lang="fi-FI" sz="3200" dirty="0" err="1"/>
              <a:t>som</a:t>
            </a:r>
            <a:r>
              <a:rPr lang="fi-FI" sz="3200" dirty="0"/>
              <a:t> </a:t>
            </a:r>
            <a:r>
              <a:rPr lang="fi-FI" sz="3200" dirty="0" err="1"/>
              <a:t>arbetade</a:t>
            </a:r>
            <a:r>
              <a:rPr lang="fi-FI" sz="3200" dirty="0"/>
              <a:t> </a:t>
            </a:r>
            <a:r>
              <a:rPr lang="fi-FI" sz="3200" dirty="0" err="1"/>
              <a:t>som</a:t>
            </a:r>
            <a:r>
              <a:rPr lang="fi-FI" sz="3200" dirty="0"/>
              <a:t> </a:t>
            </a:r>
            <a:r>
              <a:rPr lang="fi-FI" sz="3200" dirty="0" err="1"/>
              <a:t>anställda</a:t>
            </a:r>
            <a:r>
              <a:rPr lang="fi-FI" sz="3200" dirty="0"/>
              <a:t> </a:t>
            </a:r>
            <a:r>
              <a:rPr lang="fi-FI" sz="3200" dirty="0" err="1"/>
              <a:t>eller</a:t>
            </a:r>
            <a:r>
              <a:rPr lang="fi-FI" sz="3200" dirty="0"/>
              <a:t> </a:t>
            </a:r>
            <a:r>
              <a:rPr lang="fi-FI" sz="3200" err="1"/>
              <a:t>företagare</a:t>
            </a:r>
            <a:r>
              <a:rPr lang="fi-FI" sz="3200"/>
              <a:t> 31.12.2022 </a:t>
            </a:r>
            <a:r>
              <a:rPr lang="fi-FI" sz="3200" dirty="0" err="1"/>
              <a:t>efter</a:t>
            </a:r>
            <a:r>
              <a:rPr lang="fi-FI" sz="3200" dirty="0"/>
              <a:t> </a:t>
            </a:r>
            <a:r>
              <a:rPr lang="fi-FI" sz="3200" dirty="0" err="1"/>
              <a:t>pensionslag</a:t>
            </a:r>
            <a:br>
              <a:rPr lang="fi-FI" sz="3200" dirty="0"/>
            </a:br>
            <a:endParaRPr lang="fi-FI" sz="3200" dirty="0"/>
          </a:p>
        </p:txBody>
      </p:sp>
      <p:sp>
        <p:nvSpPr>
          <p:cNvPr id="3" name="Dian numeron paikkamerkki 2">
            <a:extLst>
              <a:ext uri="{FF2B5EF4-FFF2-40B4-BE49-F238E27FC236}">
                <a16:creationId xmlns:a16="http://schemas.microsoft.com/office/drawing/2014/main" id="{7C758659-41F7-B384-F44A-77C3A84B8ADB}"/>
              </a:ext>
            </a:extLst>
          </p:cNvPr>
          <p:cNvSpPr>
            <a:spLocks noGrp="1"/>
          </p:cNvSpPr>
          <p:nvPr>
            <p:ph type="sldNum" sz="quarter" idx="12"/>
          </p:nvPr>
        </p:nvSpPr>
        <p:spPr/>
        <p:txBody>
          <a:bodyPr/>
          <a:lstStyle/>
          <a:p>
            <a:fld id="{BE2D8D75-17F6-474C-8CC8-AD93DCE1F39D}" type="slidenum">
              <a:rPr lang="fi-FI" smtClean="0"/>
              <a:t>27</a:t>
            </a:fld>
            <a:endParaRPr lang="fi-FI"/>
          </a:p>
        </p:txBody>
      </p:sp>
      <p:pic>
        <p:nvPicPr>
          <p:cNvPr id="5" name="Kuva 4" descr="Sammanlagt 2,5 miljoner personer arbetade som anställda eller företagare 31.12.2022. Största andelen arbetade inom ArPL, 1,6 miljoner personer. Inom OffPL på kommunsektorn arbetade 574000 personer.">
            <a:extLst>
              <a:ext uri="{FF2B5EF4-FFF2-40B4-BE49-F238E27FC236}">
                <a16:creationId xmlns:a16="http://schemas.microsoft.com/office/drawing/2014/main" id="{17BB20A9-F283-D695-487B-2DE1B8842E9A}"/>
              </a:ext>
            </a:extLst>
          </p:cNvPr>
          <p:cNvPicPr>
            <a:picLocks noChangeAspect="1"/>
          </p:cNvPicPr>
          <p:nvPr/>
        </p:nvPicPr>
        <p:blipFill>
          <a:blip r:embed="rId3"/>
          <a:stretch>
            <a:fillRect/>
          </a:stretch>
        </p:blipFill>
        <p:spPr>
          <a:xfrm>
            <a:off x="1075327" y="1628800"/>
            <a:ext cx="10041346" cy="4713115"/>
          </a:xfrm>
          <a:prstGeom prst="rect">
            <a:avLst/>
          </a:prstGeom>
        </p:spPr>
      </p:pic>
    </p:spTree>
    <p:extLst>
      <p:ext uri="{BB962C8B-B14F-4D97-AF65-F5344CB8AC3E}">
        <p14:creationId xmlns:p14="http://schemas.microsoft.com/office/powerpoint/2010/main" val="29870706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5B6AF9D8-1C59-4840-87FF-9FE90B6B9A52}"/>
              </a:ext>
            </a:extLst>
          </p:cNvPr>
          <p:cNvSpPr>
            <a:spLocks noGrp="1"/>
          </p:cNvSpPr>
          <p:nvPr>
            <p:ph type="ctrTitle"/>
          </p:nvPr>
        </p:nvSpPr>
        <p:spPr/>
        <p:txBody>
          <a:bodyPr/>
          <a:lstStyle/>
          <a:p>
            <a:r>
              <a:rPr lang="fi-FI" dirty="0" err="1"/>
              <a:t>Pensionstagarna</a:t>
            </a:r>
            <a:endParaRPr lang="fi-FI" dirty="0"/>
          </a:p>
        </p:txBody>
      </p:sp>
      <p:sp>
        <p:nvSpPr>
          <p:cNvPr id="7" name="Tekstin paikkamerkki 6">
            <a:extLst>
              <a:ext uri="{FF2B5EF4-FFF2-40B4-BE49-F238E27FC236}">
                <a16:creationId xmlns:a16="http://schemas.microsoft.com/office/drawing/2014/main" id="{7CF41ACB-CE33-4BD1-AE26-3A05BE516E44}"/>
              </a:ext>
            </a:extLst>
          </p:cNvPr>
          <p:cNvSpPr>
            <a:spLocks noGrp="1"/>
          </p:cNvSpPr>
          <p:nvPr>
            <p:ph type="body" sz="quarter" idx="13"/>
          </p:nvPr>
        </p:nvSpPr>
        <p:spPr/>
        <p:txBody>
          <a:bodyPr/>
          <a:lstStyle/>
          <a:p>
            <a:r>
              <a:rPr lang="fi-FI" dirty="0"/>
              <a:t>6</a:t>
            </a:r>
          </a:p>
        </p:txBody>
      </p:sp>
      <p:sp>
        <p:nvSpPr>
          <p:cNvPr id="2" name="Dian numeron paikkamerkki 1">
            <a:extLst>
              <a:ext uri="{FF2B5EF4-FFF2-40B4-BE49-F238E27FC236}">
                <a16:creationId xmlns:a16="http://schemas.microsoft.com/office/drawing/2014/main" id="{9CDB031A-0CA1-91FF-D9D3-B0FFE0D72FFB}"/>
              </a:ext>
            </a:extLst>
          </p:cNvPr>
          <p:cNvSpPr>
            <a:spLocks noGrp="1"/>
          </p:cNvSpPr>
          <p:nvPr>
            <p:ph type="sldNum" sz="quarter" idx="12"/>
          </p:nvPr>
        </p:nvSpPr>
        <p:spPr/>
        <p:txBody>
          <a:bodyPr/>
          <a:lstStyle/>
          <a:p>
            <a:fld id="{BE2D8D75-17F6-474C-8CC8-AD93DCE1F39D}" type="slidenum">
              <a:rPr lang="fi-FI" smtClean="0"/>
              <a:t>28</a:t>
            </a:fld>
            <a:endParaRPr lang="fi-FI"/>
          </a:p>
        </p:txBody>
      </p:sp>
    </p:spTree>
    <p:extLst>
      <p:ext uri="{BB962C8B-B14F-4D97-AF65-F5344CB8AC3E}">
        <p14:creationId xmlns:p14="http://schemas.microsoft.com/office/powerpoint/2010/main" val="42344343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9A82336-F86E-4079-912F-ADA208D957B7}"/>
              </a:ext>
            </a:extLst>
          </p:cNvPr>
          <p:cNvSpPr>
            <a:spLocks noGrp="1"/>
          </p:cNvSpPr>
          <p:nvPr>
            <p:ph type="title"/>
          </p:nvPr>
        </p:nvSpPr>
        <p:spPr>
          <a:xfrm>
            <a:off x="0" y="359999"/>
            <a:ext cx="11856640" cy="548721"/>
          </a:xfrm>
        </p:spPr>
        <p:txBody>
          <a:bodyPr/>
          <a:lstStyle/>
          <a:p>
            <a:pPr algn="ctr"/>
            <a:r>
              <a:rPr lang="fi-FI" sz="3200" dirty="0" err="1"/>
              <a:t>Pensionstagarna</a:t>
            </a:r>
            <a:r>
              <a:rPr lang="fi-FI" sz="3200" dirty="0"/>
              <a:t> </a:t>
            </a:r>
            <a:r>
              <a:rPr lang="fi-FI" sz="3200" dirty="0" err="1"/>
              <a:t>efter</a:t>
            </a:r>
            <a:r>
              <a:rPr lang="fi-FI" sz="3200" dirty="0"/>
              <a:t> </a:t>
            </a:r>
            <a:r>
              <a:rPr lang="fi-FI" sz="3200" dirty="0" err="1"/>
              <a:t>pensionens</a:t>
            </a:r>
            <a:r>
              <a:rPr lang="fi-FI" sz="3200" dirty="0"/>
              <a:t> </a:t>
            </a:r>
            <a:r>
              <a:rPr lang="fi-FI" sz="3200" dirty="0" err="1"/>
              <a:t>struktur</a:t>
            </a:r>
            <a:r>
              <a:rPr lang="fi-FI" sz="3200" dirty="0"/>
              <a:t> </a:t>
            </a:r>
            <a:r>
              <a:rPr lang="fi-FI" sz="3200" err="1"/>
              <a:t>åren</a:t>
            </a:r>
            <a:r>
              <a:rPr lang="fi-FI" sz="3200"/>
              <a:t> 2001–2023</a:t>
            </a:r>
            <a:br>
              <a:rPr lang="fi-FI" sz="3200" dirty="0"/>
            </a:br>
            <a:endParaRPr lang="fi-FI" sz="3200" dirty="0"/>
          </a:p>
        </p:txBody>
      </p:sp>
      <p:sp>
        <p:nvSpPr>
          <p:cNvPr id="3" name="Dian numeron paikkamerkki 2">
            <a:extLst>
              <a:ext uri="{FF2B5EF4-FFF2-40B4-BE49-F238E27FC236}">
                <a16:creationId xmlns:a16="http://schemas.microsoft.com/office/drawing/2014/main" id="{33AC31BD-DDED-3DF5-C7A1-A7559E26C94F}"/>
              </a:ext>
            </a:extLst>
          </p:cNvPr>
          <p:cNvSpPr>
            <a:spLocks noGrp="1"/>
          </p:cNvSpPr>
          <p:nvPr>
            <p:ph type="sldNum" sz="quarter" idx="12"/>
          </p:nvPr>
        </p:nvSpPr>
        <p:spPr/>
        <p:txBody>
          <a:bodyPr/>
          <a:lstStyle/>
          <a:p>
            <a:fld id="{BE2D8D75-17F6-474C-8CC8-AD93DCE1F39D}" type="slidenum">
              <a:rPr lang="fi-FI" smtClean="0"/>
              <a:t>29</a:t>
            </a:fld>
            <a:endParaRPr lang="fi-FI"/>
          </a:p>
        </p:txBody>
      </p:sp>
      <p:pic>
        <p:nvPicPr>
          <p:cNvPr id="5" name="Kuva 4" descr="I figuren har pensionstagarna indelats i dem som får endast arbetspension, dem som får både arbets- och FPA-pension och dem som får endast FPA-pension. Under granskningsperioden 2001–2023 har antalet som får endast arbetspension ökat, och andelen som får både arbets- och FPA-pension minskat. Antalet som får endast FPA-pension har förblivit nära oförändrat.">
            <a:extLst>
              <a:ext uri="{FF2B5EF4-FFF2-40B4-BE49-F238E27FC236}">
                <a16:creationId xmlns:a16="http://schemas.microsoft.com/office/drawing/2014/main" id="{05B59FD0-DFFC-BEBB-3DB4-5DD7A9DADC0A}"/>
              </a:ext>
            </a:extLst>
          </p:cNvPr>
          <p:cNvPicPr>
            <a:picLocks noChangeAspect="1"/>
          </p:cNvPicPr>
          <p:nvPr/>
        </p:nvPicPr>
        <p:blipFill>
          <a:blip r:embed="rId3"/>
          <a:stretch>
            <a:fillRect/>
          </a:stretch>
        </p:blipFill>
        <p:spPr>
          <a:xfrm>
            <a:off x="1415480" y="1406524"/>
            <a:ext cx="9715251" cy="4611194"/>
          </a:xfrm>
          <a:prstGeom prst="rect">
            <a:avLst/>
          </a:prstGeom>
        </p:spPr>
      </p:pic>
    </p:spTree>
    <p:extLst>
      <p:ext uri="{BB962C8B-B14F-4D97-AF65-F5344CB8AC3E}">
        <p14:creationId xmlns:p14="http://schemas.microsoft.com/office/powerpoint/2010/main" val="3988636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E41BBF83-0459-4A9D-9E80-D98118EEC7E0}"/>
              </a:ext>
            </a:extLst>
          </p:cNvPr>
          <p:cNvSpPr>
            <a:spLocks noGrp="1"/>
          </p:cNvSpPr>
          <p:nvPr>
            <p:ph type="title" idx="4294967295"/>
          </p:nvPr>
        </p:nvSpPr>
        <p:spPr>
          <a:xfrm>
            <a:off x="0" y="359526"/>
            <a:ext cx="11816507" cy="1331912"/>
          </a:xfrm>
        </p:spPr>
        <p:txBody>
          <a:bodyPr/>
          <a:lstStyle/>
          <a:p>
            <a:pPr algn="ctr"/>
            <a:r>
              <a:rPr lang="fi-FI" sz="3200" dirty="0" err="1"/>
              <a:t>Socialförsäkringen</a:t>
            </a:r>
            <a:r>
              <a:rPr lang="fi-FI" sz="3200" dirty="0"/>
              <a:t> </a:t>
            </a:r>
            <a:r>
              <a:rPr lang="fi-FI" sz="3200" dirty="0" err="1"/>
              <a:t>år</a:t>
            </a:r>
            <a:r>
              <a:rPr lang="fi-FI" sz="3200" dirty="0"/>
              <a:t> 2022</a:t>
            </a:r>
            <a:br>
              <a:rPr lang="fi-FI" sz="3200" dirty="0"/>
            </a:br>
            <a:r>
              <a:rPr lang="fi-FI" sz="3200" dirty="0"/>
              <a:t>44,4 md €</a:t>
            </a:r>
            <a:br>
              <a:rPr lang="fi-FI" sz="3200" dirty="0"/>
            </a:br>
            <a:endParaRPr lang="fi-FI" sz="3200" dirty="0"/>
          </a:p>
        </p:txBody>
      </p:sp>
      <p:sp>
        <p:nvSpPr>
          <p:cNvPr id="9" name="Oikea hakasulje 8">
            <a:extLst>
              <a:ext uri="{FF2B5EF4-FFF2-40B4-BE49-F238E27FC236}">
                <a16:creationId xmlns:a16="http://schemas.microsoft.com/office/drawing/2014/main" id="{176101E5-8D9A-4BA9-9D9B-76C8329BCC1C}"/>
              </a:ext>
              <a:ext uri="{C183D7F6-B498-43B3-948B-1728B52AA6E4}">
                <adec:decorative xmlns:adec="http://schemas.microsoft.com/office/drawing/2017/decorative" val="1"/>
              </a:ext>
            </a:extLst>
          </p:cNvPr>
          <p:cNvSpPr/>
          <p:nvPr/>
        </p:nvSpPr>
        <p:spPr>
          <a:xfrm rot="16200000">
            <a:off x="5595185" y="1767151"/>
            <a:ext cx="476242" cy="5255783"/>
          </a:xfrm>
          <a:prstGeom prst="rightBracket">
            <a:avLst/>
          </a:prstGeom>
          <a:ln w="15875">
            <a:solidFill>
              <a:srgbClr val="0356B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i-FI"/>
          </a:p>
        </p:txBody>
      </p:sp>
      <p:sp>
        <p:nvSpPr>
          <p:cNvPr id="10" name="Pyöristetty suorakulmio 20">
            <a:extLst>
              <a:ext uri="{FF2B5EF4-FFF2-40B4-BE49-F238E27FC236}">
                <a16:creationId xmlns:a16="http://schemas.microsoft.com/office/drawing/2014/main" id="{E7390714-2207-4C57-9923-5F28EAEF1173}"/>
              </a:ext>
            </a:extLst>
          </p:cNvPr>
          <p:cNvSpPr/>
          <p:nvPr/>
        </p:nvSpPr>
        <p:spPr>
          <a:xfrm>
            <a:off x="2063552" y="3024440"/>
            <a:ext cx="2415654" cy="914400"/>
          </a:xfrm>
          <a:prstGeom prst="roundRect">
            <a:avLst/>
          </a:prstGeom>
          <a:noFill/>
          <a:ln w="15875" cmpd="sng">
            <a:solidFill>
              <a:srgbClr val="0356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lnSpc>
                <a:spcPct val="85000"/>
              </a:lnSpc>
            </a:pPr>
            <a:r>
              <a:rPr lang="fi-FI" dirty="0" err="1">
                <a:solidFill>
                  <a:schemeClr val="tx1"/>
                </a:solidFill>
                <a:cs typeface="Arial" charset="0"/>
              </a:rPr>
              <a:t>Olycksfallsförsäkring</a:t>
            </a:r>
            <a:endParaRPr lang="fi-FI" dirty="0">
              <a:solidFill>
                <a:schemeClr val="tx1"/>
              </a:solidFill>
              <a:cs typeface="Arial" charset="0"/>
            </a:endParaRPr>
          </a:p>
          <a:p>
            <a:pPr algn="ctr" defTabSz="457200">
              <a:lnSpc>
                <a:spcPct val="30000"/>
              </a:lnSpc>
            </a:pPr>
            <a:endParaRPr lang="fi-FI" dirty="0">
              <a:solidFill>
                <a:schemeClr val="tx1"/>
              </a:solidFill>
            </a:endParaRPr>
          </a:p>
          <a:p>
            <a:pPr algn="ctr" defTabSz="457200">
              <a:lnSpc>
                <a:spcPct val="85000"/>
              </a:lnSpc>
            </a:pPr>
            <a:r>
              <a:rPr lang="fi-FI" dirty="0">
                <a:solidFill>
                  <a:schemeClr val="tx1"/>
                </a:solidFill>
                <a:cs typeface="Arial" charset="0"/>
              </a:rPr>
              <a:t> 0,5 md €</a:t>
            </a:r>
          </a:p>
        </p:txBody>
      </p:sp>
      <p:sp>
        <p:nvSpPr>
          <p:cNvPr id="11" name="Pyöristetty suorakulmio 21">
            <a:extLst>
              <a:ext uri="{FF2B5EF4-FFF2-40B4-BE49-F238E27FC236}">
                <a16:creationId xmlns:a16="http://schemas.microsoft.com/office/drawing/2014/main" id="{E903DB27-9724-4F09-9EEA-25E816A0D780}"/>
              </a:ext>
            </a:extLst>
          </p:cNvPr>
          <p:cNvSpPr/>
          <p:nvPr/>
        </p:nvSpPr>
        <p:spPr>
          <a:xfrm>
            <a:off x="6075276" y="1844824"/>
            <a:ext cx="2415654" cy="914400"/>
          </a:xfrm>
          <a:prstGeom prst="roundRect">
            <a:avLst/>
          </a:prstGeom>
          <a:noFill/>
          <a:ln w="15875" cmpd="sng">
            <a:solidFill>
              <a:srgbClr val="0356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fi-FI" dirty="0" err="1">
                <a:solidFill>
                  <a:schemeClr val="tx1"/>
                </a:solidFill>
                <a:cs typeface="Arial" charset="0"/>
              </a:rPr>
              <a:t>Arbetstagares</a:t>
            </a:r>
            <a:r>
              <a:rPr lang="fi-FI" dirty="0">
                <a:solidFill>
                  <a:schemeClr val="tx1"/>
                </a:solidFill>
                <a:cs typeface="Arial" charset="0"/>
              </a:rPr>
              <a:t> </a:t>
            </a:r>
          </a:p>
          <a:p>
            <a:pPr algn="ctr" defTabSz="457200"/>
            <a:r>
              <a:rPr lang="fi-FI" dirty="0" err="1">
                <a:solidFill>
                  <a:schemeClr val="tx1"/>
                </a:solidFill>
                <a:cs typeface="Arial" charset="0"/>
              </a:rPr>
              <a:t>grupplivförsäkring</a:t>
            </a:r>
            <a:r>
              <a:rPr lang="fi-FI" dirty="0">
                <a:solidFill>
                  <a:schemeClr val="tx1"/>
                </a:solidFill>
                <a:cs typeface="Arial" charset="0"/>
              </a:rPr>
              <a:t> </a:t>
            </a:r>
          </a:p>
          <a:p>
            <a:pPr algn="ctr" defTabSz="457200"/>
            <a:r>
              <a:rPr lang="fi-FI" dirty="0">
                <a:solidFill>
                  <a:schemeClr val="tx1"/>
                </a:solidFill>
                <a:cs typeface="Arial" charset="0"/>
              </a:rPr>
              <a:t>0,02 md €</a:t>
            </a:r>
          </a:p>
        </p:txBody>
      </p:sp>
      <p:sp>
        <p:nvSpPr>
          <p:cNvPr id="12" name="Pyöristetty suorakulmio 22">
            <a:extLst>
              <a:ext uri="{FF2B5EF4-FFF2-40B4-BE49-F238E27FC236}">
                <a16:creationId xmlns:a16="http://schemas.microsoft.com/office/drawing/2014/main" id="{AB9ED5BE-626A-4EFE-9898-0150CD397C4D}"/>
              </a:ext>
            </a:extLst>
          </p:cNvPr>
          <p:cNvSpPr/>
          <p:nvPr/>
        </p:nvSpPr>
        <p:spPr>
          <a:xfrm>
            <a:off x="4643304" y="3024440"/>
            <a:ext cx="2415654" cy="914400"/>
          </a:xfrm>
          <a:prstGeom prst="roundRect">
            <a:avLst/>
          </a:prstGeom>
          <a:solidFill>
            <a:srgbClr val="0356B5"/>
          </a:solidFill>
          <a:ln cmpd="sng">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lnSpc>
                <a:spcPct val="85000"/>
              </a:lnSpc>
            </a:pPr>
            <a:r>
              <a:rPr lang="fi-FI" dirty="0" err="1">
                <a:solidFill>
                  <a:schemeClr val="bg1"/>
                </a:solidFill>
                <a:cs typeface="Arial" charset="0"/>
              </a:rPr>
              <a:t>Pensionsförsäkring</a:t>
            </a:r>
            <a:endParaRPr lang="fi-FI" dirty="0">
              <a:solidFill>
                <a:schemeClr val="bg1"/>
              </a:solidFill>
              <a:cs typeface="Arial" charset="0"/>
            </a:endParaRPr>
          </a:p>
          <a:p>
            <a:pPr algn="ctr" defTabSz="457200">
              <a:lnSpc>
                <a:spcPct val="30000"/>
              </a:lnSpc>
            </a:pPr>
            <a:r>
              <a:rPr lang="fi-FI" dirty="0">
                <a:solidFill>
                  <a:schemeClr val="bg1"/>
                </a:solidFill>
                <a:cs typeface="Arial" charset="0"/>
              </a:rPr>
              <a:t> </a:t>
            </a:r>
          </a:p>
          <a:p>
            <a:pPr algn="ctr" defTabSz="457200">
              <a:lnSpc>
                <a:spcPct val="85000"/>
              </a:lnSpc>
            </a:pPr>
            <a:r>
              <a:rPr lang="fi-FI" dirty="0">
                <a:solidFill>
                  <a:schemeClr val="bg1"/>
                </a:solidFill>
                <a:cs typeface="Arial" charset="0"/>
              </a:rPr>
              <a:t>35,2 md €</a:t>
            </a:r>
            <a:endParaRPr lang="en-US"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3" name="Pyöristetty suorakulmio 23">
            <a:extLst>
              <a:ext uri="{FF2B5EF4-FFF2-40B4-BE49-F238E27FC236}">
                <a16:creationId xmlns:a16="http://schemas.microsoft.com/office/drawing/2014/main" id="{0C13663A-273D-42BD-B503-04EBBE99AC0B}"/>
              </a:ext>
            </a:extLst>
          </p:cNvPr>
          <p:cNvSpPr/>
          <p:nvPr/>
        </p:nvSpPr>
        <p:spPr>
          <a:xfrm>
            <a:off x="7283103" y="3024440"/>
            <a:ext cx="2415654" cy="914400"/>
          </a:xfrm>
          <a:prstGeom prst="roundRect">
            <a:avLst/>
          </a:prstGeom>
          <a:noFill/>
          <a:ln w="15875" cmpd="sng">
            <a:solidFill>
              <a:srgbClr val="0356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fi-FI" dirty="0" err="1">
                <a:solidFill>
                  <a:schemeClr val="tx1"/>
                </a:solidFill>
                <a:cs typeface="Arial" charset="0"/>
              </a:rPr>
              <a:t>Arbetslöshets-försäkring</a:t>
            </a:r>
            <a:endParaRPr lang="fi-FI" dirty="0">
              <a:solidFill>
                <a:schemeClr val="tx1"/>
              </a:solidFill>
            </a:endParaRPr>
          </a:p>
          <a:p>
            <a:pPr algn="ctr" defTabSz="457200"/>
            <a:r>
              <a:rPr lang="fi-FI" dirty="0">
                <a:solidFill>
                  <a:schemeClr val="tx1"/>
                </a:solidFill>
                <a:cs typeface="Arial" charset="0"/>
              </a:rPr>
              <a:t>3,6 md</a:t>
            </a:r>
            <a:r>
              <a:rPr lang="fi-FI" dirty="0">
                <a:solidFill>
                  <a:schemeClr val="tx1"/>
                </a:solidFill>
              </a:rPr>
              <a:t> €</a:t>
            </a:r>
            <a:endParaRPr lang="fi-FI" dirty="0">
              <a:solidFill>
                <a:schemeClr val="tx1"/>
              </a:solidFill>
              <a:cs typeface="Arial" charset="0"/>
            </a:endParaRPr>
          </a:p>
        </p:txBody>
      </p:sp>
      <p:sp>
        <p:nvSpPr>
          <p:cNvPr id="14" name="Pyöristetty suorakulmio 24">
            <a:extLst>
              <a:ext uri="{FF2B5EF4-FFF2-40B4-BE49-F238E27FC236}">
                <a16:creationId xmlns:a16="http://schemas.microsoft.com/office/drawing/2014/main" id="{3CCD908A-A9C5-4F01-BD51-7EF56686DB57}"/>
              </a:ext>
            </a:extLst>
          </p:cNvPr>
          <p:cNvSpPr/>
          <p:nvPr/>
        </p:nvSpPr>
        <p:spPr>
          <a:xfrm>
            <a:off x="3318879" y="1844824"/>
            <a:ext cx="2415654" cy="914400"/>
          </a:xfrm>
          <a:prstGeom prst="roundRect">
            <a:avLst/>
          </a:prstGeom>
          <a:noFill/>
          <a:ln w="15875" cmpd="sng">
            <a:solidFill>
              <a:srgbClr val="0356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lnSpc>
                <a:spcPct val="85000"/>
              </a:lnSpc>
            </a:pPr>
            <a:r>
              <a:rPr lang="fi-FI" dirty="0" err="1">
                <a:solidFill>
                  <a:schemeClr val="tx1"/>
                </a:solidFill>
              </a:rPr>
              <a:t>Sjukförsäkring</a:t>
            </a:r>
            <a:endParaRPr lang="fi-FI" dirty="0">
              <a:solidFill>
                <a:schemeClr val="tx1"/>
              </a:solidFill>
            </a:endParaRPr>
          </a:p>
          <a:p>
            <a:pPr algn="ctr" defTabSz="457200">
              <a:lnSpc>
                <a:spcPct val="30000"/>
              </a:lnSpc>
            </a:pPr>
            <a:endParaRPr lang="fi-FI" dirty="0">
              <a:solidFill>
                <a:schemeClr val="tx1"/>
              </a:solidFill>
            </a:endParaRPr>
          </a:p>
          <a:p>
            <a:pPr algn="ctr" defTabSz="457200">
              <a:lnSpc>
                <a:spcPct val="85000"/>
              </a:lnSpc>
            </a:pPr>
            <a:r>
              <a:rPr lang="fi-FI" dirty="0">
                <a:solidFill>
                  <a:schemeClr val="tx1"/>
                </a:solidFill>
              </a:rPr>
              <a:t> 5,1 md €</a:t>
            </a:r>
          </a:p>
        </p:txBody>
      </p:sp>
      <p:cxnSp>
        <p:nvCxnSpPr>
          <p:cNvPr id="15" name="Suora yhdysviiva 14">
            <a:extLst>
              <a:ext uri="{FF2B5EF4-FFF2-40B4-BE49-F238E27FC236}">
                <a16:creationId xmlns:a16="http://schemas.microsoft.com/office/drawing/2014/main" id="{A77F5DD7-BC18-45E8-8749-7B5FB3B34910}"/>
              </a:ext>
              <a:ext uri="{C183D7F6-B498-43B3-948B-1728B52AA6E4}">
                <adec:decorative xmlns:adec="http://schemas.microsoft.com/office/drawing/2017/decorative" val="1"/>
              </a:ext>
            </a:extLst>
          </p:cNvPr>
          <p:cNvCxnSpPr/>
          <p:nvPr/>
        </p:nvCxnSpPr>
        <p:spPr>
          <a:xfrm>
            <a:off x="5851132" y="3938840"/>
            <a:ext cx="0" cy="664292"/>
          </a:xfrm>
          <a:prstGeom prst="line">
            <a:avLst/>
          </a:prstGeom>
          <a:ln w="15875">
            <a:solidFill>
              <a:srgbClr val="0356B5"/>
            </a:solidFill>
          </a:ln>
        </p:spPr>
        <p:style>
          <a:lnRef idx="1">
            <a:schemeClr val="accent1"/>
          </a:lnRef>
          <a:fillRef idx="0">
            <a:schemeClr val="accent1"/>
          </a:fillRef>
          <a:effectRef idx="0">
            <a:schemeClr val="accent1"/>
          </a:effectRef>
          <a:fontRef idx="minor">
            <a:schemeClr val="tx1"/>
          </a:fontRef>
        </p:style>
      </p:cxnSp>
      <p:sp>
        <p:nvSpPr>
          <p:cNvPr id="16" name="Pyöristetty suorakulmio 26">
            <a:extLst>
              <a:ext uri="{FF2B5EF4-FFF2-40B4-BE49-F238E27FC236}">
                <a16:creationId xmlns:a16="http://schemas.microsoft.com/office/drawing/2014/main" id="{C5D73D1D-5D8E-456E-B827-79609A5A14D0}"/>
              </a:ext>
            </a:extLst>
          </p:cNvPr>
          <p:cNvSpPr/>
          <p:nvPr/>
        </p:nvSpPr>
        <p:spPr>
          <a:xfrm>
            <a:off x="4655180" y="4583067"/>
            <a:ext cx="2415654" cy="914400"/>
          </a:xfrm>
          <a:prstGeom prst="roundRect">
            <a:avLst/>
          </a:prstGeom>
          <a:solidFill>
            <a:srgbClr val="CCF1FE"/>
          </a:solidFill>
          <a:ln w="19050">
            <a:solidFill>
              <a:srgbClr val="0356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lnSpc>
                <a:spcPct val="85000"/>
              </a:lnSpc>
            </a:pPr>
            <a:r>
              <a:rPr lang="fi-FI" dirty="0" err="1">
                <a:solidFill>
                  <a:schemeClr val="tx1"/>
                </a:solidFill>
                <a:cs typeface="Arial" charset="0"/>
              </a:rPr>
              <a:t>Arbetspension</a:t>
            </a:r>
            <a:endParaRPr lang="fi-FI" dirty="0">
              <a:solidFill>
                <a:schemeClr val="tx1"/>
              </a:solidFill>
              <a:cs typeface="Arial" charset="0"/>
            </a:endParaRPr>
          </a:p>
          <a:p>
            <a:pPr algn="ctr" defTabSz="457200">
              <a:lnSpc>
                <a:spcPct val="30000"/>
              </a:lnSpc>
            </a:pPr>
            <a:r>
              <a:rPr lang="fi-FI" dirty="0">
                <a:solidFill>
                  <a:schemeClr val="tx1"/>
                </a:solidFill>
                <a:cs typeface="Arial" charset="0"/>
              </a:rPr>
              <a:t> </a:t>
            </a:r>
          </a:p>
          <a:p>
            <a:pPr algn="ctr" defTabSz="457200">
              <a:lnSpc>
                <a:spcPct val="85000"/>
              </a:lnSpc>
            </a:pPr>
            <a:r>
              <a:rPr lang="fi-FI" dirty="0">
                <a:solidFill>
                  <a:schemeClr val="tx1"/>
                </a:solidFill>
                <a:cs typeface="Arial" charset="0"/>
              </a:rPr>
              <a:t>31,4 md €</a:t>
            </a:r>
          </a:p>
        </p:txBody>
      </p:sp>
      <p:sp>
        <p:nvSpPr>
          <p:cNvPr id="17" name="Pyöristetty suorakulmio 27">
            <a:extLst>
              <a:ext uri="{FF2B5EF4-FFF2-40B4-BE49-F238E27FC236}">
                <a16:creationId xmlns:a16="http://schemas.microsoft.com/office/drawing/2014/main" id="{12481E54-3B5E-439A-84AC-6208D30E2FE0}"/>
              </a:ext>
            </a:extLst>
          </p:cNvPr>
          <p:cNvSpPr/>
          <p:nvPr/>
        </p:nvSpPr>
        <p:spPr>
          <a:xfrm>
            <a:off x="2063552" y="4602867"/>
            <a:ext cx="2415654" cy="914400"/>
          </a:xfrm>
          <a:prstGeom prst="roundRect">
            <a:avLst/>
          </a:prstGeom>
          <a:solidFill>
            <a:srgbClr val="CCF1FE"/>
          </a:solidFill>
          <a:ln w="19050">
            <a:solidFill>
              <a:srgbClr val="0356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lnSpc>
                <a:spcPct val="85000"/>
              </a:lnSpc>
            </a:pPr>
            <a:r>
              <a:rPr lang="fi-FI" dirty="0" err="1">
                <a:solidFill>
                  <a:schemeClr val="tx1"/>
                </a:solidFill>
                <a:cs typeface="Arial" charset="0"/>
              </a:rPr>
              <a:t>Folkpension</a:t>
            </a:r>
            <a:endParaRPr lang="fi-FI" dirty="0">
              <a:solidFill>
                <a:schemeClr val="tx1"/>
              </a:solidFill>
              <a:cs typeface="Arial" charset="0"/>
            </a:endParaRPr>
          </a:p>
          <a:p>
            <a:pPr algn="ctr" defTabSz="457200">
              <a:lnSpc>
                <a:spcPct val="30000"/>
              </a:lnSpc>
            </a:pPr>
            <a:r>
              <a:rPr lang="fi-FI" dirty="0">
                <a:solidFill>
                  <a:schemeClr val="tx1"/>
                </a:solidFill>
                <a:cs typeface="Arial" charset="0"/>
              </a:rPr>
              <a:t> </a:t>
            </a:r>
          </a:p>
          <a:p>
            <a:pPr algn="ctr" defTabSz="457200">
              <a:lnSpc>
                <a:spcPct val="85000"/>
              </a:lnSpc>
            </a:pPr>
            <a:r>
              <a:rPr lang="fi-FI" dirty="0">
                <a:solidFill>
                  <a:schemeClr val="tx1"/>
                </a:solidFill>
                <a:cs typeface="Arial" charset="0"/>
              </a:rPr>
              <a:t>2,5 md €</a:t>
            </a:r>
          </a:p>
        </p:txBody>
      </p:sp>
      <p:sp>
        <p:nvSpPr>
          <p:cNvPr id="18" name="Pyöristetty suorakulmio 28">
            <a:extLst>
              <a:ext uri="{FF2B5EF4-FFF2-40B4-BE49-F238E27FC236}">
                <a16:creationId xmlns:a16="http://schemas.microsoft.com/office/drawing/2014/main" id="{3BF87EA5-DC8E-4E77-A93D-C5DA2ED16FB5}"/>
              </a:ext>
            </a:extLst>
          </p:cNvPr>
          <p:cNvSpPr/>
          <p:nvPr/>
        </p:nvSpPr>
        <p:spPr>
          <a:xfrm>
            <a:off x="7259353" y="4590992"/>
            <a:ext cx="2415654" cy="914400"/>
          </a:xfrm>
          <a:prstGeom prst="roundRect">
            <a:avLst/>
          </a:prstGeom>
          <a:solidFill>
            <a:srgbClr val="CCF1FE"/>
          </a:solidFill>
          <a:ln w="19050">
            <a:solidFill>
              <a:srgbClr val="0356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lnSpc>
                <a:spcPct val="85000"/>
              </a:lnSpc>
            </a:pPr>
            <a:r>
              <a:rPr lang="fi-FI" dirty="0" err="1">
                <a:solidFill>
                  <a:schemeClr val="tx1"/>
                </a:solidFill>
                <a:cs typeface="Arial" charset="0"/>
              </a:rPr>
              <a:t>Övriga</a:t>
            </a:r>
            <a:endParaRPr lang="fi-FI" dirty="0">
              <a:solidFill>
                <a:schemeClr val="tx1"/>
              </a:solidFill>
              <a:cs typeface="Arial" charset="0"/>
            </a:endParaRPr>
          </a:p>
          <a:p>
            <a:pPr algn="ctr" defTabSz="457200">
              <a:lnSpc>
                <a:spcPct val="30000"/>
              </a:lnSpc>
            </a:pPr>
            <a:r>
              <a:rPr lang="fi-FI" dirty="0">
                <a:solidFill>
                  <a:schemeClr val="tx1"/>
                </a:solidFill>
                <a:cs typeface="Arial" charset="0"/>
              </a:rPr>
              <a:t> </a:t>
            </a:r>
          </a:p>
          <a:p>
            <a:pPr algn="ctr" defTabSz="457200">
              <a:lnSpc>
                <a:spcPct val="85000"/>
              </a:lnSpc>
            </a:pPr>
            <a:r>
              <a:rPr lang="fi-FI" dirty="0">
                <a:solidFill>
                  <a:schemeClr val="tx1"/>
                </a:solidFill>
                <a:cs typeface="Arial" charset="0"/>
              </a:rPr>
              <a:t>1,3 md €</a:t>
            </a:r>
          </a:p>
        </p:txBody>
      </p:sp>
      <p:sp>
        <p:nvSpPr>
          <p:cNvPr id="2" name="Dian numeron paikkamerkki 1">
            <a:extLst>
              <a:ext uri="{FF2B5EF4-FFF2-40B4-BE49-F238E27FC236}">
                <a16:creationId xmlns:a16="http://schemas.microsoft.com/office/drawing/2014/main" id="{44E0AB78-0AD7-762E-3AC0-099C95C1A4BD}"/>
              </a:ext>
            </a:extLst>
          </p:cNvPr>
          <p:cNvSpPr>
            <a:spLocks noGrp="1"/>
          </p:cNvSpPr>
          <p:nvPr>
            <p:ph type="sldNum" sz="quarter" idx="12"/>
          </p:nvPr>
        </p:nvSpPr>
        <p:spPr/>
        <p:txBody>
          <a:bodyPr/>
          <a:lstStyle/>
          <a:p>
            <a:fld id="{BE2D8D75-17F6-474C-8CC8-AD93DCE1F39D}" type="slidenum">
              <a:rPr lang="fi-FI" smtClean="0"/>
              <a:t>3</a:t>
            </a:fld>
            <a:endParaRPr lang="fi-FI"/>
          </a:p>
        </p:txBody>
      </p:sp>
    </p:spTree>
    <p:extLst>
      <p:ext uri="{BB962C8B-B14F-4D97-AF65-F5344CB8AC3E}">
        <p14:creationId xmlns:p14="http://schemas.microsoft.com/office/powerpoint/2010/main" val="7530710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9A82336-F86E-4079-912F-ADA208D957B7}"/>
              </a:ext>
            </a:extLst>
          </p:cNvPr>
          <p:cNvSpPr>
            <a:spLocks noGrp="1"/>
          </p:cNvSpPr>
          <p:nvPr>
            <p:ph type="title"/>
          </p:nvPr>
        </p:nvSpPr>
        <p:spPr>
          <a:xfrm>
            <a:off x="0" y="194708"/>
            <a:ext cx="11856640" cy="984341"/>
          </a:xfrm>
        </p:spPr>
        <p:txBody>
          <a:bodyPr/>
          <a:lstStyle/>
          <a:p>
            <a:pPr algn="ctr"/>
            <a:r>
              <a:rPr lang="fi-FI" sz="3200" dirty="0"/>
              <a:t>Hela </a:t>
            </a:r>
            <a:r>
              <a:rPr lang="fi-FI" sz="3200" dirty="0" err="1"/>
              <a:t>befolkningen</a:t>
            </a:r>
            <a:r>
              <a:rPr lang="fi-FI" sz="3200" dirty="0"/>
              <a:t> </a:t>
            </a:r>
            <a:r>
              <a:rPr lang="fi-FI" sz="3200" dirty="0" err="1"/>
              <a:t>och</a:t>
            </a:r>
            <a:r>
              <a:rPr lang="fi-FI" sz="3200" dirty="0"/>
              <a:t> </a:t>
            </a:r>
            <a:r>
              <a:rPr lang="fi-FI" sz="3200" dirty="0" err="1"/>
              <a:t>pensionstagarna</a:t>
            </a:r>
            <a:r>
              <a:rPr lang="fi-FI" sz="3200" dirty="0"/>
              <a:t> </a:t>
            </a:r>
            <a:br>
              <a:rPr lang="fi-FI" sz="3200"/>
            </a:br>
            <a:r>
              <a:rPr lang="fi-FI" sz="3200"/>
              <a:t>31.12.2022</a:t>
            </a:r>
            <a:br>
              <a:rPr lang="fi-FI" sz="3200" dirty="0"/>
            </a:br>
            <a:endParaRPr lang="fi-FI" sz="3200" dirty="0"/>
          </a:p>
        </p:txBody>
      </p:sp>
      <p:pic>
        <p:nvPicPr>
          <p:cNvPr id="4" name="Kuva 3" descr="Figuren innehåller en ålderspyramid av hela befolkningen efter kön i åldersklasser med 5 års intervall fördelad efter pensionstagare och övrig befolkning.">
            <a:extLst>
              <a:ext uri="{FF2B5EF4-FFF2-40B4-BE49-F238E27FC236}">
                <a16:creationId xmlns:a16="http://schemas.microsoft.com/office/drawing/2014/main" id="{1200775C-F8FF-C1BE-5095-3E5D556826EE}"/>
              </a:ext>
            </a:extLst>
          </p:cNvPr>
          <p:cNvPicPr>
            <a:picLocks noChangeAspect="1"/>
          </p:cNvPicPr>
          <p:nvPr/>
        </p:nvPicPr>
        <p:blipFill>
          <a:blip r:embed="rId3"/>
          <a:stretch>
            <a:fillRect/>
          </a:stretch>
        </p:blipFill>
        <p:spPr>
          <a:xfrm>
            <a:off x="2279576" y="1419775"/>
            <a:ext cx="8527677" cy="5024127"/>
          </a:xfrm>
          <a:prstGeom prst="rect">
            <a:avLst/>
          </a:prstGeom>
        </p:spPr>
      </p:pic>
      <p:sp>
        <p:nvSpPr>
          <p:cNvPr id="3" name="Dian numeron paikkamerkki 2">
            <a:extLst>
              <a:ext uri="{FF2B5EF4-FFF2-40B4-BE49-F238E27FC236}">
                <a16:creationId xmlns:a16="http://schemas.microsoft.com/office/drawing/2014/main" id="{60389B2B-EDFB-A325-788B-0D97156DE5FA}"/>
              </a:ext>
            </a:extLst>
          </p:cNvPr>
          <p:cNvSpPr>
            <a:spLocks noGrp="1"/>
          </p:cNvSpPr>
          <p:nvPr>
            <p:ph type="sldNum" sz="quarter" idx="12"/>
          </p:nvPr>
        </p:nvSpPr>
        <p:spPr/>
        <p:txBody>
          <a:bodyPr/>
          <a:lstStyle/>
          <a:p>
            <a:fld id="{BE2D8D75-17F6-474C-8CC8-AD93DCE1F39D}" type="slidenum">
              <a:rPr lang="fi-FI" smtClean="0"/>
              <a:t>30</a:t>
            </a:fld>
            <a:endParaRPr lang="fi-FI"/>
          </a:p>
        </p:txBody>
      </p:sp>
    </p:spTree>
    <p:extLst>
      <p:ext uri="{BB962C8B-B14F-4D97-AF65-F5344CB8AC3E}">
        <p14:creationId xmlns:p14="http://schemas.microsoft.com/office/powerpoint/2010/main" val="16389037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DCE058DF-D341-4A2F-B522-BFEDAE58E142}"/>
              </a:ext>
            </a:extLst>
          </p:cNvPr>
          <p:cNvSpPr>
            <a:spLocks noGrp="1"/>
          </p:cNvSpPr>
          <p:nvPr>
            <p:ph type="ctrTitle"/>
          </p:nvPr>
        </p:nvSpPr>
        <p:spPr/>
        <p:txBody>
          <a:bodyPr/>
          <a:lstStyle/>
          <a:p>
            <a:r>
              <a:rPr lang="fi-FI" dirty="0" err="1"/>
              <a:t>Nya</a:t>
            </a:r>
            <a:r>
              <a:rPr lang="fi-FI" dirty="0"/>
              <a:t> </a:t>
            </a:r>
            <a:r>
              <a:rPr lang="fi-FI" dirty="0" err="1"/>
              <a:t>arbetspensionerade</a:t>
            </a:r>
            <a:r>
              <a:rPr lang="fi-FI" dirty="0"/>
              <a:t> </a:t>
            </a:r>
            <a:r>
              <a:rPr lang="fi-FI" dirty="0" err="1"/>
              <a:t>och</a:t>
            </a:r>
            <a:r>
              <a:rPr lang="fi-FI" dirty="0"/>
              <a:t> </a:t>
            </a:r>
            <a:r>
              <a:rPr lang="fi-FI" dirty="0" err="1"/>
              <a:t>pensioneringsåldern</a:t>
            </a:r>
            <a:br>
              <a:rPr lang="fi-FI" dirty="0"/>
            </a:br>
            <a:endParaRPr lang="fi-FI" dirty="0"/>
          </a:p>
        </p:txBody>
      </p:sp>
      <p:sp>
        <p:nvSpPr>
          <p:cNvPr id="7" name="Tekstin paikkamerkki 6">
            <a:extLst>
              <a:ext uri="{FF2B5EF4-FFF2-40B4-BE49-F238E27FC236}">
                <a16:creationId xmlns:a16="http://schemas.microsoft.com/office/drawing/2014/main" id="{A3299CA1-D8C5-41E0-B18D-5F334522276F}"/>
              </a:ext>
            </a:extLst>
          </p:cNvPr>
          <p:cNvSpPr>
            <a:spLocks noGrp="1"/>
          </p:cNvSpPr>
          <p:nvPr>
            <p:ph type="body" sz="quarter" idx="13"/>
          </p:nvPr>
        </p:nvSpPr>
        <p:spPr/>
        <p:txBody>
          <a:bodyPr/>
          <a:lstStyle/>
          <a:p>
            <a:r>
              <a:rPr lang="fi-FI" dirty="0"/>
              <a:t>7</a:t>
            </a:r>
          </a:p>
          <a:p>
            <a:r>
              <a:rPr lang="fi-FI" dirty="0"/>
              <a:t>7</a:t>
            </a:r>
          </a:p>
        </p:txBody>
      </p:sp>
      <p:sp>
        <p:nvSpPr>
          <p:cNvPr id="2" name="Dian numeron paikkamerkki 1">
            <a:extLst>
              <a:ext uri="{FF2B5EF4-FFF2-40B4-BE49-F238E27FC236}">
                <a16:creationId xmlns:a16="http://schemas.microsoft.com/office/drawing/2014/main" id="{BC0A56F3-400F-695F-BABC-7643714ACE86}"/>
              </a:ext>
            </a:extLst>
          </p:cNvPr>
          <p:cNvSpPr>
            <a:spLocks noGrp="1"/>
          </p:cNvSpPr>
          <p:nvPr>
            <p:ph type="sldNum" sz="quarter" idx="12"/>
          </p:nvPr>
        </p:nvSpPr>
        <p:spPr/>
        <p:txBody>
          <a:bodyPr/>
          <a:lstStyle/>
          <a:p>
            <a:fld id="{BE2D8D75-17F6-474C-8CC8-AD93DCE1F39D}" type="slidenum">
              <a:rPr lang="fi-FI" smtClean="0"/>
              <a:t>31</a:t>
            </a:fld>
            <a:endParaRPr lang="fi-FI"/>
          </a:p>
        </p:txBody>
      </p:sp>
    </p:spTree>
    <p:extLst>
      <p:ext uri="{BB962C8B-B14F-4D97-AF65-F5344CB8AC3E}">
        <p14:creationId xmlns:p14="http://schemas.microsoft.com/office/powerpoint/2010/main" val="6992705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9A82336-F86E-4079-912F-ADA208D957B7}"/>
              </a:ext>
            </a:extLst>
          </p:cNvPr>
          <p:cNvSpPr>
            <a:spLocks noGrp="1"/>
          </p:cNvSpPr>
          <p:nvPr>
            <p:ph type="title"/>
          </p:nvPr>
        </p:nvSpPr>
        <p:spPr>
          <a:xfrm>
            <a:off x="0" y="359999"/>
            <a:ext cx="11856640" cy="476713"/>
          </a:xfrm>
        </p:spPr>
        <p:txBody>
          <a:bodyPr/>
          <a:lstStyle/>
          <a:p>
            <a:pPr algn="ctr"/>
            <a:r>
              <a:rPr lang="fi-FI" sz="3200" dirty="0" err="1"/>
              <a:t>Nya</a:t>
            </a:r>
            <a:r>
              <a:rPr lang="fi-FI" sz="3200" dirty="0"/>
              <a:t> 50–68-åriga </a:t>
            </a:r>
            <a:r>
              <a:rPr lang="fi-FI" sz="3200" dirty="0" err="1"/>
              <a:t>arbetspensionerade</a:t>
            </a:r>
            <a:r>
              <a:rPr lang="fi-FI" sz="3200" dirty="0"/>
              <a:t> </a:t>
            </a:r>
            <a:r>
              <a:rPr lang="fi-FI" sz="3200" err="1"/>
              <a:t>år</a:t>
            </a:r>
            <a:r>
              <a:rPr lang="fi-FI" sz="3200"/>
              <a:t> 2023</a:t>
            </a:r>
            <a:br>
              <a:rPr lang="fi-FI" sz="3200" dirty="0"/>
            </a:br>
            <a:endParaRPr lang="fi-FI" sz="3200" dirty="0"/>
          </a:p>
        </p:txBody>
      </p:sp>
      <p:sp>
        <p:nvSpPr>
          <p:cNvPr id="3" name="Dian numeron paikkamerkki 2">
            <a:extLst>
              <a:ext uri="{FF2B5EF4-FFF2-40B4-BE49-F238E27FC236}">
                <a16:creationId xmlns:a16="http://schemas.microsoft.com/office/drawing/2014/main" id="{8E29C866-E6A4-CAA2-BF4C-8346E918329E}"/>
              </a:ext>
            </a:extLst>
          </p:cNvPr>
          <p:cNvSpPr>
            <a:spLocks noGrp="1"/>
          </p:cNvSpPr>
          <p:nvPr>
            <p:ph type="sldNum" sz="quarter" idx="12"/>
          </p:nvPr>
        </p:nvSpPr>
        <p:spPr/>
        <p:txBody>
          <a:bodyPr/>
          <a:lstStyle/>
          <a:p>
            <a:fld id="{BE2D8D75-17F6-474C-8CC8-AD93DCE1F39D}" type="slidenum">
              <a:rPr lang="fi-FI" smtClean="0"/>
              <a:t>32</a:t>
            </a:fld>
            <a:endParaRPr lang="fi-FI"/>
          </a:p>
        </p:txBody>
      </p:sp>
      <p:pic>
        <p:nvPicPr>
          <p:cNvPr id="6" name="Kuva 5" descr="Man går klart oftast i arbetspension som 64-åring. År 2023 var antalet nypensionerade i den här åldern 27 000.">
            <a:extLst>
              <a:ext uri="{FF2B5EF4-FFF2-40B4-BE49-F238E27FC236}">
                <a16:creationId xmlns:a16="http://schemas.microsoft.com/office/drawing/2014/main" id="{C3F00393-DC57-BF8D-7157-5F71AAB91DCF}"/>
              </a:ext>
            </a:extLst>
          </p:cNvPr>
          <p:cNvPicPr>
            <a:picLocks noChangeAspect="1"/>
          </p:cNvPicPr>
          <p:nvPr/>
        </p:nvPicPr>
        <p:blipFill>
          <a:blip r:embed="rId3"/>
          <a:stretch>
            <a:fillRect/>
          </a:stretch>
        </p:blipFill>
        <p:spPr>
          <a:xfrm>
            <a:off x="1479612" y="1484784"/>
            <a:ext cx="9232776" cy="4709460"/>
          </a:xfrm>
          <a:prstGeom prst="rect">
            <a:avLst/>
          </a:prstGeom>
        </p:spPr>
      </p:pic>
    </p:spTree>
    <p:extLst>
      <p:ext uri="{BB962C8B-B14F-4D97-AF65-F5344CB8AC3E}">
        <p14:creationId xmlns:p14="http://schemas.microsoft.com/office/powerpoint/2010/main" val="3600998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9A82336-F86E-4079-912F-ADA208D957B7}"/>
              </a:ext>
            </a:extLst>
          </p:cNvPr>
          <p:cNvSpPr>
            <a:spLocks noGrp="1"/>
          </p:cNvSpPr>
          <p:nvPr>
            <p:ph type="title"/>
          </p:nvPr>
        </p:nvSpPr>
        <p:spPr>
          <a:xfrm>
            <a:off x="0" y="359999"/>
            <a:ext cx="11856640" cy="1052777"/>
          </a:xfrm>
        </p:spPr>
        <p:txBody>
          <a:bodyPr/>
          <a:lstStyle/>
          <a:p>
            <a:pPr algn="ctr"/>
            <a:r>
              <a:rPr lang="fi-FI" sz="3200" dirty="0" err="1"/>
              <a:t>Pensioneringsålder</a:t>
            </a:r>
            <a:r>
              <a:rPr lang="fi-FI" sz="3200" dirty="0"/>
              <a:t> för </a:t>
            </a:r>
            <a:r>
              <a:rPr lang="fi-FI" sz="3200" dirty="0" err="1"/>
              <a:t>arbetspension</a:t>
            </a:r>
            <a:r>
              <a:rPr lang="fi-FI" sz="3200" dirty="0"/>
              <a:t> </a:t>
            </a:r>
            <a:br>
              <a:rPr lang="fi-FI" sz="3200" dirty="0"/>
            </a:br>
            <a:r>
              <a:rPr lang="fi-FI" sz="3200" err="1"/>
              <a:t>åren</a:t>
            </a:r>
            <a:r>
              <a:rPr lang="fi-FI" sz="3200"/>
              <a:t> 2000–2020</a:t>
            </a:r>
            <a:br>
              <a:rPr lang="fi-FI" sz="3200" dirty="0"/>
            </a:br>
            <a:endParaRPr lang="fi-FI" sz="3200" dirty="0"/>
          </a:p>
        </p:txBody>
      </p:sp>
      <p:pic>
        <p:nvPicPr>
          <p:cNvPr id="11" name="Kuva 10" descr="Figuren visar den förväntade pensioneringsåldern och medelåldern och medianåldern för pensionsövergången inom arbetspensionssystemet. Under granskningsperioden 2000–2020 har alla mätare för åldern av pensionsövergångar stigit.  År 2020 var den förväntade pensioneringsåldern 61,9 år, medianen 63,6 år och medeltalet 60,4 år.">
            <a:extLst>
              <a:ext uri="{FF2B5EF4-FFF2-40B4-BE49-F238E27FC236}">
                <a16:creationId xmlns:a16="http://schemas.microsoft.com/office/drawing/2014/main" id="{92AEFDC1-4B0D-4AAA-BFD9-E281E5A81156}"/>
              </a:ext>
            </a:extLst>
          </p:cNvPr>
          <p:cNvPicPr>
            <a:picLocks noChangeAspect="1"/>
          </p:cNvPicPr>
          <p:nvPr/>
        </p:nvPicPr>
        <p:blipFill>
          <a:blip r:embed="rId3"/>
          <a:stretch>
            <a:fillRect/>
          </a:stretch>
        </p:blipFill>
        <p:spPr>
          <a:xfrm>
            <a:off x="1991544" y="1651285"/>
            <a:ext cx="7675529" cy="4554107"/>
          </a:xfrm>
          <a:prstGeom prst="rect">
            <a:avLst/>
          </a:prstGeom>
        </p:spPr>
      </p:pic>
      <p:sp>
        <p:nvSpPr>
          <p:cNvPr id="3" name="Dian numeron paikkamerkki 2">
            <a:extLst>
              <a:ext uri="{FF2B5EF4-FFF2-40B4-BE49-F238E27FC236}">
                <a16:creationId xmlns:a16="http://schemas.microsoft.com/office/drawing/2014/main" id="{B5F8E5E6-15A1-4D94-6A44-E381BFC71009}"/>
              </a:ext>
            </a:extLst>
          </p:cNvPr>
          <p:cNvSpPr>
            <a:spLocks noGrp="1"/>
          </p:cNvSpPr>
          <p:nvPr>
            <p:ph type="sldNum" sz="quarter" idx="12"/>
          </p:nvPr>
        </p:nvSpPr>
        <p:spPr/>
        <p:txBody>
          <a:bodyPr/>
          <a:lstStyle/>
          <a:p>
            <a:fld id="{BE2D8D75-17F6-474C-8CC8-AD93DCE1F39D}" type="slidenum">
              <a:rPr lang="fi-FI" smtClean="0"/>
              <a:t>33</a:t>
            </a:fld>
            <a:endParaRPr lang="fi-FI"/>
          </a:p>
        </p:txBody>
      </p:sp>
    </p:spTree>
    <p:extLst>
      <p:ext uri="{BB962C8B-B14F-4D97-AF65-F5344CB8AC3E}">
        <p14:creationId xmlns:p14="http://schemas.microsoft.com/office/powerpoint/2010/main" val="18154017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D71DCE4-8F6A-46BE-B026-4F151D03B498}"/>
              </a:ext>
            </a:extLst>
          </p:cNvPr>
          <p:cNvSpPr>
            <a:spLocks noGrp="1"/>
          </p:cNvSpPr>
          <p:nvPr>
            <p:ph type="title"/>
          </p:nvPr>
        </p:nvSpPr>
        <p:spPr>
          <a:xfrm>
            <a:off x="0" y="359999"/>
            <a:ext cx="11856640" cy="1124785"/>
          </a:xfrm>
        </p:spPr>
        <p:txBody>
          <a:bodyPr/>
          <a:lstStyle/>
          <a:p>
            <a:pPr algn="ctr"/>
            <a:r>
              <a:rPr lang="fi-FI" sz="3200" dirty="0" err="1"/>
              <a:t>Förväntad</a:t>
            </a:r>
            <a:r>
              <a:rPr lang="fi-FI" sz="3200" dirty="0"/>
              <a:t> </a:t>
            </a:r>
            <a:r>
              <a:rPr lang="fi-FI" sz="3200" dirty="0" err="1"/>
              <a:t>pensioneringsålder</a:t>
            </a:r>
            <a:r>
              <a:rPr lang="fi-FI" sz="3200" dirty="0"/>
              <a:t> för </a:t>
            </a:r>
            <a:r>
              <a:rPr lang="fi-FI" sz="3200" dirty="0" err="1"/>
              <a:t>arbetspension</a:t>
            </a:r>
            <a:r>
              <a:rPr lang="fi-FI" sz="3200" dirty="0"/>
              <a:t> </a:t>
            </a:r>
            <a:br>
              <a:rPr lang="fi-FI" sz="3200" dirty="0"/>
            </a:br>
            <a:r>
              <a:rPr lang="fi-FI" sz="3200" err="1"/>
              <a:t>åren</a:t>
            </a:r>
            <a:r>
              <a:rPr lang="fi-FI" sz="3200"/>
              <a:t> 1996–2020</a:t>
            </a:r>
            <a:br>
              <a:rPr lang="fi-FI" sz="3200" dirty="0"/>
            </a:br>
            <a:endParaRPr lang="fi-FI" sz="3200" dirty="0"/>
          </a:p>
        </p:txBody>
      </p:sp>
      <p:pic>
        <p:nvPicPr>
          <p:cNvPr id="6" name="Kuva 5" descr="I figuren visas den förväntade pensioneringsåldern för 25- och 50-åringar. Båda har stigit under granskningsperioden 1996–2020. År 2020 var den förväntade pensioneringsåldern 61,9 år för 25-åringar och 63,8 år för 50-åringar.">
            <a:extLst>
              <a:ext uri="{FF2B5EF4-FFF2-40B4-BE49-F238E27FC236}">
                <a16:creationId xmlns:a16="http://schemas.microsoft.com/office/drawing/2014/main" id="{BBDD4E31-01F3-4F6B-BEC3-F80FE61CC90C}"/>
              </a:ext>
            </a:extLst>
          </p:cNvPr>
          <p:cNvPicPr>
            <a:picLocks noChangeAspect="1"/>
          </p:cNvPicPr>
          <p:nvPr/>
        </p:nvPicPr>
        <p:blipFill>
          <a:blip r:embed="rId3"/>
          <a:stretch>
            <a:fillRect/>
          </a:stretch>
        </p:blipFill>
        <p:spPr>
          <a:xfrm>
            <a:off x="2135560" y="1484784"/>
            <a:ext cx="7520875" cy="4752528"/>
          </a:xfrm>
          <a:prstGeom prst="rect">
            <a:avLst/>
          </a:prstGeom>
        </p:spPr>
      </p:pic>
      <p:sp>
        <p:nvSpPr>
          <p:cNvPr id="3" name="Dian numeron paikkamerkki 2">
            <a:extLst>
              <a:ext uri="{FF2B5EF4-FFF2-40B4-BE49-F238E27FC236}">
                <a16:creationId xmlns:a16="http://schemas.microsoft.com/office/drawing/2014/main" id="{21028128-7B34-E0EA-26B5-1BE9CDECB4D1}"/>
              </a:ext>
            </a:extLst>
          </p:cNvPr>
          <p:cNvSpPr>
            <a:spLocks noGrp="1"/>
          </p:cNvSpPr>
          <p:nvPr>
            <p:ph type="sldNum" sz="quarter" idx="12"/>
          </p:nvPr>
        </p:nvSpPr>
        <p:spPr/>
        <p:txBody>
          <a:bodyPr/>
          <a:lstStyle/>
          <a:p>
            <a:fld id="{BE2D8D75-17F6-474C-8CC8-AD93DCE1F39D}" type="slidenum">
              <a:rPr lang="fi-FI" smtClean="0"/>
              <a:t>34</a:t>
            </a:fld>
            <a:endParaRPr lang="fi-FI"/>
          </a:p>
        </p:txBody>
      </p:sp>
    </p:spTree>
    <p:extLst>
      <p:ext uri="{BB962C8B-B14F-4D97-AF65-F5344CB8AC3E}">
        <p14:creationId xmlns:p14="http://schemas.microsoft.com/office/powerpoint/2010/main" val="38655638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D71DCE4-8F6A-46BE-B026-4F151D03B498}"/>
              </a:ext>
            </a:extLst>
          </p:cNvPr>
          <p:cNvSpPr>
            <a:spLocks noGrp="1"/>
          </p:cNvSpPr>
          <p:nvPr>
            <p:ph type="title"/>
          </p:nvPr>
        </p:nvSpPr>
        <p:spPr>
          <a:xfrm>
            <a:off x="0" y="359999"/>
            <a:ext cx="11856640" cy="1124785"/>
          </a:xfrm>
        </p:spPr>
        <p:txBody>
          <a:bodyPr/>
          <a:lstStyle/>
          <a:p>
            <a:pPr algn="ctr"/>
            <a:r>
              <a:rPr lang="fi-FI" sz="3200" dirty="0" err="1"/>
              <a:t>Förväntad</a:t>
            </a:r>
            <a:r>
              <a:rPr lang="fi-FI" sz="3200" dirty="0"/>
              <a:t> </a:t>
            </a:r>
            <a:r>
              <a:rPr lang="fi-FI" sz="3200" dirty="0" err="1"/>
              <a:t>pensioneringsålder</a:t>
            </a:r>
            <a:r>
              <a:rPr lang="fi-FI" sz="3200" dirty="0"/>
              <a:t> </a:t>
            </a:r>
            <a:r>
              <a:rPr lang="fi-FI" sz="3200" dirty="0" err="1"/>
              <a:t>åren</a:t>
            </a:r>
            <a:r>
              <a:rPr lang="fi-FI" sz="3200" dirty="0"/>
              <a:t> 1996–2050:</a:t>
            </a:r>
            <a:br>
              <a:rPr lang="fi-FI" sz="3200" dirty="0"/>
            </a:br>
            <a:r>
              <a:rPr lang="fi-FI" sz="3200" dirty="0" err="1"/>
              <a:t>utfall</a:t>
            </a:r>
            <a:r>
              <a:rPr lang="fi-FI" sz="3200" dirty="0"/>
              <a:t>, </a:t>
            </a:r>
            <a:r>
              <a:rPr lang="fi-FI" sz="3200" dirty="0" err="1"/>
              <a:t>mål</a:t>
            </a:r>
            <a:r>
              <a:rPr lang="fi-FI" sz="3200" dirty="0"/>
              <a:t> </a:t>
            </a:r>
            <a:r>
              <a:rPr lang="fi-FI" sz="3200" dirty="0" err="1"/>
              <a:t>och</a:t>
            </a:r>
            <a:r>
              <a:rPr lang="fi-FI" sz="3200" dirty="0"/>
              <a:t> </a:t>
            </a:r>
            <a:r>
              <a:rPr lang="fi-FI" sz="3200" dirty="0" err="1"/>
              <a:t>prognos</a:t>
            </a:r>
            <a:br>
              <a:rPr lang="fi-FI" sz="3200" dirty="0"/>
            </a:br>
            <a:endParaRPr lang="fi-FI" sz="3200" dirty="0"/>
          </a:p>
        </p:txBody>
      </p:sp>
      <p:pic>
        <p:nvPicPr>
          <p:cNvPr id="8" name="Kuva 7" descr="Figuren visar utfallet av den förväntade pensioneringsåldern för 25-åringar, regeringens och marknadsorganisationernas mål 62,4 år 2025 och Pensionsskyddscentralens prognos enligt 2017 års pensionsreform.">
            <a:extLst>
              <a:ext uri="{FF2B5EF4-FFF2-40B4-BE49-F238E27FC236}">
                <a16:creationId xmlns:a16="http://schemas.microsoft.com/office/drawing/2014/main" id="{96E85F40-C7AD-4E72-AB87-F454E22D64C7}"/>
              </a:ext>
            </a:extLst>
          </p:cNvPr>
          <p:cNvPicPr>
            <a:picLocks noChangeAspect="1"/>
          </p:cNvPicPr>
          <p:nvPr/>
        </p:nvPicPr>
        <p:blipFill>
          <a:blip r:embed="rId3"/>
          <a:stretch>
            <a:fillRect/>
          </a:stretch>
        </p:blipFill>
        <p:spPr>
          <a:xfrm>
            <a:off x="1919536" y="1628800"/>
            <a:ext cx="7822800" cy="4515528"/>
          </a:xfrm>
          <a:prstGeom prst="rect">
            <a:avLst/>
          </a:prstGeom>
        </p:spPr>
      </p:pic>
      <p:sp>
        <p:nvSpPr>
          <p:cNvPr id="3" name="Dian numeron paikkamerkki 2">
            <a:extLst>
              <a:ext uri="{FF2B5EF4-FFF2-40B4-BE49-F238E27FC236}">
                <a16:creationId xmlns:a16="http://schemas.microsoft.com/office/drawing/2014/main" id="{48708849-B54C-70BC-7B76-DA7E2090710A}"/>
              </a:ext>
            </a:extLst>
          </p:cNvPr>
          <p:cNvSpPr>
            <a:spLocks noGrp="1"/>
          </p:cNvSpPr>
          <p:nvPr>
            <p:ph type="sldNum" sz="quarter" idx="12"/>
          </p:nvPr>
        </p:nvSpPr>
        <p:spPr/>
        <p:txBody>
          <a:bodyPr/>
          <a:lstStyle/>
          <a:p>
            <a:fld id="{BE2D8D75-17F6-474C-8CC8-AD93DCE1F39D}" type="slidenum">
              <a:rPr lang="fi-FI" smtClean="0"/>
              <a:t>35</a:t>
            </a:fld>
            <a:endParaRPr lang="fi-FI"/>
          </a:p>
        </p:txBody>
      </p:sp>
    </p:spTree>
    <p:extLst>
      <p:ext uri="{BB962C8B-B14F-4D97-AF65-F5344CB8AC3E}">
        <p14:creationId xmlns:p14="http://schemas.microsoft.com/office/powerpoint/2010/main" val="39482880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6C60DBA1-4A06-44BD-94D6-8EBBD9926460}"/>
              </a:ext>
            </a:extLst>
          </p:cNvPr>
          <p:cNvSpPr>
            <a:spLocks noGrp="1"/>
          </p:cNvSpPr>
          <p:nvPr>
            <p:ph type="ctrTitle"/>
          </p:nvPr>
        </p:nvSpPr>
        <p:spPr/>
        <p:txBody>
          <a:bodyPr/>
          <a:lstStyle/>
          <a:p>
            <a:r>
              <a:rPr lang="fi-FI" dirty="0" err="1"/>
              <a:t>Finansieringen</a:t>
            </a:r>
            <a:r>
              <a:rPr lang="fi-FI" dirty="0"/>
              <a:t> av </a:t>
            </a:r>
            <a:r>
              <a:rPr lang="fi-FI" dirty="0" err="1"/>
              <a:t>arbetspensionerna</a:t>
            </a:r>
            <a:br>
              <a:rPr lang="fi-FI" dirty="0"/>
            </a:br>
            <a:endParaRPr lang="fi-FI" dirty="0"/>
          </a:p>
        </p:txBody>
      </p:sp>
      <p:sp>
        <p:nvSpPr>
          <p:cNvPr id="7" name="Tekstin paikkamerkki 6">
            <a:extLst>
              <a:ext uri="{FF2B5EF4-FFF2-40B4-BE49-F238E27FC236}">
                <a16:creationId xmlns:a16="http://schemas.microsoft.com/office/drawing/2014/main" id="{6B25CB05-6270-4178-B84E-2B82F08F73C2}"/>
              </a:ext>
            </a:extLst>
          </p:cNvPr>
          <p:cNvSpPr>
            <a:spLocks noGrp="1"/>
          </p:cNvSpPr>
          <p:nvPr>
            <p:ph type="body" sz="quarter" idx="13"/>
          </p:nvPr>
        </p:nvSpPr>
        <p:spPr/>
        <p:txBody>
          <a:bodyPr/>
          <a:lstStyle/>
          <a:p>
            <a:r>
              <a:rPr lang="fi-FI" dirty="0"/>
              <a:t>9</a:t>
            </a:r>
          </a:p>
        </p:txBody>
      </p:sp>
      <p:sp>
        <p:nvSpPr>
          <p:cNvPr id="2" name="Dian numeron paikkamerkki 1">
            <a:extLst>
              <a:ext uri="{FF2B5EF4-FFF2-40B4-BE49-F238E27FC236}">
                <a16:creationId xmlns:a16="http://schemas.microsoft.com/office/drawing/2014/main" id="{1A4E939F-BD81-0D6C-E5A2-F05CC0CFD6D7}"/>
              </a:ext>
            </a:extLst>
          </p:cNvPr>
          <p:cNvSpPr>
            <a:spLocks noGrp="1"/>
          </p:cNvSpPr>
          <p:nvPr>
            <p:ph type="sldNum" sz="quarter" idx="12"/>
          </p:nvPr>
        </p:nvSpPr>
        <p:spPr/>
        <p:txBody>
          <a:bodyPr/>
          <a:lstStyle/>
          <a:p>
            <a:fld id="{BE2D8D75-17F6-474C-8CC8-AD93DCE1F39D}" type="slidenum">
              <a:rPr lang="fi-FI" smtClean="0"/>
              <a:t>36</a:t>
            </a:fld>
            <a:endParaRPr lang="fi-FI"/>
          </a:p>
        </p:txBody>
      </p:sp>
    </p:spTree>
    <p:extLst>
      <p:ext uri="{BB962C8B-B14F-4D97-AF65-F5344CB8AC3E}">
        <p14:creationId xmlns:p14="http://schemas.microsoft.com/office/powerpoint/2010/main" val="24044595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F97737B-C986-4B63-93C7-3C461106678B}"/>
              </a:ext>
            </a:extLst>
          </p:cNvPr>
          <p:cNvSpPr>
            <a:spLocks noGrp="1"/>
          </p:cNvSpPr>
          <p:nvPr>
            <p:ph type="title"/>
          </p:nvPr>
        </p:nvSpPr>
        <p:spPr/>
        <p:txBody>
          <a:bodyPr/>
          <a:lstStyle/>
          <a:p>
            <a:pPr algn="ctr"/>
            <a:r>
              <a:rPr lang="fi-FI" dirty="0" err="1"/>
              <a:t>Finansiering</a:t>
            </a:r>
            <a:r>
              <a:rPr lang="fi-FI" dirty="0"/>
              <a:t> av </a:t>
            </a:r>
            <a:r>
              <a:rPr lang="fi-FI" dirty="0" err="1"/>
              <a:t>pensioner</a:t>
            </a:r>
            <a:r>
              <a:rPr lang="fi-FI" dirty="0"/>
              <a:t> </a:t>
            </a:r>
            <a:r>
              <a:rPr lang="fi-FI" dirty="0" err="1"/>
              <a:t>enligt</a:t>
            </a:r>
            <a:r>
              <a:rPr lang="fi-FI" dirty="0"/>
              <a:t> </a:t>
            </a:r>
            <a:r>
              <a:rPr lang="fi-FI" dirty="0" err="1"/>
              <a:t>olika</a:t>
            </a:r>
            <a:r>
              <a:rPr lang="fi-FI" dirty="0"/>
              <a:t> </a:t>
            </a:r>
            <a:r>
              <a:rPr lang="fi-FI" dirty="0" err="1"/>
              <a:t>lagar</a:t>
            </a:r>
            <a:endParaRPr lang="fi-FI" dirty="0"/>
          </a:p>
        </p:txBody>
      </p:sp>
      <p:pic>
        <p:nvPicPr>
          <p:cNvPr id="3" name="Kuva 2" descr="Pensionerna finansieras beroende på pensionslag av arbetsgivare, arbetstagare, företagare, lantbruksföretagare och staten. Ur statens medel bekostas också folkpensioner samt StPEL-förmåner för vård av barn under tre år och för studier och omkostnaderna för dessa.">
            <a:extLst>
              <a:ext uri="{FF2B5EF4-FFF2-40B4-BE49-F238E27FC236}">
                <a16:creationId xmlns:a16="http://schemas.microsoft.com/office/drawing/2014/main" id="{88731A11-230F-4E52-B8B0-001584B444FC}"/>
              </a:ext>
            </a:extLst>
          </p:cNvPr>
          <p:cNvPicPr>
            <a:picLocks noChangeAspect="1"/>
          </p:cNvPicPr>
          <p:nvPr/>
        </p:nvPicPr>
        <p:blipFill>
          <a:blip r:embed="rId3"/>
          <a:stretch>
            <a:fillRect/>
          </a:stretch>
        </p:blipFill>
        <p:spPr>
          <a:xfrm>
            <a:off x="479376" y="1695497"/>
            <a:ext cx="5340559" cy="4170025"/>
          </a:xfrm>
          <a:prstGeom prst="rect">
            <a:avLst/>
          </a:prstGeom>
        </p:spPr>
      </p:pic>
      <p:sp>
        <p:nvSpPr>
          <p:cNvPr id="7" name="Tekstiruutu 6">
            <a:extLst>
              <a:ext uri="{FF2B5EF4-FFF2-40B4-BE49-F238E27FC236}">
                <a16:creationId xmlns:a16="http://schemas.microsoft.com/office/drawing/2014/main" id="{878D541F-D6B7-FE86-1C11-62E7F8E99895}"/>
              </a:ext>
            </a:extLst>
          </p:cNvPr>
          <p:cNvSpPr txBox="1"/>
          <p:nvPr/>
        </p:nvSpPr>
        <p:spPr>
          <a:xfrm>
            <a:off x="6348440" y="1859339"/>
            <a:ext cx="4936925" cy="313932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600" b="0" i="0" u="none" strike="noStrike" kern="1200" cap="none" spc="0" normalizeH="0" baseline="0" noProof="0" dirty="0">
                <a:ln>
                  <a:noFill/>
                </a:ln>
                <a:solidFill>
                  <a:prstClr val="black"/>
                </a:solidFill>
                <a:effectLst/>
                <a:uLnTx/>
                <a:uFillTx/>
                <a:latin typeface="Calibri"/>
                <a:ea typeface="+mn-ea"/>
                <a:cs typeface="+mn-cs"/>
              </a:rPr>
              <a:t>Det lagstadgade arbetspensionsskyddet i Finland finansieras huvudsakligen med arbetspensionsavgifter som arbetsgivarna, företagarna, lantbruksföretagarna och arbetstagarna betalar samt med de insamlade pensionsfonderna och avkastningen på dem.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600" b="0" i="0" u="none" strike="noStrike" kern="1200" cap="none" spc="0" normalizeH="0" baseline="0" noProof="0" dirty="0">
                <a:ln>
                  <a:noFill/>
                </a:ln>
                <a:solidFill>
                  <a:prstClr val="black"/>
                </a:solidFill>
                <a:effectLst/>
                <a:uLnTx/>
                <a:uFillTx/>
                <a:latin typeface="Calibri"/>
                <a:ea typeface="+mn-ea"/>
                <a:cs typeface="+mn-cs"/>
              </a:rPr>
              <a:t>En del av pensionerna bekostas med statens andelar och Sysselsättningsfondens inbetalningar till arbetspensionssystemet.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600" b="0" i="0" u="none" strike="noStrike" kern="1200" cap="none" spc="0" normalizeH="0" baseline="0" noProof="0" dirty="0">
                <a:ln>
                  <a:noFill/>
                </a:ln>
                <a:solidFill>
                  <a:prstClr val="black"/>
                </a:solidFill>
                <a:effectLst/>
                <a:uLnTx/>
                <a:uFillTx/>
                <a:latin typeface="Calibri"/>
                <a:ea typeface="+mn-ea"/>
                <a:cs typeface="+mn-cs"/>
              </a:rPr>
              <a:t>Staten bekostar också </a:t>
            </a:r>
            <a:r>
              <a:rPr kumimoji="0" lang="sv-SE" sz="1600" b="0" i="0" u="none" strike="noStrike" kern="1200" cap="none" spc="0" normalizeH="0" baseline="0" noProof="0" dirty="0" err="1">
                <a:ln>
                  <a:noFill/>
                </a:ln>
                <a:solidFill>
                  <a:prstClr val="black"/>
                </a:solidFill>
                <a:effectLst/>
                <a:uLnTx/>
                <a:uFillTx/>
                <a:latin typeface="Calibri"/>
                <a:ea typeface="+mn-ea"/>
                <a:cs typeface="+mn-cs"/>
              </a:rPr>
              <a:t>StPEL</a:t>
            </a:r>
            <a:r>
              <a:rPr kumimoji="0" lang="sv-SE" sz="1600" b="0" i="0" u="none" strike="noStrike" kern="1200" cap="none" spc="0" normalizeH="0" baseline="0" noProof="0" dirty="0">
                <a:ln>
                  <a:noFill/>
                </a:ln>
                <a:solidFill>
                  <a:prstClr val="black"/>
                </a:solidFill>
                <a:effectLst/>
                <a:uLnTx/>
                <a:uFillTx/>
                <a:latin typeface="Calibri"/>
                <a:ea typeface="+mn-ea"/>
                <a:cs typeface="+mn-cs"/>
              </a:rPr>
              <a:t>-förmåner, som tillväxer under tid för vård av barn under tre år eller studier, och omkostnader som hänför sig till dem. </a:t>
            </a:r>
            <a:endParaRPr kumimoji="0" lang="fi-FI" sz="2200" b="0" i="0" u="none" strike="noStrike" kern="1200" cap="none" spc="0" normalizeH="0" baseline="0" noProof="0" dirty="0">
              <a:ln>
                <a:noFill/>
              </a:ln>
              <a:solidFill>
                <a:prstClr val="black"/>
              </a:solidFill>
              <a:effectLst/>
              <a:uLnTx/>
              <a:uFillTx/>
              <a:latin typeface="Calibri"/>
              <a:ea typeface="+mn-ea"/>
              <a:cs typeface="+mn-cs"/>
            </a:endParaRPr>
          </a:p>
          <a:p>
            <a:pPr algn="l"/>
            <a:endParaRPr lang="fi-FI" sz="2200" dirty="0" err="1"/>
          </a:p>
        </p:txBody>
      </p:sp>
      <p:sp>
        <p:nvSpPr>
          <p:cNvPr id="4" name="Dian numeron paikkamerkki 3">
            <a:extLst>
              <a:ext uri="{FF2B5EF4-FFF2-40B4-BE49-F238E27FC236}">
                <a16:creationId xmlns:a16="http://schemas.microsoft.com/office/drawing/2014/main" id="{7DFE8B49-F9AC-1F34-3FDC-F0C655495CDD}"/>
              </a:ext>
            </a:extLst>
          </p:cNvPr>
          <p:cNvSpPr>
            <a:spLocks noGrp="1"/>
          </p:cNvSpPr>
          <p:nvPr>
            <p:ph type="sldNum" sz="quarter" idx="12"/>
          </p:nvPr>
        </p:nvSpPr>
        <p:spPr/>
        <p:txBody>
          <a:bodyPr/>
          <a:lstStyle/>
          <a:p>
            <a:fld id="{BE2D8D75-17F6-474C-8CC8-AD93DCE1F39D}" type="slidenum">
              <a:rPr lang="fi-FI" smtClean="0"/>
              <a:t>37</a:t>
            </a:fld>
            <a:endParaRPr lang="fi-FI"/>
          </a:p>
        </p:txBody>
      </p:sp>
    </p:spTree>
    <p:extLst>
      <p:ext uri="{BB962C8B-B14F-4D97-AF65-F5344CB8AC3E}">
        <p14:creationId xmlns:p14="http://schemas.microsoft.com/office/powerpoint/2010/main" val="32877498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F97737B-C986-4B63-93C7-3C461106678B}"/>
              </a:ext>
            </a:extLst>
          </p:cNvPr>
          <p:cNvSpPr>
            <a:spLocks noGrp="1"/>
          </p:cNvSpPr>
          <p:nvPr>
            <p:ph type="title"/>
          </p:nvPr>
        </p:nvSpPr>
        <p:spPr>
          <a:xfrm>
            <a:off x="119336" y="360000"/>
            <a:ext cx="11017224" cy="779154"/>
          </a:xfrm>
        </p:spPr>
        <p:txBody>
          <a:bodyPr/>
          <a:lstStyle/>
          <a:p>
            <a:pPr algn="ctr"/>
            <a:r>
              <a:rPr lang="fi-FI" sz="3600" dirty="0" err="1"/>
              <a:t>Penningflöderna</a:t>
            </a:r>
            <a:r>
              <a:rPr lang="fi-FI" sz="3600" dirty="0"/>
              <a:t> i </a:t>
            </a:r>
            <a:r>
              <a:rPr lang="fi-FI" sz="3600" dirty="0" err="1"/>
              <a:t>arbetspensionssystemet</a:t>
            </a:r>
            <a:r>
              <a:rPr lang="fi-FI" sz="3600" dirty="0"/>
              <a:t> </a:t>
            </a:r>
            <a:r>
              <a:rPr lang="fi-FI" sz="3600" err="1"/>
              <a:t>år</a:t>
            </a:r>
            <a:r>
              <a:rPr lang="fi-FI" sz="3600"/>
              <a:t> 2022</a:t>
            </a:r>
            <a:endParaRPr lang="fi-FI" sz="3600" dirty="0"/>
          </a:p>
        </p:txBody>
      </p:sp>
      <p:pic>
        <p:nvPicPr>
          <p:cNvPr id="5" name="Kuva 4" descr="Arbetspensionssystemets tillgångar minskade år 2022 med 14,6 miljarder euro och uppgick vid årets slut till 242,4 miljarder euro. År 2022 var placeringsavkastningen -14,8 miljarder euro, inkomsterna 30,4 miljarder euro och utgifterna 31,9 miljarder euro.">
            <a:extLst>
              <a:ext uri="{FF2B5EF4-FFF2-40B4-BE49-F238E27FC236}">
                <a16:creationId xmlns:a16="http://schemas.microsoft.com/office/drawing/2014/main" id="{6574A59F-D7B7-86FE-98AE-1B0A76F03C02}"/>
              </a:ext>
            </a:extLst>
          </p:cNvPr>
          <p:cNvPicPr>
            <a:picLocks noChangeAspect="1"/>
          </p:cNvPicPr>
          <p:nvPr/>
        </p:nvPicPr>
        <p:blipFill>
          <a:blip r:embed="rId3"/>
          <a:stretch>
            <a:fillRect/>
          </a:stretch>
        </p:blipFill>
        <p:spPr>
          <a:xfrm>
            <a:off x="2135560" y="1337718"/>
            <a:ext cx="7780015" cy="4733924"/>
          </a:xfrm>
          <a:prstGeom prst="rect">
            <a:avLst/>
          </a:prstGeom>
        </p:spPr>
      </p:pic>
      <p:sp>
        <p:nvSpPr>
          <p:cNvPr id="3" name="Dian numeron paikkamerkki 2">
            <a:extLst>
              <a:ext uri="{FF2B5EF4-FFF2-40B4-BE49-F238E27FC236}">
                <a16:creationId xmlns:a16="http://schemas.microsoft.com/office/drawing/2014/main" id="{4055C344-3244-0433-A04E-6319970F3959}"/>
              </a:ext>
            </a:extLst>
          </p:cNvPr>
          <p:cNvSpPr>
            <a:spLocks noGrp="1"/>
          </p:cNvSpPr>
          <p:nvPr>
            <p:ph type="sldNum" sz="quarter" idx="12"/>
          </p:nvPr>
        </p:nvSpPr>
        <p:spPr/>
        <p:txBody>
          <a:bodyPr/>
          <a:lstStyle/>
          <a:p>
            <a:fld id="{BE2D8D75-17F6-474C-8CC8-AD93DCE1F39D}" type="slidenum">
              <a:rPr lang="fi-FI" smtClean="0"/>
              <a:t>38</a:t>
            </a:fld>
            <a:endParaRPr lang="fi-FI"/>
          </a:p>
        </p:txBody>
      </p:sp>
    </p:spTree>
    <p:extLst>
      <p:ext uri="{BB962C8B-B14F-4D97-AF65-F5344CB8AC3E}">
        <p14:creationId xmlns:p14="http://schemas.microsoft.com/office/powerpoint/2010/main" val="7293523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F97737B-C986-4B63-93C7-3C461106678B}"/>
              </a:ext>
            </a:extLst>
          </p:cNvPr>
          <p:cNvSpPr>
            <a:spLocks noGrp="1"/>
          </p:cNvSpPr>
          <p:nvPr>
            <p:ph type="title"/>
          </p:nvPr>
        </p:nvSpPr>
        <p:spPr>
          <a:xfrm>
            <a:off x="119336" y="260648"/>
            <a:ext cx="11017224" cy="764745"/>
          </a:xfrm>
        </p:spPr>
        <p:txBody>
          <a:bodyPr/>
          <a:lstStyle/>
          <a:p>
            <a:pPr algn="ctr"/>
            <a:r>
              <a:rPr lang="fi-FI" sz="3600" dirty="0" err="1"/>
              <a:t>Arbetspensionsavgifternas</a:t>
            </a:r>
            <a:r>
              <a:rPr lang="fi-FI" sz="3600" dirty="0"/>
              <a:t> </a:t>
            </a:r>
            <a:r>
              <a:rPr lang="fi-FI" sz="3600" dirty="0" err="1"/>
              <a:t>procentsatser</a:t>
            </a:r>
            <a:r>
              <a:rPr lang="fi-FI" sz="3600" dirty="0"/>
              <a:t> </a:t>
            </a:r>
            <a:r>
              <a:rPr lang="fi-FI" sz="3600" err="1"/>
              <a:t>år</a:t>
            </a:r>
            <a:r>
              <a:rPr lang="fi-FI" sz="3600"/>
              <a:t> 2024</a:t>
            </a:r>
            <a:endParaRPr lang="fi-FI" sz="3600" dirty="0"/>
          </a:p>
        </p:txBody>
      </p:sp>
      <p:sp>
        <p:nvSpPr>
          <p:cNvPr id="8" name="TextBox 11">
            <a:extLst>
              <a:ext uri="{FF2B5EF4-FFF2-40B4-BE49-F238E27FC236}">
                <a16:creationId xmlns:a16="http://schemas.microsoft.com/office/drawing/2014/main" id="{7ADDDF38-E86C-43BF-A6E2-4D2B96F89BAF}"/>
              </a:ext>
            </a:extLst>
          </p:cNvPr>
          <p:cNvSpPr txBox="1"/>
          <p:nvPr/>
        </p:nvSpPr>
        <p:spPr>
          <a:xfrm>
            <a:off x="2135560" y="5697836"/>
            <a:ext cx="7920880" cy="1077218"/>
          </a:xfrm>
          <a:prstGeom prst="rect">
            <a:avLst/>
          </a:prstGeom>
          <a:noFill/>
        </p:spPr>
        <p:txBody>
          <a:bodyPr wrap="square" rtlCol="0">
            <a:spAutoFit/>
          </a:bodyPr>
          <a:lstStyle/>
          <a:p>
            <a:pPr marL="342900" indent="-342900" algn="l">
              <a:buAutoNum type="arabicParenR"/>
            </a:pPr>
            <a:r>
              <a:rPr lang="fi-FI" sz="1600" dirty="0" err="1"/>
              <a:t>Fastställda</a:t>
            </a:r>
            <a:r>
              <a:rPr lang="fi-FI" sz="1600" dirty="0"/>
              <a:t> </a:t>
            </a:r>
            <a:r>
              <a:rPr lang="fi-FI" sz="1600" dirty="0" err="1"/>
              <a:t>FöPL-avgifter</a:t>
            </a:r>
            <a:r>
              <a:rPr lang="fi-FI" sz="1600" dirty="0"/>
              <a:t>.</a:t>
            </a:r>
            <a:endParaRPr lang="en-FI" sz="1600" dirty="0"/>
          </a:p>
          <a:p>
            <a:pPr marL="342900" indent="-342900" algn="l">
              <a:buAutoNum type="arabicParenR"/>
            </a:pPr>
            <a:r>
              <a:rPr lang="fi-FI" sz="1600" dirty="0" err="1"/>
              <a:t>Lantbruksföretagares</a:t>
            </a:r>
            <a:r>
              <a:rPr lang="fi-FI" sz="1600" dirty="0"/>
              <a:t> </a:t>
            </a:r>
            <a:r>
              <a:rPr lang="fi-FI" sz="1600" dirty="0" err="1"/>
              <a:t>genomsnittliga</a:t>
            </a:r>
            <a:r>
              <a:rPr lang="fi-FI" sz="1600" dirty="0"/>
              <a:t> </a:t>
            </a:r>
            <a:r>
              <a:rPr lang="fi-FI" sz="1600" dirty="0" err="1"/>
              <a:t>avgift</a:t>
            </a:r>
            <a:r>
              <a:rPr lang="fi-FI" sz="1600" dirty="0"/>
              <a:t> </a:t>
            </a:r>
            <a:r>
              <a:rPr lang="fi-FI" sz="1600" err="1"/>
              <a:t>är</a:t>
            </a:r>
            <a:r>
              <a:rPr lang="fi-FI" sz="1600"/>
              <a:t> 14,0 </a:t>
            </a:r>
            <a:r>
              <a:rPr lang="fi-FI" sz="1600" dirty="0" err="1"/>
              <a:t>procent</a:t>
            </a:r>
            <a:r>
              <a:rPr lang="fi-FI" sz="1600" dirty="0"/>
              <a:t> </a:t>
            </a:r>
            <a:r>
              <a:rPr lang="fi-FI" sz="1600" dirty="0" err="1"/>
              <a:t>och</a:t>
            </a:r>
            <a:r>
              <a:rPr lang="fi-FI" sz="1600" dirty="0"/>
              <a:t> </a:t>
            </a:r>
            <a:r>
              <a:rPr lang="fi-FI" sz="1600" dirty="0" err="1"/>
              <a:t>stipendietagarnas</a:t>
            </a:r>
            <a:r>
              <a:rPr lang="fi-FI" sz="1600" dirty="0"/>
              <a:t> 13,3 </a:t>
            </a:r>
            <a:r>
              <a:rPr lang="fi-FI" sz="1600" dirty="0" err="1"/>
              <a:t>procent</a:t>
            </a:r>
            <a:r>
              <a:rPr lang="en-FI" sz="1600" dirty="0"/>
              <a:t>.</a:t>
            </a:r>
          </a:p>
          <a:p>
            <a:pPr marL="342900" indent="-342900" algn="l">
              <a:buAutoNum type="arabicParenR"/>
            </a:pPr>
            <a:r>
              <a:rPr lang="fi-FI" sz="1600" dirty="0" err="1"/>
              <a:t>Fastställda</a:t>
            </a:r>
            <a:r>
              <a:rPr lang="fi-FI" sz="1600" dirty="0"/>
              <a:t> </a:t>
            </a:r>
            <a:r>
              <a:rPr lang="fi-FI" sz="1600" dirty="0" err="1"/>
              <a:t>grundprocenter</a:t>
            </a:r>
            <a:r>
              <a:rPr lang="fi-FI" sz="1600" dirty="0"/>
              <a:t> </a:t>
            </a:r>
            <a:r>
              <a:rPr lang="fi-FI" sz="1600" dirty="0" err="1"/>
              <a:t>enligt</a:t>
            </a:r>
            <a:r>
              <a:rPr lang="fi-FI" sz="1600" dirty="0"/>
              <a:t> </a:t>
            </a:r>
            <a:r>
              <a:rPr lang="fi-FI" sz="1600" dirty="0" err="1"/>
              <a:t>LFöPL</a:t>
            </a:r>
            <a:r>
              <a:rPr lang="en-FI" sz="1600" dirty="0"/>
              <a:t>.</a:t>
            </a:r>
          </a:p>
        </p:txBody>
      </p:sp>
      <p:graphicFrame>
        <p:nvGraphicFramePr>
          <p:cNvPr id="4" name="Table 2">
            <a:extLst>
              <a:ext uri="{FF2B5EF4-FFF2-40B4-BE49-F238E27FC236}">
                <a16:creationId xmlns:a16="http://schemas.microsoft.com/office/drawing/2014/main" id="{18402309-0C2B-4000-6C62-714D82B7E88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63045555"/>
              </p:ext>
            </p:extLst>
          </p:nvPr>
        </p:nvGraphicFramePr>
        <p:xfrm>
          <a:off x="2213179" y="1165860"/>
          <a:ext cx="7403891" cy="4526280"/>
        </p:xfrm>
        <a:graphic>
          <a:graphicData uri="http://schemas.openxmlformats.org/drawingml/2006/table">
            <a:tbl>
              <a:tblPr firstRow="1" bandRow="1">
                <a:tableStyleId>{5C22544A-7EE6-4342-B048-85BDC9FD1C3A}</a:tableStyleId>
              </a:tblPr>
              <a:tblGrid>
                <a:gridCol w="1994844">
                  <a:extLst>
                    <a:ext uri="{9D8B030D-6E8A-4147-A177-3AD203B41FA5}">
                      <a16:colId xmlns:a16="http://schemas.microsoft.com/office/drawing/2014/main" val="4161399589"/>
                    </a:ext>
                  </a:extLst>
                </a:gridCol>
                <a:gridCol w="1926510">
                  <a:extLst>
                    <a:ext uri="{9D8B030D-6E8A-4147-A177-3AD203B41FA5}">
                      <a16:colId xmlns:a16="http://schemas.microsoft.com/office/drawing/2014/main" val="299845288"/>
                    </a:ext>
                  </a:extLst>
                </a:gridCol>
                <a:gridCol w="1778317">
                  <a:extLst>
                    <a:ext uri="{9D8B030D-6E8A-4147-A177-3AD203B41FA5}">
                      <a16:colId xmlns:a16="http://schemas.microsoft.com/office/drawing/2014/main" val="4190950500"/>
                    </a:ext>
                  </a:extLst>
                </a:gridCol>
                <a:gridCol w="1704220">
                  <a:extLst>
                    <a:ext uri="{9D8B030D-6E8A-4147-A177-3AD203B41FA5}">
                      <a16:colId xmlns:a16="http://schemas.microsoft.com/office/drawing/2014/main" val="1146077938"/>
                    </a:ext>
                  </a:extLst>
                </a:gridCol>
              </a:tblGrid>
              <a:tr h="370840">
                <a:tc>
                  <a:txBody>
                    <a:bodyPr/>
                    <a:lstStyle/>
                    <a:p>
                      <a:endParaRPr lang="en-FI" dirty="0"/>
                    </a:p>
                  </a:txBody>
                  <a:tcPr/>
                </a:tc>
                <a:tc>
                  <a:txBody>
                    <a:bodyPr/>
                    <a:lstStyle/>
                    <a:p>
                      <a:r>
                        <a:rPr lang="fi-FI" dirty="0" err="1"/>
                        <a:t>Avgifter</a:t>
                      </a:r>
                      <a:r>
                        <a:rPr lang="fi-FI" dirty="0"/>
                        <a:t> i % av </a:t>
                      </a:r>
                      <a:r>
                        <a:rPr lang="fi-FI" dirty="0" err="1"/>
                        <a:t>arbetsinkomsten</a:t>
                      </a:r>
                      <a:r>
                        <a:rPr lang="fi-FI" dirty="0"/>
                        <a:t> (</a:t>
                      </a:r>
                      <a:r>
                        <a:rPr lang="fi-FI" dirty="0" err="1"/>
                        <a:t>uppskattning</a:t>
                      </a:r>
                      <a:r>
                        <a:rPr lang="fi-FI" dirty="0"/>
                        <a:t>)</a:t>
                      </a:r>
                      <a:endParaRPr lang="en-FI" dirty="0"/>
                    </a:p>
                  </a:txBody>
                  <a:tcPr/>
                </a:tc>
                <a:tc>
                  <a:txBody>
                    <a:bodyPr/>
                    <a:lstStyle/>
                    <a:p>
                      <a:pPr algn="l"/>
                      <a:r>
                        <a:rPr lang="fi-FI" dirty="0" err="1"/>
                        <a:t>Arbetstagarens</a:t>
                      </a:r>
                      <a:r>
                        <a:rPr lang="fi-FI" dirty="0"/>
                        <a:t> </a:t>
                      </a:r>
                      <a:r>
                        <a:rPr lang="fi-FI" dirty="0" err="1"/>
                        <a:t>avgiftsandel</a:t>
                      </a:r>
                      <a:r>
                        <a:rPr lang="fi-FI" dirty="0"/>
                        <a:t> </a:t>
                      </a:r>
                      <a:r>
                        <a:rPr lang="en-FI" dirty="0"/>
                        <a:t>%</a:t>
                      </a:r>
                    </a:p>
                    <a:p>
                      <a:pPr algn="l"/>
                      <a:r>
                        <a:rPr lang="fi-FI" dirty="0" err="1"/>
                        <a:t>före</a:t>
                      </a:r>
                      <a:r>
                        <a:rPr lang="en-FI" dirty="0"/>
                        <a:t> 53 </a:t>
                      </a:r>
                      <a:r>
                        <a:rPr lang="fi-FI" dirty="0" err="1"/>
                        <a:t>år</a:t>
                      </a:r>
                      <a:r>
                        <a:rPr lang="en-FI" dirty="0"/>
                        <a:t> </a:t>
                      </a:r>
                      <a:r>
                        <a:rPr lang="fi-FI" dirty="0" err="1"/>
                        <a:t>och</a:t>
                      </a:r>
                      <a:r>
                        <a:rPr lang="fi-FI" dirty="0"/>
                        <a:t> </a:t>
                      </a:r>
                      <a:r>
                        <a:rPr lang="fi-FI" dirty="0" err="1"/>
                        <a:t>minst</a:t>
                      </a:r>
                      <a:r>
                        <a:rPr lang="en-FI" dirty="0"/>
                        <a:t>  63 </a:t>
                      </a:r>
                      <a:r>
                        <a:rPr lang="fi-FI" dirty="0" err="1"/>
                        <a:t>år</a:t>
                      </a:r>
                      <a:endParaRPr lang="en-FI" dirty="0"/>
                    </a:p>
                  </a:txBody>
                  <a:tcPr/>
                </a:tc>
                <a:tc>
                  <a:txBody>
                    <a:bodyPr/>
                    <a:lstStyle/>
                    <a:p>
                      <a:pPr algn="l"/>
                      <a:r>
                        <a:rPr lang="fi-FI" dirty="0" err="1"/>
                        <a:t>Arbetstagarens</a:t>
                      </a:r>
                      <a:r>
                        <a:rPr lang="fi-FI" dirty="0"/>
                        <a:t> </a:t>
                      </a:r>
                      <a:r>
                        <a:rPr lang="fi-FI" dirty="0" err="1"/>
                        <a:t>avgiftsandel</a:t>
                      </a:r>
                      <a:r>
                        <a:rPr lang="fi-FI" dirty="0"/>
                        <a:t> </a:t>
                      </a:r>
                      <a:r>
                        <a:rPr lang="en-FI" dirty="0"/>
                        <a:t>%</a:t>
                      </a:r>
                    </a:p>
                    <a:p>
                      <a:pPr algn="l"/>
                      <a:r>
                        <a:rPr lang="fi-FI" dirty="0"/>
                        <a:t>53–62 </a:t>
                      </a:r>
                      <a:r>
                        <a:rPr lang="fi-FI" dirty="0" err="1"/>
                        <a:t>år</a:t>
                      </a:r>
                      <a:endParaRPr lang="en-FI" dirty="0"/>
                    </a:p>
                    <a:p>
                      <a:pPr algn="l"/>
                      <a:endParaRPr lang="en-FI" dirty="0"/>
                    </a:p>
                  </a:txBody>
                  <a:tcPr/>
                </a:tc>
                <a:extLst>
                  <a:ext uri="{0D108BD9-81ED-4DB2-BD59-A6C34878D82A}">
                    <a16:rowId xmlns:a16="http://schemas.microsoft.com/office/drawing/2014/main" val="3691417787"/>
                  </a:ext>
                </a:extLst>
              </a:tr>
              <a:tr h="370840">
                <a:tc>
                  <a:txBody>
                    <a:bodyPr/>
                    <a:lstStyle/>
                    <a:p>
                      <a:r>
                        <a:rPr lang="en-FI" dirty="0"/>
                        <a:t>Palkansaajat</a:t>
                      </a:r>
                    </a:p>
                  </a:txBody>
                  <a:tcPr marL="108000"/>
                </a:tc>
                <a:tc>
                  <a:txBody>
                    <a:bodyPr/>
                    <a:lstStyle/>
                    <a:p>
                      <a:endParaRPr lang="en-FI" dirty="0"/>
                    </a:p>
                  </a:txBody>
                  <a:tcPr/>
                </a:tc>
                <a:tc>
                  <a:txBody>
                    <a:bodyPr/>
                    <a:lstStyle/>
                    <a:p>
                      <a:endParaRPr lang="en-FI" dirty="0"/>
                    </a:p>
                  </a:txBody>
                  <a:tcPr/>
                </a:tc>
                <a:tc>
                  <a:txBody>
                    <a:bodyPr/>
                    <a:lstStyle/>
                    <a:p>
                      <a:endParaRPr lang="en-FI"/>
                    </a:p>
                  </a:txBody>
                  <a:tcPr/>
                </a:tc>
                <a:extLst>
                  <a:ext uri="{0D108BD9-81ED-4DB2-BD59-A6C34878D82A}">
                    <a16:rowId xmlns:a16="http://schemas.microsoft.com/office/drawing/2014/main" val="1079877588"/>
                  </a:ext>
                </a:extLst>
              </a:tr>
              <a:tr h="370840">
                <a:tc>
                  <a:txBody>
                    <a:bodyPr/>
                    <a:lstStyle/>
                    <a:p>
                      <a:r>
                        <a:rPr lang="en-FI" dirty="0"/>
                        <a:t>TyEL</a:t>
                      </a:r>
                    </a:p>
                  </a:txBody>
                  <a:tcPr marL="108000">
                    <a:solidFill>
                      <a:srgbClr val="E7E9F3"/>
                    </a:solidFill>
                  </a:tcPr>
                </a:tc>
                <a:tc>
                  <a:txBody>
                    <a:bodyPr/>
                    <a:lstStyle/>
                    <a:p>
                      <a:pPr algn="l"/>
                      <a:r>
                        <a:rPr lang="en-FI" dirty="0"/>
                        <a:t>24,</a:t>
                      </a:r>
                      <a:r>
                        <a:rPr lang="fi-FI" dirty="0"/>
                        <a:t>81</a:t>
                      </a:r>
                      <a:endParaRPr lang="en-FI" dirty="0"/>
                    </a:p>
                  </a:txBody>
                  <a:tcPr marL="720000" marR="252000">
                    <a:solidFill>
                      <a:srgbClr val="E7E9F3"/>
                    </a:solidFill>
                  </a:tcPr>
                </a:tc>
                <a:tc>
                  <a:txBody>
                    <a:bodyPr/>
                    <a:lstStyle/>
                    <a:p>
                      <a:pPr algn="ctr"/>
                      <a:r>
                        <a:rPr lang="en-FI" dirty="0"/>
                        <a:t>7,15</a:t>
                      </a:r>
                    </a:p>
                  </a:txBody>
                  <a:tcPr>
                    <a:solidFill>
                      <a:srgbClr val="E7E9F3"/>
                    </a:solidFill>
                  </a:tcPr>
                </a:tc>
                <a:tc>
                  <a:txBody>
                    <a:bodyPr/>
                    <a:lstStyle/>
                    <a:p>
                      <a:pPr algn="ctr"/>
                      <a:r>
                        <a:rPr lang="en-FI" dirty="0"/>
                        <a:t>8,65</a:t>
                      </a:r>
                    </a:p>
                  </a:txBody>
                  <a:tcPr>
                    <a:solidFill>
                      <a:srgbClr val="E7E9F3"/>
                    </a:solidFill>
                  </a:tcPr>
                </a:tc>
                <a:extLst>
                  <a:ext uri="{0D108BD9-81ED-4DB2-BD59-A6C34878D82A}">
                    <a16:rowId xmlns:a16="http://schemas.microsoft.com/office/drawing/2014/main" val="3733886060"/>
                  </a:ext>
                </a:extLst>
              </a:tr>
              <a:tr h="370840">
                <a:tc>
                  <a:txBody>
                    <a:bodyPr/>
                    <a:lstStyle/>
                    <a:p>
                      <a:r>
                        <a:rPr lang="en-FI" dirty="0"/>
                        <a:t>MEL</a:t>
                      </a:r>
                    </a:p>
                  </a:txBody>
                  <a:tcPr marL="108000">
                    <a:solidFill>
                      <a:srgbClr val="E7E9F3"/>
                    </a:solidFill>
                  </a:tcPr>
                </a:tc>
                <a:tc>
                  <a:txBody>
                    <a:bodyPr/>
                    <a:lstStyle/>
                    <a:p>
                      <a:pPr algn="l"/>
                      <a:r>
                        <a:rPr lang="en-FI" dirty="0"/>
                        <a:t>19,0</a:t>
                      </a:r>
                    </a:p>
                  </a:txBody>
                  <a:tcPr marL="720000" marR="252000">
                    <a:solidFill>
                      <a:srgbClr val="E7E9F3"/>
                    </a:solidFill>
                  </a:tcPr>
                </a:tc>
                <a:tc>
                  <a:txBody>
                    <a:bodyPr/>
                    <a:lstStyle/>
                    <a:p>
                      <a:pPr algn="ctr"/>
                      <a:r>
                        <a:rPr lang="en-FI" dirty="0"/>
                        <a:t>7,15</a:t>
                      </a:r>
                    </a:p>
                  </a:txBody>
                  <a:tcPr>
                    <a:solidFill>
                      <a:srgbClr val="E7E9F3"/>
                    </a:solidFill>
                  </a:tcPr>
                </a:tc>
                <a:tc>
                  <a:txBody>
                    <a:bodyPr/>
                    <a:lstStyle/>
                    <a:p>
                      <a:pPr algn="ctr"/>
                      <a:r>
                        <a:rPr lang="en-FI" dirty="0"/>
                        <a:t>8,65</a:t>
                      </a:r>
                    </a:p>
                  </a:txBody>
                  <a:tcPr>
                    <a:solidFill>
                      <a:srgbClr val="E7E9F3"/>
                    </a:solidFill>
                  </a:tcPr>
                </a:tc>
                <a:extLst>
                  <a:ext uri="{0D108BD9-81ED-4DB2-BD59-A6C34878D82A}">
                    <a16:rowId xmlns:a16="http://schemas.microsoft.com/office/drawing/2014/main" val="3286062882"/>
                  </a:ext>
                </a:extLst>
              </a:tr>
              <a:tr h="370840">
                <a:tc>
                  <a:txBody>
                    <a:bodyPr/>
                    <a:lstStyle/>
                    <a:p>
                      <a:r>
                        <a:rPr lang="en-FI" dirty="0"/>
                        <a:t>JuEL (Keva)</a:t>
                      </a:r>
                    </a:p>
                  </a:txBody>
                  <a:tcPr marL="108000">
                    <a:solidFill>
                      <a:srgbClr val="E7E9F3"/>
                    </a:solidFill>
                  </a:tcPr>
                </a:tc>
                <a:tc>
                  <a:txBody>
                    <a:bodyPr/>
                    <a:lstStyle/>
                    <a:p>
                      <a:pPr algn="l"/>
                      <a:r>
                        <a:rPr lang="en-FI" dirty="0"/>
                        <a:t>2</a:t>
                      </a:r>
                      <a:r>
                        <a:rPr lang="fi-FI" dirty="0"/>
                        <a:t>7.15</a:t>
                      </a:r>
                      <a:endParaRPr lang="en-FI" dirty="0"/>
                    </a:p>
                  </a:txBody>
                  <a:tcPr marL="720000" marR="252000">
                    <a:solidFill>
                      <a:srgbClr val="E7E9F3"/>
                    </a:solidFill>
                  </a:tcPr>
                </a:tc>
                <a:tc>
                  <a:txBody>
                    <a:bodyPr/>
                    <a:lstStyle/>
                    <a:p>
                      <a:pPr algn="ctr"/>
                      <a:r>
                        <a:rPr lang="en-FI" dirty="0"/>
                        <a:t>7,15</a:t>
                      </a:r>
                    </a:p>
                  </a:txBody>
                  <a:tcPr>
                    <a:solidFill>
                      <a:srgbClr val="E7E9F3"/>
                    </a:solidFill>
                  </a:tcPr>
                </a:tc>
                <a:tc>
                  <a:txBody>
                    <a:bodyPr/>
                    <a:lstStyle/>
                    <a:p>
                      <a:pPr algn="ctr"/>
                      <a:r>
                        <a:rPr lang="en-FI" dirty="0"/>
                        <a:t>8,65</a:t>
                      </a:r>
                    </a:p>
                  </a:txBody>
                  <a:tcPr>
                    <a:solidFill>
                      <a:srgbClr val="E7E9F3"/>
                    </a:solidFill>
                  </a:tcPr>
                </a:tc>
                <a:extLst>
                  <a:ext uri="{0D108BD9-81ED-4DB2-BD59-A6C34878D82A}">
                    <a16:rowId xmlns:a16="http://schemas.microsoft.com/office/drawing/2014/main" val="3754335289"/>
                  </a:ext>
                </a:extLst>
              </a:tr>
              <a:tr h="370840">
                <a:tc>
                  <a:txBody>
                    <a:bodyPr/>
                    <a:lstStyle/>
                    <a:p>
                      <a:r>
                        <a:rPr lang="en-FI" dirty="0"/>
                        <a:t>JuEL (valtio)</a:t>
                      </a:r>
                    </a:p>
                  </a:txBody>
                  <a:tcPr marL="108000">
                    <a:solidFill>
                      <a:srgbClr val="E7E9F3"/>
                    </a:solidFill>
                  </a:tcPr>
                </a:tc>
                <a:tc>
                  <a:txBody>
                    <a:bodyPr/>
                    <a:lstStyle/>
                    <a:p>
                      <a:pPr algn="l"/>
                      <a:r>
                        <a:rPr lang="en-FI" dirty="0"/>
                        <a:t>24,</a:t>
                      </a:r>
                      <a:r>
                        <a:rPr lang="fi-FI" dirty="0"/>
                        <a:t>81</a:t>
                      </a:r>
                      <a:endParaRPr lang="en-FI" dirty="0"/>
                    </a:p>
                  </a:txBody>
                  <a:tcPr marL="720000" marR="252000">
                    <a:solidFill>
                      <a:srgbClr val="E7E9F3"/>
                    </a:solidFill>
                  </a:tcPr>
                </a:tc>
                <a:tc>
                  <a:txBody>
                    <a:bodyPr/>
                    <a:lstStyle/>
                    <a:p>
                      <a:pPr algn="ctr"/>
                      <a:r>
                        <a:rPr lang="en-FI" dirty="0"/>
                        <a:t>7,15</a:t>
                      </a:r>
                    </a:p>
                  </a:txBody>
                  <a:tcPr>
                    <a:solidFill>
                      <a:srgbClr val="E7E9F3"/>
                    </a:solidFill>
                  </a:tcPr>
                </a:tc>
                <a:tc>
                  <a:txBody>
                    <a:bodyPr/>
                    <a:lstStyle/>
                    <a:p>
                      <a:pPr algn="ctr"/>
                      <a:r>
                        <a:rPr lang="en-FI" dirty="0"/>
                        <a:t>8,65</a:t>
                      </a:r>
                    </a:p>
                  </a:txBody>
                  <a:tcPr>
                    <a:solidFill>
                      <a:srgbClr val="E7E9F3"/>
                    </a:solidFill>
                  </a:tcPr>
                </a:tc>
                <a:extLst>
                  <a:ext uri="{0D108BD9-81ED-4DB2-BD59-A6C34878D82A}">
                    <a16:rowId xmlns:a16="http://schemas.microsoft.com/office/drawing/2014/main" val="1717489819"/>
                  </a:ext>
                </a:extLst>
              </a:tr>
              <a:tr h="370840">
                <a:tc>
                  <a:txBody>
                    <a:bodyPr/>
                    <a:lstStyle/>
                    <a:p>
                      <a:r>
                        <a:rPr lang="en-FI" dirty="0"/>
                        <a:t>JuEL (kirkko)</a:t>
                      </a:r>
                    </a:p>
                  </a:txBody>
                  <a:tcPr marL="108000"/>
                </a:tc>
                <a:tc>
                  <a:txBody>
                    <a:bodyPr/>
                    <a:lstStyle/>
                    <a:p>
                      <a:pPr algn="l"/>
                      <a:r>
                        <a:rPr lang="en-FI" dirty="0"/>
                        <a:t>28,</a:t>
                      </a:r>
                      <a:r>
                        <a:rPr lang="fi-FI" dirty="0"/>
                        <a:t>97</a:t>
                      </a:r>
                      <a:endParaRPr lang="en-FI" dirty="0"/>
                    </a:p>
                  </a:txBody>
                  <a:tcPr marL="720000" marR="252000"/>
                </a:tc>
                <a:tc>
                  <a:txBody>
                    <a:bodyPr/>
                    <a:lstStyle/>
                    <a:p>
                      <a:pPr algn="ctr"/>
                      <a:r>
                        <a:rPr lang="en-FI" dirty="0"/>
                        <a:t>7,15</a:t>
                      </a:r>
                    </a:p>
                  </a:txBody>
                  <a:tcPr/>
                </a:tc>
                <a:tc>
                  <a:txBody>
                    <a:bodyPr/>
                    <a:lstStyle/>
                    <a:p>
                      <a:pPr algn="ctr"/>
                      <a:r>
                        <a:rPr lang="en-FI" dirty="0"/>
                        <a:t>8,65</a:t>
                      </a:r>
                    </a:p>
                  </a:txBody>
                  <a:tcPr/>
                </a:tc>
                <a:extLst>
                  <a:ext uri="{0D108BD9-81ED-4DB2-BD59-A6C34878D82A}">
                    <a16:rowId xmlns:a16="http://schemas.microsoft.com/office/drawing/2014/main" val="540306277"/>
                  </a:ext>
                </a:extLst>
              </a:tr>
              <a:tr h="370840">
                <a:tc>
                  <a:txBody>
                    <a:bodyPr/>
                    <a:lstStyle/>
                    <a:p>
                      <a:r>
                        <a:rPr lang="en-FI" dirty="0"/>
                        <a:t>Yrittäjät</a:t>
                      </a:r>
                    </a:p>
                  </a:txBody>
                  <a:tcPr marL="108000"/>
                </a:tc>
                <a:tc>
                  <a:txBody>
                    <a:bodyPr/>
                    <a:lstStyle/>
                    <a:p>
                      <a:pPr algn="l"/>
                      <a:endParaRPr lang="en-FI" dirty="0"/>
                    </a:p>
                  </a:txBody>
                  <a:tcPr marL="720000" marR="252000"/>
                </a:tc>
                <a:tc>
                  <a:txBody>
                    <a:bodyPr/>
                    <a:lstStyle/>
                    <a:p>
                      <a:pPr algn="ctr"/>
                      <a:endParaRPr lang="en-FI"/>
                    </a:p>
                  </a:txBody>
                  <a:tcPr/>
                </a:tc>
                <a:tc>
                  <a:txBody>
                    <a:bodyPr/>
                    <a:lstStyle/>
                    <a:p>
                      <a:pPr algn="ctr"/>
                      <a:endParaRPr lang="en-FI"/>
                    </a:p>
                  </a:txBody>
                  <a:tcPr/>
                </a:tc>
                <a:extLst>
                  <a:ext uri="{0D108BD9-81ED-4DB2-BD59-A6C34878D82A}">
                    <a16:rowId xmlns:a16="http://schemas.microsoft.com/office/drawing/2014/main" val="2428283039"/>
                  </a:ext>
                </a:extLst>
              </a:tr>
              <a:tr h="370840">
                <a:tc>
                  <a:txBody>
                    <a:bodyPr/>
                    <a:lstStyle/>
                    <a:p>
                      <a:r>
                        <a:rPr lang="en-FI" dirty="0"/>
                        <a:t>YEL</a:t>
                      </a:r>
                    </a:p>
                  </a:txBody>
                  <a:tcPr marL="108000"/>
                </a:tc>
                <a:tc>
                  <a:txBody>
                    <a:bodyPr/>
                    <a:lstStyle/>
                    <a:p>
                      <a:pPr algn="l"/>
                      <a:r>
                        <a:rPr lang="en-FI" dirty="0"/>
                        <a:t>23,</a:t>
                      </a:r>
                      <a:r>
                        <a:rPr lang="fi-FI" dirty="0"/>
                        <a:t>2</a:t>
                      </a:r>
                      <a:endParaRPr lang="en-FI" dirty="0"/>
                    </a:p>
                  </a:txBody>
                  <a:tcPr marL="720000" marR="288000"/>
                </a:tc>
                <a:tc>
                  <a:txBody>
                    <a:bodyPr/>
                    <a:lstStyle/>
                    <a:p>
                      <a:pPr algn="ctr"/>
                      <a:r>
                        <a:rPr lang="en-FI" dirty="0"/>
                        <a:t>24,1 </a:t>
                      </a:r>
                      <a:r>
                        <a:rPr lang="en-FI" baseline="30000" dirty="0"/>
                        <a:t>1)</a:t>
                      </a:r>
                    </a:p>
                  </a:txBody>
                  <a:tcPr/>
                </a:tc>
                <a:tc>
                  <a:txBody>
                    <a:bodyPr/>
                    <a:lstStyle/>
                    <a:p>
                      <a:pPr algn="ctr"/>
                      <a:r>
                        <a:rPr lang="en-FI" dirty="0"/>
                        <a:t>25,6 </a:t>
                      </a:r>
                      <a:r>
                        <a:rPr lang="en-FI" baseline="30000" dirty="0"/>
                        <a:t>1)</a:t>
                      </a:r>
                      <a:endParaRPr lang="en-FI" dirty="0"/>
                    </a:p>
                  </a:txBody>
                  <a:tcPr/>
                </a:tc>
                <a:extLst>
                  <a:ext uri="{0D108BD9-81ED-4DB2-BD59-A6C34878D82A}">
                    <a16:rowId xmlns:a16="http://schemas.microsoft.com/office/drawing/2014/main" val="1017486326"/>
                  </a:ext>
                </a:extLst>
              </a:tr>
              <a:tr h="370840">
                <a:tc>
                  <a:txBody>
                    <a:bodyPr/>
                    <a:lstStyle/>
                    <a:p>
                      <a:r>
                        <a:rPr lang="en-FI" dirty="0"/>
                        <a:t>M</a:t>
                      </a:r>
                      <a:r>
                        <a:rPr lang="fi-FI" dirty="0"/>
                        <a:t>Y</a:t>
                      </a:r>
                      <a:r>
                        <a:rPr lang="en-FI" dirty="0"/>
                        <a:t>EL</a:t>
                      </a:r>
                    </a:p>
                  </a:txBody>
                  <a:tcPr marL="108000">
                    <a:solidFill>
                      <a:srgbClr val="E7E9F3"/>
                    </a:solidFill>
                  </a:tcPr>
                </a:tc>
                <a:tc>
                  <a:txBody>
                    <a:bodyPr/>
                    <a:lstStyle/>
                    <a:p>
                      <a:pPr algn="ctr"/>
                      <a:r>
                        <a:rPr lang="en-FI" dirty="0"/>
                        <a:t>1</a:t>
                      </a:r>
                      <a:r>
                        <a:rPr lang="fi-FI" dirty="0"/>
                        <a:t>4,0</a:t>
                      </a:r>
                      <a:r>
                        <a:rPr lang="en-FI" dirty="0"/>
                        <a:t>/13,</a:t>
                      </a:r>
                      <a:r>
                        <a:rPr lang="fi-FI" dirty="0"/>
                        <a:t>3</a:t>
                      </a:r>
                      <a:r>
                        <a:rPr lang="en-FI" dirty="0"/>
                        <a:t> </a:t>
                      </a:r>
                      <a:r>
                        <a:rPr lang="en-FI" baseline="30000" dirty="0"/>
                        <a:t>2)</a:t>
                      </a:r>
                    </a:p>
                  </a:txBody>
                  <a:tcPr>
                    <a:solidFill>
                      <a:srgbClr val="E7E9F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FI" dirty="0"/>
                        <a:t>24,1 </a:t>
                      </a:r>
                      <a:r>
                        <a:rPr lang="en-FI" baseline="30000" dirty="0"/>
                        <a:t>3)</a:t>
                      </a:r>
                      <a:endParaRPr lang="en-FI" dirty="0"/>
                    </a:p>
                  </a:txBody>
                  <a:tcPr>
                    <a:solidFill>
                      <a:srgbClr val="E7E9F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FI" dirty="0"/>
                        <a:t>25,6 </a:t>
                      </a:r>
                      <a:r>
                        <a:rPr lang="en-FI" baseline="30000" dirty="0"/>
                        <a:t>3)</a:t>
                      </a:r>
                      <a:endParaRPr lang="en-FI" dirty="0"/>
                    </a:p>
                  </a:txBody>
                  <a:tcPr>
                    <a:solidFill>
                      <a:srgbClr val="E7E9F3"/>
                    </a:solidFill>
                  </a:tcPr>
                </a:tc>
                <a:extLst>
                  <a:ext uri="{0D108BD9-81ED-4DB2-BD59-A6C34878D82A}">
                    <a16:rowId xmlns:a16="http://schemas.microsoft.com/office/drawing/2014/main" val="3536647145"/>
                  </a:ext>
                </a:extLst>
              </a:tr>
            </a:tbl>
          </a:graphicData>
        </a:graphic>
      </p:graphicFrame>
      <p:sp>
        <p:nvSpPr>
          <p:cNvPr id="3" name="Dian numeron paikkamerkki 2">
            <a:extLst>
              <a:ext uri="{FF2B5EF4-FFF2-40B4-BE49-F238E27FC236}">
                <a16:creationId xmlns:a16="http://schemas.microsoft.com/office/drawing/2014/main" id="{88404ABB-13DE-CCA3-3F2A-EEB708FCFFB1}"/>
              </a:ext>
            </a:extLst>
          </p:cNvPr>
          <p:cNvSpPr>
            <a:spLocks noGrp="1"/>
          </p:cNvSpPr>
          <p:nvPr>
            <p:ph type="sldNum" sz="quarter" idx="12"/>
          </p:nvPr>
        </p:nvSpPr>
        <p:spPr/>
        <p:txBody>
          <a:bodyPr/>
          <a:lstStyle/>
          <a:p>
            <a:fld id="{BE2D8D75-17F6-474C-8CC8-AD93DCE1F39D}" type="slidenum">
              <a:rPr lang="fi-FI" smtClean="0"/>
              <a:t>39</a:t>
            </a:fld>
            <a:endParaRPr lang="fi-FI"/>
          </a:p>
        </p:txBody>
      </p:sp>
    </p:spTree>
    <p:extLst>
      <p:ext uri="{BB962C8B-B14F-4D97-AF65-F5344CB8AC3E}">
        <p14:creationId xmlns:p14="http://schemas.microsoft.com/office/powerpoint/2010/main" val="42768616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E41BBF83-0459-4A9D-9E80-D98118EEC7E0}"/>
              </a:ext>
            </a:extLst>
          </p:cNvPr>
          <p:cNvSpPr>
            <a:spLocks noGrp="1"/>
          </p:cNvSpPr>
          <p:nvPr>
            <p:ph type="title"/>
          </p:nvPr>
        </p:nvSpPr>
        <p:spPr>
          <a:xfrm>
            <a:off x="0" y="359999"/>
            <a:ext cx="11856640" cy="694565"/>
          </a:xfrm>
        </p:spPr>
        <p:txBody>
          <a:bodyPr/>
          <a:lstStyle/>
          <a:p>
            <a:pPr algn="ctr"/>
            <a:r>
              <a:rPr lang="fi-FI" sz="3200" dirty="0" err="1"/>
              <a:t>Pensionsförsäkringen</a:t>
            </a:r>
            <a:r>
              <a:rPr lang="fi-FI" sz="3200" dirty="0"/>
              <a:t> i Finland </a:t>
            </a:r>
            <a:r>
              <a:rPr lang="fi-FI" sz="3200" err="1"/>
              <a:t>år</a:t>
            </a:r>
            <a:r>
              <a:rPr lang="fi-FI" sz="3200"/>
              <a:t> 2022</a:t>
            </a:r>
            <a:br>
              <a:rPr lang="fi-FI" sz="3200" dirty="0"/>
            </a:br>
            <a:endParaRPr lang="fi-FI" sz="3200" dirty="0"/>
          </a:p>
        </p:txBody>
      </p:sp>
      <p:pic>
        <p:nvPicPr>
          <p:cNvPr id="4" name="Kuva 3" descr="Arbetspension, folkpension, garantipension och bostadsbidrag år 2022. Den lagstadgade arbetspensionen störst med ca 30 miljarders premieinkomst och pensionsutgift. Motsvarande summor för folkpensionerna ca 2,5 miljarder euro. Tilläggspensioner har ingen stor betydelse i Finlands system. I premieinkomsten för folkpensionen ingår endast pensioner (inte t.ex. bostads- och handikappbidrag).">
            <a:extLst>
              <a:ext uri="{FF2B5EF4-FFF2-40B4-BE49-F238E27FC236}">
                <a16:creationId xmlns:a16="http://schemas.microsoft.com/office/drawing/2014/main" id="{842F8063-8E38-B6A2-0AE1-E72E03873968}"/>
              </a:ext>
            </a:extLst>
          </p:cNvPr>
          <p:cNvPicPr>
            <a:picLocks noChangeAspect="1"/>
          </p:cNvPicPr>
          <p:nvPr/>
        </p:nvPicPr>
        <p:blipFill>
          <a:blip r:embed="rId3"/>
          <a:stretch>
            <a:fillRect/>
          </a:stretch>
        </p:blipFill>
        <p:spPr>
          <a:xfrm>
            <a:off x="1556576" y="1173555"/>
            <a:ext cx="8743488" cy="5151355"/>
          </a:xfrm>
          <a:prstGeom prst="rect">
            <a:avLst/>
          </a:prstGeom>
        </p:spPr>
      </p:pic>
      <p:sp>
        <p:nvSpPr>
          <p:cNvPr id="2" name="Dian numeron paikkamerkki 1">
            <a:extLst>
              <a:ext uri="{FF2B5EF4-FFF2-40B4-BE49-F238E27FC236}">
                <a16:creationId xmlns:a16="http://schemas.microsoft.com/office/drawing/2014/main" id="{DCB31CFD-A73C-C4A8-9A83-E022A379F1DD}"/>
              </a:ext>
            </a:extLst>
          </p:cNvPr>
          <p:cNvSpPr>
            <a:spLocks noGrp="1"/>
          </p:cNvSpPr>
          <p:nvPr>
            <p:ph type="sldNum" sz="quarter" idx="12"/>
          </p:nvPr>
        </p:nvSpPr>
        <p:spPr/>
        <p:txBody>
          <a:bodyPr/>
          <a:lstStyle/>
          <a:p>
            <a:fld id="{BE2D8D75-17F6-474C-8CC8-AD93DCE1F39D}" type="slidenum">
              <a:rPr lang="fi-FI" smtClean="0"/>
              <a:t>4</a:t>
            </a:fld>
            <a:endParaRPr lang="fi-FI"/>
          </a:p>
        </p:txBody>
      </p:sp>
    </p:spTree>
    <p:extLst>
      <p:ext uri="{BB962C8B-B14F-4D97-AF65-F5344CB8AC3E}">
        <p14:creationId xmlns:p14="http://schemas.microsoft.com/office/powerpoint/2010/main" val="23237112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F97737B-C986-4B63-93C7-3C461106678B}"/>
              </a:ext>
            </a:extLst>
          </p:cNvPr>
          <p:cNvSpPr>
            <a:spLocks noGrp="1"/>
          </p:cNvSpPr>
          <p:nvPr>
            <p:ph type="title"/>
          </p:nvPr>
        </p:nvSpPr>
        <p:spPr>
          <a:xfrm>
            <a:off x="119336" y="359999"/>
            <a:ext cx="11017224" cy="908761"/>
          </a:xfrm>
        </p:spPr>
        <p:txBody>
          <a:bodyPr/>
          <a:lstStyle/>
          <a:p>
            <a:pPr algn="ctr"/>
            <a:r>
              <a:rPr lang="fi-FI" dirty="0" err="1"/>
              <a:t>Genomsnittlig</a:t>
            </a:r>
            <a:r>
              <a:rPr lang="fi-FI" dirty="0"/>
              <a:t> APL-/</a:t>
            </a:r>
            <a:r>
              <a:rPr lang="fi-FI" dirty="0" err="1"/>
              <a:t>ArPL-avgift</a:t>
            </a:r>
            <a:r>
              <a:rPr lang="fi-FI" dirty="0"/>
              <a:t> </a:t>
            </a:r>
            <a:r>
              <a:rPr lang="fi-FI" err="1"/>
              <a:t>åren</a:t>
            </a:r>
            <a:r>
              <a:rPr lang="fi-FI"/>
              <a:t> 1962-2024</a:t>
            </a:r>
            <a:endParaRPr lang="fi-FI" dirty="0"/>
          </a:p>
        </p:txBody>
      </p:sp>
      <p:pic>
        <p:nvPicPr>
          <p:cNvPr id="4" name="Kuva 3" descr="Åren 1962–1992 betalade endast arbetsgivarna arbetspensionsavgift. Avgiftsnivån var till en början låg, men den började stiga på 1970-talet. År 2020 sänktes arbetsgivarens avgift med 2,6 procentenheter för tiden 1.5–31.12.2020 på grund av coronaviruspandemin. Sänkningen av avgiften tas in genom att höja arbetsgivarens avgiftsandel åren 2022–2025.">
            <a:extLst>
              <a:ext uri="{FF2B5EF4-FFF2-40B4-BE49-F238E27FC236}">
                <a16:creationId xmlns:a16="http://schemas.microsoft.com/office/drawing/2014/main" id="{2C5C987B-7133-526D-9906-2B1814912C1B}"/>
              </a:ext>
            </a:extLst>
          </p:cNvPr>
          <p:cNvPicPr>
            <a:picLocks noChangeAspect="1"/>
          </p:cNvPicPr>
          <p:nvPr/>
        </p:nvPicPr>
        <p:blipFill>
          <a:blip r:embed="rId3"/>
          <a:stretch>
            <a:fillRect/>
          </a:stretch>
        </p:blipFill>
        <p:spPr>
          <a:xfrm>
            <a:off x="1157920" y="1556792"/>
            <a:ext cx="9904335" cy="4608512"/>
          </a:xfrm>
          <a:prstGeom prst="rect">
            <a:avLst/>
          </a:prstGeom>
        </p:spPr>
      </p:pic>
      <p:sp>
        <p:nvSpPr>
          <p:cNvPr id="3" name="Dian numeron paikkamerkki 2">
            <a:extLst>
              <a:ext uri="{FF2B5EF4-FFF2-40B4-BE49-F238E27FC236}">
                <a16:creationId xmlns:a16="http://schemas.microsoft.com/office/drawing/2014/main" id="{AF8A34F2-5B1A-187A-B7D1-98DB326A1911}"/>
              </a:ext>
            </a:extLst>
          </p:cNvPr>
          <p:cNvSpPr>
            <a:spLocks noGrp="1"/>
          </p:cNvSpPr>
          <p:nvPr>
            <p:ph type="sldNum" sz="quarter" idx="12"/>
          </p:nvPr>
        </p:nvSpPr>
        <p:spPr/>
        <p:txBody>
          <a:bodyPr/>
          <a:lstStyle/>
          <a:p>
            <a:fld id="{BE2D8D75-17F6-474C-8CC8-AD93DCE1F39D}" type="slidenum">
              <a:rPr lang="fi-FI" smtClean="0"/>
              <a:t>40</a:t>
            </a:fld>
            <a:endParaRPr lang="fi-FI"/>
          </a:p>
        </p:txBody>
      </p:sp>
    </p:spTree>
    <p:extLst>
      <p:ext uri="{BB962C8B-B14F-4D97-AF65-F5344CB8AC3E}">
        <p14:creationId xmlns:p14="http://schemas.microsoft.com/office/powerpoint/2010/main" val="35370907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5CD5D4D-3B62-C3B1-3E02-913A99795C8D}"/>
              </a:ext>
            </a:extLst>
          </p:cNvPr>
          <p:cNvSpPr>
            <a:spLocks noGrp="1"/>
          </p:cNvSpPr>
          <p:nvPr>
            <p:ph type="title"/>
          </p:nvPr>
        </p:nvSpPr>
        <p:spPr/>
        <p:txBody>
          <a:bodyPr/>
          <a:lstStyle/>
          <a:p>
            <a:r>
              <a:rPr lang="fi-FI" dirty="0" err="1"/>
              <a:t>Arbetspensionsavgift</a:t>
            </a:r>
            <a:endParaRPr lang="fi-FI" dirty="0"/>
          </a:p>
        </p:txBody>
      </p:sp>
      <p:sp>
        <p:nvSpPr>
          <p:cNvPr id="3" name="Sisällön paikkamerkki 2">
            <a:extLst>
              <a:ext uri="{FF2B5EF4-FFF2-40B4-BE49-F238E27FC236}">
                <a16:creationId xmlns:a16="http://schemas.microsoft.com/office/drawing/2014/main" id="{CB8B139C-FCA6-5D09-23D5-05D9756C782E}"/>
              </a:ext>
            </a:extLst>
          </p:cNvPr>
          <p:cNvSpPr>
            <a:spLocks noGrp="1"/>
          </p:cNvSpPr>
          <p:nvPr>
            <p:ph idx="1"/>
          </p:nvPr>
        </p:nvSpPr>
        <p:spPr/>
        <p:txBody>
          <a:bodyPr/>
          <a:lstStyle/>
          <a:p>
            <a:pPr marL="216000" marR="0" lvl="0" indent="-216000" algn="l" defTabSz="914400" rtl="0" eaLnBrk="1" fontAlgn="auto" latinLnBrk="0" hangingPunct="1">
              <a:lnSpc>
                <a:spcPct val="100000"/>
              </a:lnSpc>
              <a:spcBef>
                <a:spcPts val="0"/>
              </a:spcBef>
              <a:spcAft>
                <a:spcPts val="1200"/>
              </a:spcAft>
              <a:buClr>
                <a:srgbClr val="0356B5"/>
              </a:buClr>
              <a:buSzTx/>
              <a:buFont typeface="Arial" panose="020B0604020202020204" pitchFamily="34" charset="0"/>
              <a:buChar char="•"/>
              <a:tabLst/>
              <a:defRPr/>
            </a:pPr>
            <a:r>
              <a:rPr kumimoji="0" lang="sv-SE" sz="1600" b="0" i="0" u="none" strike="noStrike" kern="1200" cap="none" spc="0" normalizeH="0" baseline="0" noProof="0" dirty="0">
                <a:ln>
                  <a:noFill/>
                </a:ln>
                <a:solidFill>
                  <a:prstClr val="black"/>
                </a:solidFill>
                <a:effectLst/>
                <a:uLnTx/>
                <a:uFillTx/>
                <a:latin typeface="Calibri"/>
                <a:ea typeface="+mn-ea"/>
                <a:cs typeface="+mn-cs"/>
              </a:rPr>
              <a:t>Social- och hälsovårdsministeriet fastställer procentsatserna för arbetspensionsavgifterna årligen.</a:t>
            </a:r>
          </a:p>
          <a:p>
            <a:pPr marL="216000" marR="0" lvl="0" indent="-216000" algn="l" defTabSz="914400" rtl="0" eaLnBrk="1" fontAlgn="auto" latinLnBrk="0" hangingPunct="1">
              <a:lnSpc>
                <a:spcPct val="100000"/>
              </a:lnSpc>
              <a:spcBef>
                <a:spcPts val="0"/>
              </a:spcBef>
              <a:spcAft>
                <a:spcPts val="1200"/>
              </a:spcAft>
              <a:buClr>
                <a:srgbClr val="0356B5"/>
              </a:buClr>
              <a:buSzTx/>
              <a:buFont typeface="Arial" panose="020B0604020202020204" pitchFamily="34" charset="0"/>
              <a:buChar char="•"/>
              <a:tabLst/>
              <a:defRPr/>
            </a:pPr>
            <a:r>
              <a:rPr kumimoji="0" lang="sv-SE" sz="1600" b="0" i="0" u="none" strike="noStrike" kern="1200" cap="none" spc="0" normalizeH="0" baseline="0" noProof="0" dirty="0">
                <a:ln>
                  <a:noFill/>
                </a:ln>
                <a:solidFill>
                  <a:prstClr val="black"/>
                </a:solidFill>
                <a:effectLst/>
                <a:uLnTx/>
                <a:uFillTx/>
                <a:latin typeface="Calibri"/>
                <a:ea typeface="+mn-ea"/>
                <a:cs typeface="+mn-cs"/>
              </a:rPr>
              <a:t>Procentsatserna för företagares och lantbruksföretagares avgifter är knutna till den genomsnittliga </a:t>
            </a:r>
            <a:r>
              <a:rPr kumimoji="0" lang="sv-SE" sz="1600" b="0" i="0" u="none" strike="noStrike" kern="1200" cap="none" spc="0" normalizeH="0" baseline="0" noProof="0" dirty="0" err="1">
                <a:ln>
                  <a:noFill/>
                </a:ln>
                <a:solidFill>
                  <a:prstClr val="black"/>
                </a:solidFill>
                <a:effectLst/>
                <a:uLnTx/>
                <a:uFillTx/>
                <a:latin typeface="Calibri"/>
                <a:ea typeface="+mn-ea"/>
                <a:cs typeface="+mn-cs"/>
              </a:rPr>
              <a:t>ArPL</a:t>
            </a:r>
            <a:r>
              <a:rPr kumimoji="0" lang="sv-SE" sz="1600" b="0" i="0" u="none" strike="noStrike" kern="1200" cap="none" spc="0" normalizeH="0" baseline="0" noProof="0" dirty="0">
                <a:ln>
                  <a:noFill/>
                </a:ln>
                <a:solidFill>
                  <a:prstClr val="black"/>
                </a:solidFill>
                <a:effectLst/>
                <a:uLnTx/>
                <a:uFillTx/>
                <a:latin typeface="Calibri"/>
                <a:ea typeface="+mn-ea"/>
                <a:cs typeface="+mn-cs"/>
              </a:rPr>
              <a:t>-avgiften. </a:t>
            </a:r>
          </a:p>
          <a:p>
            <a:pPr marL="216000" marR="0" lvl="0" indent="-216000" algn="l" defTabSz="914400" rtl="0" eaLnBrk="1" fontAlgn="auto" latinLnBrk="0" hangingPunct="1">
              <a:lnSpc>
                <a:spcPct val="100000"/>
              </a:lnSpc>
              <a:spcBef>
                <a:spcPts val="0"/>
              </a:spcBef>
              <a:spcAft>
                <a:spcPts val="1200"/>
              </a:spcAft>
              <a:buClr>
                <a:srgbClr val="0356B5"/>
              </a:buClr>
              <a:buSzTx/>
              <a:buFont typeface="Arial" panose="020B0604020202020204" pitchFamily="34" charset="0"/>
              <a:buChar char="•"/>
              <a:tabLst/>
              <a:defRPr/>
            </a:pPr>
            <a:r>
              <a:rPr kumimoji="0" lang="sv-SE" sz="1600" b="0" i="0" u="none" strike="noStrike" kern="1200" cap="none" spc="0" normalizeH="0" baseline="0" noProof="0" dirty="0">
                <a:ln>
                  <a:noFill/>
                </a:ln>
                <a:solidFill>
                  <a:prstClr val="black"/>
                </a:solidFill>
                <a:effectLst/>
                <a:uLnTx/>
                <a:uFillTx/>
                <a:latin typeface="Calibri"/>
                <a:ea typeface="+mn-ea"/>
                <a:cs typeface="+mn-cs"/>
              </a:rPr>
              <a:t>Avgiftsprocenten för en företagare som fyllt 53 år träder i kraft från och med början av året som följer på det då  53 års ålder uppnåtts och fortsätter till slutet av den kalendermånad, som företagaren fyller 63 år.</a:t>
            </a:r>
          </a:p>
          <a:p>
            <a:pPr marL="216000" marR="0" lvl="0" indent="-216000" algn="l" defTabSz="914400" rtl="0" eaLnBrk="1" fontAlgn="auto" latinLnBrk="0" hangingPunct="1">
              <a:lnSpc>
                <a:spcPct val="100000"/>
              </a:lnSpc>
              <a:spcBef>
                <a:spcPts val="0"/>
              </a:spcBef>
              <a:spcAft>
                <a:spcPts val="1200"/>
              </a:spcAft>
              <a:buClr>
                <a:srgbClr val="0356B5"/>
              </a:buClr>
              <a:buSzTx/>
              <a:buFont typeface="Arial" panose="020B0604020202020204" pitchFamily="34" charset="0"/>
              <a:buChar char="•"/>
              <a:tabLst/>
              <a:defRPr/>
            </a:pPr>
            <a:r>
              <a:rPr kumimoji="0" lang="sv-SE" sz="1600" b="0" i="0" u="none" strike="noStrike" kern="1200" cap="none" spc="0" normalizeH="0" baseline="0" noProof="0" dirty="0">
                <a:ln>
                  <a:noFill/>
                </a:ln>
                <a:solidFill>
                  <a:prstClr val="black"/>
                </a:solidFill>
                <a:effectLst/>
                <a:uLnTx/>
                <a:uFillTx/>
                <a:latin typeface="Calibri"/>
                <a:ea typeface="+mn-ea"/>
                <a:cs typeface="+mn-cs"/>
              </a:rPr>
              <a:t>Rabatten på </a:t>
            </a:r>
            <a:r>
              <a:rPr kumimoji="0" lang="sv-SE" sz="1600" b="0" i="0" u="none" strike="noStrike" kern="1200" cap="none" spc="0" normalizeH="0" baseline="0" noProof="0" dirty="0" err="1">
                <a:ln>
                  <a:noFill/>
                </a:ln>
                <a:solidFill>
                  <a:prstClr val="black"/>
                </a:solidFill>
                <a:effectLst/>
                <a:uLnTx/>
                <a:uFillTx/>
                <a:latin typeface="Calibri"/>
                <a:ea typeface="+mn-ea"/>
                <a:cs typeface="+mn-cs"/>
              </a:rPr>
              <a:t>FöPL</a:t>
            </a:r>
            <a:r>
              <a:rPr kumimoji="0" lang="sv-SE" sz="1600" b="0" i="0" u="none" strike="noStrike" kern="1200" cap="none" spc="0" normalizeH="0" baseline="0" noProof="0" dirty="0">
                <a:ln>
                  <a:noFill/>
                </a:ln>
                <a:solidFill>
                  <a:prstClr val="black"/>
                </a:solidFill>
                <a:effectLst/>
                <a:uLnTx/>
                <a:uFillTx/>
                <a:latin typeface="Calibri"/>
                <a:ea typeface="+mn-ea"/>
                <a:cs typeface="+mn-cs"/>
              </a:rPr>
              <a:t>-avgiften för nya företagare är 22 procent. </a:t>
            </a:r>
          </a:p>
          <a:p>
            <a:pPr marL="216000" marR="0" lvl="0" indent="-216000" algn="l" defTabSz="914400" rtl="0" eaLnBrk="1" fontAlgn="auto" latinLnBrk="0" hangingPunct="1">
              <a:lnSpc>
                <a:spcPct val="100000"/>
              </a:lnSpc>
              <a:spcBef>
                <a:spcPts val="0"/>
              </a:spcBef>
              <a:spcAft>
                <a:spcPts val="1200"/>
              </a:spcAft>
              <a:buClr>
                <a:srgbClr val="0356B5"/>
              </a:buClr>
              <a:buSzTx/>
              <a:buFont typeface="Arial" panose="020B0604020202020204" pitchFamily="34" charset="0"/>
              <a:buChar char="•"/>
              <a:tabLst/>
              <a:defRPr/>
            </a:pPr>
            <a:r>
              <a:rPr kumimoji="0" lang="sv-SE" sz="1600" b="0" i="0" u="none" strike="noStrike" kern="1200" cap="none" spc="0" normalizeH="0" baseline="0" noProof="0" dirty="0">
                <a:ln>
                  <a:noFill/>
                </a:ln>
                <a:solidFill>
                  <a:prstClr val="black"/>
                </a:solidFill>
                <a:effectLst/>
                <a:uLnTx/>
                <a:uFillTx/>
                <a:latin typeface="Calibri"/>
                <a:ea typeface="+mn-ea"/>
                <a:cs typeface="+mn-cs"/>
              </a:rPr>
              <a:t>Åren 2005–2016 var avgiftsprocenten för arbetstagare som fyllt 53 år högre än för yngre.  </a:t>
            </a:r>
            <a:r>
              <a:rPr kumimoji="0" lang="sv-SE" sz="1600" b="0" i="0" u="none" strike="noStrike" kern="1200" cap="none" spc="0" normalizeH="0" baseline="0" noProof="0" dirty="0" err="1">
                <a:ln>
                  <a:noFill/>
                </a:ln>
                <a:solidFill>
                  <a:prstClr val="black"/>
                </a:solidFill>
                <a:effectLst/>
                <a:uLnTx/>
                <a:uFillTx/>
                <a:latin typeface="Calibri"/>
                <a:ea typeface="+mn-ea"/>
                <a:cs typeface="+mn-cs"/>
              </a:rPr>
              <a:t>Fr.o.m</a:t>
            </a:r>
            <a:r>
              <a:rPr kumimoji="0" lang="sv-SE" sz="1600" b="0" i="0" u="none" strike="noStrike" kern="1200" cap="none" spc="0" normalizeH="0" baseline="0" noProof="0" dirty="0">
                <a:ln>
                  <a:noFill/>
                </a:ln>
                <a:solidFill>
                  <a:prstClr val="black"/>
                </a:solidFill>
                <a:effectLst/>
                <a:uLnTx/>
                <a:uFillTx/>
                <a:latin typeface="Calibri"/>
                <a:ea typeface="+mn-ea"/>
                <a:cs typeface="+mn-cs"/>
              </a:rPr>
              <a:t> år 2017 har avgiftsprocenten varit högre för 53–62-åriga arbetstagare. </a:t>
            </a:r>
          </a:p>
          <a:p>
            <a:pPr marL="216000" marR="0" lvl="0" indent="-216000" algn="l" defTabSz="914400" rtl="0" eaLnBrk="1" fontAlgn="auto" latinLnBrk="0" hangingPunct="1">
              <a:lnSpc>
                <a:spcPct val="100000"/>
              </a:lnSpc>
              <a:spcBef>
                <a:spcPts val="0"/>
              </a:spcBef>
              <a:spcAft>
                <a:spcPts val="1200"/>
              </a:spcAft>
              <a:buClr>
                <a:srgbClr val="0356B5"/>
              </a:buClr>
              <a:buSzTx/>
              <a:buFont typeface="Arial" panose="020B0604020202020204" pitchFamily="34" charset="0"/>
              <a:buChar char="•"/>
              <a:tabLst/>
              <a:defRPr/>
            </a:pPr>
            <a:r>
              <a:rPr kumimoji="0" lang="sv-SE" sz="1600" b="0" i="0" u="none" strike="noStrike" kern="1200" cap="none" spc="0" normalizeH="0" baseline="0" noProof="0" dirty="0">
                <a:ln>
                  <a:noFill/>
                </a:ln>
                <a:solidFill>
                  <a:prstClr val="black"/>
                </a:solidFill>
                <a:effectLst/>
                <a:uLnTx/>
                <a:uFillTx/>
                <a:latin typeface="Calibri"/>
                <a:ea typeface="+mn-ea"/>
                <a:cs typeface="+mn-cs"/>
              </a:rPr>
              <a:t>År 2017 överfördes 0,2 procentenheter av avgiften från arbetsgivarens avgift till arbetstagarens avgift i och med det s.k. konkurrenskraftsavtalet.</a:t>
            </a:r>
          </a:p>
          <a:p>
            <a:endParaRPr lang="fi-FI" dirty="0"/>
          </a:p>
        </p:txBody>
      </p:sp>
      <p:sp>
        <p:nvSpPr>
          <p:cNvPr id="4" name="Dian numeron paikkamerkki 3">
            <a:extLst>
              <a:ext uri="{FF2B5EF4-FFF2-40B4-BE49-F238E27FC236}">
                <a16:creationId xmlns:a16="http://schemas.microsoft.com/office/drawing/2014/main" id="{874F35C3-01D5-970A-C3A4-4489AB499562}"/>
              </a:ext>
            </a:extLst>
          </p:cNvPr>
          <p:cNvSpPr>
            <a:spLocks noGrp="1"/>
          </p:cNvSpPr>
          <p:nvPr>
            <p:ph type="sldNum" sz="quarter" idx="12"/>
          </p:nvPr>
        </p:nvSpPr>
        <p:spPr/>
        <p:txBody>
          <a:bodyPr/>
          <a:lstStyle/>
          <a:p>
            <a:fld id="{BE2D8D75-17F6-474C-8CC8-AD93DCE1F39D}" type="slidenum">
              <a:rPr lang="fi-FI" smtClean="0"/>
              <a:t>41</a:t>
            </a:fld>
            <a:endParaRPr lang="fi-FI"/>
          </a:p>
        </p:txBody>
      </p:sp>
    </p:spTree>
    <p:extLst>
      <p:ext uri="{BB962C8B-B14F-4D97-AF65-F5344CB8AC3E}">
        <p14:creationId xmlns:p14="http://schemas.microsoft.com/office/powerpoint/2010/main" val="39811102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F97737B-C986-4B63-93C7-3C461106678B}"/>
              </a:ext>
            </a:extLst>
          </p:cNvPr>
          <p:cNvSpPr>
            <a:spLocks noGrp="1"/>
          </p:cNvSpPr>
          <p:nvPr>
            <p:ph type="title"/>
          </p:nvPr>
        </p:nvSpPr>
        <p:spPr>
          <a:xfrm>
            <a:off x="119336" y="359999"/>
            <a:ext cx="11017224" cy="1332000"/>
          </a:xfrm>
        </p:spPr>
        <p:txBody>
          <a:bodyPr/>
          <a:lstStyle/>
          <a:p>
            <a:pPr algn="ctr"/>
            <a:r>
              <a:rPr lang="fi-FI" sz="3200" dirty="0" err="1"/>
              <a:t>Arbetspensionsfonderna</a:t>
            </a:r>
            <a:r>
              <a:rPr lang="fi-FI" sz="3200" dirty="0"/>
              <a:t> </a:t>
            </a:r>
            <a:r>
              <a:rPr lang="fi-FI" sz="3200" dirty="0" err="1"/>
              <a:t>och</a:t>
            </a:r>
            <a:r>
              <a:rPr lang="fi-FI" sz="3200" dirty="0"/>
              <a:t> </a:t>
            </a:r>
            <a:r>
              <a:rPr lang="fi-FI" sz="3200" dirty="0" err="1"/>
              <a:t>deras</a:t>
            </a:r>
            <a:r>
              <a:rPr lang="fi-FI" sz="3200" dirty="0"/>
              <a:t> </a:t>
            </a:r>
            <a:r>
              <a:rPr lang="fi-FI" sz="3200" dirty="0" err="1"/>
              <a:t>förhållande</a:t>
            </a:r>
            <a:r>
              <a:rPr lang="fi-FI" sz="3200" dirty="0"/>
              <a:t> </a:t>
            </a:r>
            <a:r>
              <a:rPr lang="fi-FI" sz="3200" dirty="0" err="1"/>
              <a:t>till</a:t>
            </a:r>
            <a:r>
              <a:rPr lang="fi-FI" sz="3200" dirty="0"/>
              <a:t> </a:t>
            </a:r>
            <a:r>
              <a:rPr lang="fi-FI" sz="3200" dirty="0" err="1"/>
              <a:t>bruttonationalprodukten</a:t>
            </a:r>
            <a:r>
              <a:rPr lang="fi-FI" sz="3200" dirty="0"/>
              <a:t> </a:t>
            </a:r>
            <a:r>
              <a:rPr lang="fi-FI" sz="3200" err="1"/>
              <a:t>åren</a:t>
            </a:r>
            <a:r>
              <a:rPr lang="fi-FI" sz="3200"/>
              <a:t> 2010-2022</a:t>
            </a:r>
            <a:endParaRPr lang="fi-FI" sz="3200" dirty="0"/>
          </a:p>
        </p:txBody>
      </p:sp>
      <p:pic>
        <p:nvPicPr>
          <p:cNvPr id="4" name="Kuva 3" descr="År 2022 arbetspensionsfondernas förhållande till bruttonationalprodukten var 89 procent.">
            <a:extLst>
              <a:ext uri="{FF2B5EF4-FFF2-40B4-BE49-F238E27FC236}">
                <a16:creationId xmlns:a16="http://schemas.microsoft.com/office/drawing/2014/main" id="{337982E0-1023-B6D1-FC29-BF31AE54834B}"/>
              </a:ext>
            </a:extLst>
          </p:cNvPr>
          <p:cNvPicPr>
            <a:picLocks noChangeAspect="1"/>
          </p:cNvPicPr>
          <p:nvPr/>
        </p:nvPicPr>
        <p:blipFill>
          <a:blip r:embed="rId3"/>
          <a:stretch>
            <a:fillRect/>
          </a:stretch>
        </p:blipFill>
        <p:spPr>
          <a:xfrm>
            <a:off x="1703856" y="1636679"/>
            <a:ext cx="8784288" cy="4565951"/>
          </a:xfrm>
          <a:prstGeom prst="rect">
            <a:avLst/>
          </a:prstGeom>
        </p:spPr>
      </p:pic>
      <p:sp>
        <p:nvSpPr>
          <p:cNvPr id="3" name="Dian numeron paikkamerkki 2">
            <a:extLst>
              <a:ext uri="{FF2B5EF4-FFF2-40B4-BE49-F238E27FC236}">
                <a16:creationId xmlns:a16="http://schemas.microsoft.com/office/drawing/2014/main" id="{29941059-2C6E-B035-7CC3-55C5BE502997}"/>
              </a:ext>
            </a:extLst>
          </p:cNvPr>
          <p:cNvSpPr>
            <a:spLocks noGrp="1"/>
          </p:cNvSpPr>
          <p:nvPr>
            <p:ph type="sldNum" sz="quarter" idx="12"/>
          </p:nvPr>
        </p:nvSpPr>
        <p:spPr/>
        <p:txBody>
          <a:bodyPr/>
          <a:lstStyle/>
          <a:p>
            <a:fld id="{BE2D8D75-17F6-474C-8CC8-AD93DCE1F39D}" type="slidenum">
              <a:rPr lang="fi-FI" smtClean="0"/>
              <a:t>42</a:t>
            </a:fld>
            <a:endParaRPr lang="fi-FI"/>
          </a:p>
        </p:txBody>
      </p:sp>
    </p:spTree>
    <p:extLst>
      <p:ext uri="{BB962C8B-B14F-4D97-AF65-F5344CB8AC3E}">
        <p14:creationId xmlns:p14="http://schemas.microsoft.com/office/powerpoint/2010/main" val="5249169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E41BBF83-0459-4A9D-9E80-D98118EEC7E0}"/>
              </a:ext>
            </a:extLst>
          </p:cNvPr>
          <p:cNvSpPr>
            <a:spLocks noGrp="1"/>
          </p:cNvSpPr>
          <p:nvPr>
            <p:ph type="title"/>
          </p:nvPr>
        </p:nvSpPr>
        <p:spPr>
          <a:xfrm>
            <a:off x="0" y="842223"/>
            <a:ext cx="11784632" cy="620729"/>
          </a:xfrm>
        </p:spPr>
        <p:txBody>
          <a:bodyPr/>
          <a:lstStyle/>
          <a:p>
            <a:pPr algn="ctr"/>
            <a:r>
              <a:rPr lang="fi-FI" sz="3200" dirty="0" err="1"/>
              <a:t>Pensionstagarens</a:t>
            </a:r>
            <a:r>
              <a:rPr lang="fi-FI" sz="3200" dirty="0"/>
              <a:t> </a:t>
            </a:r>
            <a:r>
              <a:rPr lang="fi-FI" sz="3200" dirty="0" err="1"/>
              <a:t>grundtrygghet</a:t>
            </a:r>
            <a:br>
              <a:rPr lang="fi-FI" sz="3200" dirty="0"/>
            </a:br>
            <a:endParaRPr lang="fi-FI" sz="3200" dirty="0"/>
          </a:p>
        </p:txBody>
      </p:sp>
      <p:grpSp>
        <p:nvGrpSpPr>
          <p:cNvPr id="8" name="Ryhmä 7">
            <a:extLst>
              <a:ext uri="{FF2B5EF4-FFF2-40B4-BE49-F238E27FC236}">
                <a16:creationId xmlns:a16="http://schemas.microsoft.com/office/drawing/2014/main" id="{B6892BC7-05C4-4DDF-A7DD-1FFDD15661BC}"/>
              </a:ext>
              <a:ext uri="{C183D7F6-B498-43B3-948B-1728B52AA6E4}">
                <adec:decorative xmlns:adec="http://schemas.microsoft.com/office/drawing/2017/decorative" val="1"/>
              </a:ext>
            </a:extLst>
          </p:cNvPr>
          <p:cNvGrpSpPr/>
          <p:nvPr/>
        </p:nvGrpSpPr>
        <p:grpSpPr>
          <a:xfrm>
            <a:off x="551384" y="1952836"/>
            <a:ext cx="10641370" cy="2952328"/>
            <a:chOff x="551384" y="1952836"/>
            <a:chExt cx="10641370" cy="2952328"/>
          </a:xfrm>
        </p:grpSpPr>
        <p:sp>
          <p:nvSpPr>
            <p:cNvPr id="9" name="Rounded Rectangle 18">
              <a:extLst>
                <a:ext uri="{FF2B5EF4-FFF2-40B4-BE49-F238E27FC236}">
                  <a16:creationId xmlns:a16="http://schemas.microsoft.com/office/drawing/2014/main" id="{29CAAA40-5560-49E2-940B-B9B1832400D4}"/>
                </a:ext>
                <a:ext uri="{C183D7F6-B498-43B3-948B-1728B52AA6E4}">
                  <adec:decorative xmlns:adec="http://schemas.microsoft.com/office/drawing/2017/decorative" val="0"/>
                </a:ext>
              </a:extLst>
            </p:cNvPr>
            <p:cNvSpPr/>
            <p:nvPr/>
          </p:nvSpPr>
          <p:spPr bwMode="black">
            <a:xfrm>
              <a:off x="551384" y="1952836"/>
              <a:ext cx="10641370" cy="2952328"/>
            </a:xfrm>
            <a:prstGeom prst="roundRect">
              <a:avLst>
                <a:gd name="adj" fmla="val 3671"/>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dirty="0" err="1"/>
            </a:p>
          </p:txBody>
        </p:sp>
        <p:sp>
          <p:nvSpPr>
            <p:cNvPr id="10" name="Rounded Rectangle 21" descr="&#10;">
              <a:extLst>
                <a:ext uri="{FF2B5EF4-FFF2-40B4-BE49-F238E27FC236}">
                  <a16:creationId xmlns:a16="http://schemas.microsoft.com/office/drawing/2014/main" id="{CB319651-F29A-4119-9503-9495CD602CF2}"/>
                </a:ext>
              </a:extLst>
            </p:cNvPr>
            <p:cNvSpPr/>
            <p:nvPr/>
          </p:nvSpPr>
          <p:spPr bwMode="black">
            <a:xfrm>
              <a:off x="1382718" y="2414157"/>
              <a:ext cx="2304256" cy="2016224"/>
            </a:xfrm>
            <a:prstGeom prst="roundRect">
              <a:avLst>
                <a:gd name="adj" fmla="val 3463"/>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fi-FI" sz="2400" b="1" dirty="0" err="1">
                  <a:solidFill>
                    <a:schemeClr val="tx1"/>
                  </a:solidFill>
                </a:rPr>
                <a:t>Arbetspension</a:t>
              </a:r>
              <a:endParaRPr lang="en-FI" sz="2400" b="1" dirty="0">
                <a:solidFill>
                  <a:schemeClr val="tx1"/>
                </a:solidFill>
              </a:endParaRPr>
            </a:p>
            <a:p>
              <a:pPr algn="ctr"/>
              <a:r>
                <a:rPr lang="fi-FI" dirty="0" err="1">
                  <a:solidFill>
                    <a:schemeClr val="tx1"/>
                  </a:solidFill>
                </a:rPr>
                <a:t>Bevarar</a:t>
              </a:r>
              <a:r>
                <a:rPr lang="fi-FI" dirty="0">
                  <a:solidFill>
                    <a:schemeClr val="tx1"/>
                  </a:solidFill>
                </a:rPr>
                <a:t> </a:t>
              </a:r>
              <a:r>
                <a:rPr lang="fi-FI" dirty="0" err="1">
                  <a:solidFill>
                    <a:schemeClr val="tx1"/>
                  </a:solidFill>
                </a:rPr>
                <a:t>den</a:t>
              </a:r>
              <a:r>
                <a:rPr lang="fi-FI" dirty="0">
                  <a:solidFill>
                    <a:schemeClr val="tx1"/>
                  </a:solidFill>
                </a:rPr>
                <a:t> </a:t>
              </a:r>
              <a:r>
                <a:rPr lang="fi-FI" dirty="0" err="1">
                  <a:solidFill>
                    <a:schemeClr val="tx1"/>
                  </a:solidFill>
                </a:rPr>
                <a:t>uppnådda</a:t>
              </a:r>
              <a:r>
                <a:rPr lang="fi-FI" dirty="0">
                  <a:solidFill>
                    <a:schemeClr val="tx1"/>
                  </a:solidFill>
                </a:rPr>
                <a:t> </a:t>
              </a:r>
              <a:r>
                <a:rPr lang="fi-FI" dirty="0" err="1">
                  <a:solidFill>
                    <a:schemeClr val="tx1"/>
                  </a:solidFill>
                </a:rPr>
                <a:t>konsumtionsnivån</a:t>
              </a:r>
              <a:r>
                <a:rPr lang="fi-FI" dirty="0">
                  <a:solidFill>
                    <a:schemeClr val="tx1"/>
                  </a:solidFill>
                </a:rPr>
                <a:t> </a:t>
              </a:r>
              <a:br>
                <a:rPr lang="fi-FI" dirty="0">
                  <a:solidFill>
                    <a:schemeClr val="tx1"/>
                  </a:solidFill>
                </a:rPr>
              </a:br>
              <a:r>
                <a:rPr lang="fi-FI" dirty="0">
                  <a:solidFill>
                    <a:schemeClr val="tx1"/>
                  </a:solidFill>
                </a:rPr>
                <a:t>i </a:t>
              </a:r>
              <a:r>
                <a:rPr lang="fi-FI" dirty="0" err="1">
                  <a:solidFill>
                    <a:schemeClr val="tx1"/>
                  </a:solidFill>
                </a:rPr>
                <a:t>rimlig</a:t>
              </a:r>
              <a:r>
                <a:rPr lang="fi-FI" dirty="0">
                  <a:solidFill>
                    <a:schemeClr val="tx1"/>
                  </a:solidFill>
                </a:rPr>
                <a:t> </a:t>
              </a:r>
              <a:r>
                <a:rPr lang="fi-FI" dirty="0" err="1">
                  <a:solidFill>
                    <a:schemeClr val="tx1"/>
                  </a:solidFill>
                </a:rPr>
                <a:t>utsträckning</a:t>
              </a:r>
              <a:endParaRPr lang="fi-FI" dirty="0">
                <a:solidFill>
                  <a:schemeClr val="tx1"/>
                </a:solidFill>
              </a:endParaRPr>
            </a:p>
          </p:txBody>
        </p:sp>
        <p:sp>
          <p:nvSpPr>
            <p:cNvPr id="11" name="Cross 24">
              <a:extLst>
                <a:ext uri="{FF2B5EF4-FFF2-40B4-BE49-F238E27FC236}">
                  <a16:creationId xmlns:a16="http://schemas.microsoft.com/office/drawing/2014/main" id="{FEF987C7-4D9D-45CA-9364-E57C0AB6CAFE}"/>
                </a:ext>
                <a:ext uri="{C183D7F6-B498-43B3-948B-1728B52AA6E4}">
                  <adec:decorative xmlns:adec="http://schemas.microsoft.com/office/drawing/2017/decorative" val="0"/>
                </a:ext>
              </a:extLst>
            </p:cNvPr>
            <p:cNvSpPr/>
            <p:nvPr/>
          </p:nvSpPr>
          <p:spPr bwMode="black">
            <a:xfrm>
              <a:off x="4007768" y="3234518"/>
              <a:ext cx="432084" cy="432084"/>
            </a:xfrm>
            <a:prstGeom prst="plus">
              <a:avLst>
                <a:gd name="adj" fmla="val 38778"/>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dirty="0" err="1"/>
            </a:p>
          </p:txBody>
        </p:sp>
        <p:sp>
          <p:nvSpPr>
            <p:cNvPr id="12" name="Rounded Rectangle 22">
              <a:extLst>
                <a:ext uri="{FF2B5EF4-FFF2-40B4-BE49-F238E27FC236}">
                  <a16:creationId xmlns:a16="http://schemas.microsoft.com/office/drawing/2014/main" id="{B4F97D4D-58C1-4462-A48F-07C7493F1C36}"/>
                </a:ext>
                <a:ext uri="{C183D7F6-B498-43B3-948B-1728B52AA6E4}">
                  <adec:decorative xmlns:adec="http://schemas.microsoft.com/office/drawing/2017/decorative" val="0"/>
                </a:ext>
              </a:extLst>
            </p:cNvPr>
            <p:cNvSpPr/>
            <p:nvPr/>
          </p:nvSpPr>
          <p:spPr bwMode="black">
            <a:xfrm>
              <a:off x="4820399" y="2414157"/>
              <a:ext cx="2304256" cy="2016224"/>
            </a:xfrm>
            <a:prstGeom prst="roundRect">
              <a:avLst>
                <a:gd name="adj" fmla="val 3463"/>
              </a:avLst>
            </a:prstGeom>
            <a:solidFill>
              <a:srgbClr val="67D4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fi-FI" sz="2400" b="1" dirty="0" err="1">
                  <a:solidFill>
                    <a:schemeClr val="tx1"/>
                  </a:solidFill>
                </a:rPr>
                <a:t>Folkpension</a:t>
              </a:r>
              <a:r>
                <a:rPr lang="fi-FI" sz="2400" b="1" dirty="0">
                  <a:solidFill>
                    <a:schemeClr val="tx1"/>
                  </a:solidFill>
                </a:rPr>
                <a:t> </a:t>
              </a:r>
              <a:r>
                <a:rPr lang="fi-FI" sz="2400" b="1" dirty="0" err="1">
                  <a:solidFill>
                    <a:schemeClr val="tx1"/>
                  </a:solidFill>
                </a:rPr>
                <a:t>och</a:t>
              </a:r>
              <a:endParaRPr lang="fi-FI" sz="2400" b="1" dirty="0">
                <a:solidFill>
                  <a:schemeClr val="tx1"/>
                </a:solidFill>
              </a:endParaRPr>
            </a:p>
            <a:p>
              <a:pPr algn="ctr">
                <a:spcAft>
                  <a:spcPts val="600"/>
                </a:spcAft>
              </a:pPr>
              <a:r>
                <a:rPr lang="fi-FI" sz="2400" b="1" dirty="0" err="1">
                  <a:solidFill>
                    <a:schemeClr val="tx1"/>
                  </a:solidFill>
                </a:rPr>
                <a:t>garantipension</a:t>
              </a:r>
              <a:endParaRPr lang="en-FI" sz="2400" b="1" dirty="0">
                <a:solidFill>
                  <a:schemeClr val="tx1"/>
                </a:solidFill>
              </a:endParaRPr>
            </a:p>
            <a:p>
              <a:pPr algn="ctr">
                <a:defRPr/>
              </a:pPr>
              <a:r>
                <a:rPr lang="fi-FI" dirty="0" err="1">
                  <a:solidFill>
                    <a:schemeClr val="tx1"/>
                  </a:solidFill>
                </a:rPr>
                <a:t>Tryggar</a:t>
              </a:r>
              <a:r>
                <a:rPr lang="fi-FI" dirty="0">
                  <a:solidFill>
                    <a:schemeClr val="tx1"/>
                  </a:solidFill>
                </a:rPr>
                <a:t> en </a:t>
              </a:r>
              <a:r>
                <a:rPr lang="fi-FI" dirty="0" err="1">
                  <a:solidFill>
                    <a:schemeClr val="tx1"/>
                  </a:solidFill>
                </a:rPr>
                <a:t>minimiinkomst</a:t>
              </a:r>
              <a:endParaRPr lang="fi-FI" dirty="0">
                <a:solidFill>
                  <a:schemeClr val="tx1"/>
                </a:solidFill>
              </a:endParaRPr>
            </a:p>
          </p:txBody>
        </p:sp>
        <p:sp>
          <p:nvSpPr>
            <p:cNvPr id="13" name="Oval 23">
              <a:extLst>
                <a:ext uri="{FF2B5EF4-FFF2-40B4-BE49-F238E27FC236}">
                  <a16:creationId xmlns:a16="http://schemas.microsoft.com/office/drawing/2014/main" id="{1977FC8B-8F44-4F86-A1CD-68A788D7743F}"/>
                </a:ext>
                <a:ext uri="{C183D7F6-B498-43B3-948B-1728B52AA6E4}">
                  <adec:decorative xmlns:adec="http://schemas.microsoft.com/office/drawing/2017/decorative" val="0"/>
                </a:ext>
              </a:extLst>
            </p:cNvPr>
            <p:cNvSpPr/>
            <p:nvPr/>
          </p:nvSpPr>
          <p:spPr bwMode="black">
            <a:xfrm>
              <a:off x="8270475" y="2414157"/>
              <a:ext cx="2151711" cy="215171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400" b="1" dirty="0" err="1"/>
                <a:t>Total-</a:t>
              </a:r>
              <a:endParaRPr lang="fi-FI" sz="2400" b="1" dirty="0"/>
            </a:p>
            <a:p>
              <a:pPr algn="ctr"/>
              <a:r>
                <a:rPr lang="fi-FI" sz="2400" b="1" dirty="0" err="1"/>
                <a:t>pension</a:t>
              </a:r>
              <a:endParaRPr lang="en-FI" sz="2400" b="1" dirty="0"/>
            </a:p>
          </p:txBody>
        </p:sp>
        <p:sp>
          <p:nvSpPr>
            <p:cNvPr id="14" name="Equals 25">
              <a:extLst>
                <a:ext uri="{FF2B5EF4-FFF2-40B4-BE49-F238E27FC236}">
                  <a16:creationId xmlns:a16="http://schemas.microsoft.com/office/drawing/2014/main" id="{493E5F1C-9061-4C63-8C79-2B39F7630C36}"/>
                </a:ext>
                <a:ext uri="{C183D7F6-B498-43B3-948B-1728B52AA6E4}">
                  <adec:decorative xmlns:adec="http://schemas.microsoft.com/office/drawing/2017/decorative" val="0"/>
                </a:ext>
              </a:extLst>
            </p:cNvPr>
            <p:cNvSpPr/>
            <p:nvPr/>
          </p:nvSpPr>
          <p:spPr bwMode="black">
            <a:xfrm>
              <a:off x="7413571" y="3140968"/>
              <a:ext cx="619185" cy="619185"/>
            </a:xfrm>
            <a:prstGeom prst="mathEqual">
              <a:avLst>
                <a:gd name="adj1" fmla="val 17215"/>
                <a:gd name="adj2" fmla="val 11760"/>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dirty="0" err="1">
                <a:solidFill>
                  <a:schemeClr val="tx1"/>
                </a:solidFill>
              </a:endParaRPr>
            </a:p>
          </p:txBody>
        </p:sp>
      </p:grpSp>
      <p:sp>
        <p:nvSpPr>
          <p:cNvPr id="2" name="Dian numeron paikkamerkki 1">
            <a:extLst>
              <a:ext uri="{FF2B5EF4-FFF2-40B4-BE49-F238E27FC236}">
                <a16:creationId xmlns:a16="http://schemas.microsoft.com/office/drawing/2014/main" id="{6E2E5DC3-8FD1-80C3-E0C0-2FFB98371B2A}"/>
              </a:ext>
            </a:extLst>
          </p:cNvPr>
          <p:cNvSpPr>
            <a:spLocks noGrp="1"/>
          </p:cNvSpPr>
          <p:nvPr>
            <p:ph type="sldNum" sz="quarter" idx="12"/>
          </p:nvPr>
        </p:nvSpPr>
        <p:spPr/>
        <p:txBody>
          <a:bodyPr/>
          <a:lstStyle/>
          <a:p>
            <a:fld id="{BE2D8D75-17F6-474C-8CC8-AD93DCE1F39D}" type="slidenum">
              <a:rPr lang="fi-FI" smtClean="0"/>
              <a:t>5</a:t>
            </a:fld>
            <a:endParaRPr lang="fi-FI"/>
          </a:p>
        </p:txBody>
      </p:sp>
    </p:spTree>
    <p:extLst>
      <p:ext uri="{BB962C8B-B14F-4D97-AF65-F5344CB8AC3E}">
        <p14:creationId xmlns:p14="http://schemas.microsoft.com/office/powerpoint/2010/main" val="22940635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E41BBF83-0459-4A9D-9E80-D98118EEC7E0}"/>
              </a:ext>
            </a:extLst>
          </p:cNvPr>
          <p:cNvSpPr>
            <a:spLocks noGrp="1"/>
          </p:cNvSpPr>
          <p:nvPr>
            <p:ph type="title"/>
          </p:nvPr>
        </p:nvSpPr>
        <p:spPr>
          <a:xfrm>
            <a:off x="0" y="359999"/>
            <a:ext cx="11856640" cy="933039"/>
          </a:xfrm>
        </p:spPr>
        <p:txBody>
          <a:bodyPr/>
          <a:lstStyle/>
          <a:p>
            <a:pPr algn="ctr"/>
            <a:r>
              <a:rPr lang="fi-FI" sz="3200" dirty="0" err="1"/>
              <a:t>Totalpensionen</a:t>
            </a:r>
            <a:r>
              <a:rPr lang="fi-FI" sz="3200" dirty="0"/>
              <a:t> </a:t>
            </a:r>
            <a:r>
              <a:rPr lang="fi-FI" sz="3200" err="1"/>
              <a:t>år</a:t>
            </a:r>
            <a:r>
              <a:rPr lang="fi-FI" sz="3200"/>
              <a:t> 2024</a:t>
            </a:r>
            <a:br>
              <a:rPr lang="fi-FI" sz="3200" dirty="0"/>
            </a:br>
            <a:endParaRPr lang="fi-FI" sz="3200" dirty="0"/>
          </a:p>
        </p:txBody>
      </p:sp>
      <p:sp>
        <p:nvSpPr>
          <p:cNvPr id="3" name="Dian numeron paikkamerkki 2">
            <a:extLst>
              <a:ext uri="{FF2B5EF4-FFF2-40B4-BE49-F238E27FC236}">
                <a16:creationId xmlns:a16="http://schemas.microsoft.com/office/drawing/2014/main" id="{5CB55B19-1809-E191-E4A3-12E1B74692D6}"/>
              </a:ext>
            </a:extLst>
          </p:cNvPr>
          <p:cNvSpPr>
            <a:spLocks noGrp="1"/>
          </p:cNvSpPr>
          <p:nvPr>
            <p:ph type="sldNum" sz="quarter" idx="12"/>
          </p:nvPr>
        </p:nvSpPr>
        <p:spPr/>
        <p:txBody>
          <a:bodyPr/>
          <a:lstStyle/>
          <a:p>
            <a:fld id="{BE2D8D75-17F6-474C-8CC8-AD93DCE1F39D}" type="slidenum">
              <a:rPr lang="fi-FI" smtClean="0"/>
              <a:t>6</a:t>
            </a:fld>
            <a:endParaRPr lang="fi-FI"/>
          </a:p>
        </p:txBody>
      </p:sp>
      <p:pic>
        <p:nvPicPr>
          <p:cNvPr id="4" name="Kuva 3" descr="Totalpensionen år 2024.&#10;Ensamboende pensionstagare, arbetspensionen antas vara 50 % av lönen. &#10;Folkpensionen och garantipensionen börjar vid 65 års ålder&#10;Nettopensionen betyder totalpensionen i handen efter inkomstskatt, med antagandet att personen inte har andra inkomster.">
            <a:extLst>
              <a:ext uri="{FF2B5EF4-FFF2-40B4-BE49-F238E27FC236}">
                <a16:creationId xmlns:a16="http://schemas.microsoft.com/office/drawing/2014/main" id="{34322F1B-7538-260F-E2E2-599BB2DCC722}"/>
              </a:ext>
            </a:extLst>
          </p:cNvPr>
          <p:cNvPicPr>
            <a:picLocks noChangeAspect="1"/>
          </p:cNvPicPr>
          <p:nvPr/>
        </p:nvPicPr>
        <p:blipFill>
          <a:blip r:embed="rId3"/>
          <a:stretch>
            <a:fillRect/>
          </a:stretch>
        </p:blipFill>
        <p:spPr>
          <a:xfrm>
            <a:off x="2058590" y="1293038"/>
            <a:ext cx="8074819" cy="4619972"/>
          </a:xfrm>
          <a:prstGeom prst="rect">
            <a:avLst/>
          </a:prstGeom>
        </p:spPr>
      </p:pic>
    </p:spTree>
    <p:extLst>
      <p:ext uri="{BB962C8B-B14F-4D97-AF65-F5344CB8AC3E}">
        <p14:creationId xmlns:p14="http://schemas.microsoft.com/office/powerpoint/2010/main" val="27403810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E41BBF83-0459-4A9D-9E80-D98118EEC7E0}"/>
              </a:ext>
            </a:extLst>
          </p:cNvPr>
          <p:cNvSpPr>
            <a:spLocks noGrp="1"/>
          </p:cNvSpPr>
          <p:nvPr>
            <p:ph type="title"/>
          </p:nvPr>
        </p:nvSpPr>
        <p:spPr>
          <a:xfrm>
            <a:off x="47328" y="458857"/>
            <a:ext cx="11856640" cy="620729"/>
          </a:xfrm>
        </p:spPr>
        <p:txBody>
          <a:bodyPr/>
          <a:lstStyle/>
          <a:p>
            <a:pPr algn="ctr"/>
            <a:r>
              <a:rPr lang="fi-FI" sz="3200" dirty="0" err="1"/>
              <a:t>Arbetspensionsystemets</a:t>
            </a:r>
            <a:r>
              <a:rPr lang="fi-FI" sz="3200" dirty="0"/>
              <a:t> </a:t>
            </a:r>
            <a:r>
              <a:rPr lang="fi-FI" sz="3200" dirty="0" err="1"/>
              <a:t>verkställighet</a:t>
            </a:r>
            <a:br>
              <a:rPr lang="fi-FI" sz="3200" dirty="0"/>
            </a:br>
            <a:endParaRPr lang="fi-FI" sz="3200" dirty="0"/>
          </a:p>
        </p:txBody>
      </p:sp>
      <p:sp>
        <p:nvSpPr>
          <p:cNvPr id="2" name="Dian numeron paikkamerkki 1">
            <a:extLst>
              <a:ext uri="{FF2B5EF4-FFF2-40B4-BE49-F238E27FC236}">
                <a16:creationId xmlns:a16="http://schemas.microsoft.com/office/drawing/2014/main" id="{5D9CD297-0115-1BA3-CCD3-782CE56969A1}"/>
              </a:ext>
            </a:extLst>
          </p:cNvPr>
          <p:cNvSpPr>
            <a:spLocks noGrp="1"/>
          </p:cNvSpPr>
          <p:nvPr>
            <p:ph type="sldNum" sz="quarter" idx="12"/>
          </p:nvPr>
        </p:nvSpPr>
        <p:spPr/>
        <p:txBody>
          <a:bodyPr/>
          <a:lstStyle/>
          <a:p>
            <a:fld id="{BE2D8D75-17F6-474C-8CC8-AD93DCE1F39D}" type="slidenum">
              <a:rPr lang="fi-FI" smtClean="0"/>
              <a:t>7</a:t>
            </a:fld>
            <a:endParaRPr lang="fi-FI"/>
          </a:p>
        </p:txBody>
      </p:sp>
      <p:pic>
        <p:nvPicPr>
          <p:cNvPr id="4" name="Kuva 3">
            <a:extLst>
              <a:ext uri="{FF2B5EF4-FFF2-40B4-BE49-F238E27FC236}">
                <a16:creationId xmlns:a16="http://schemas.microsoft.com/office/drawing/2014/main" id="{CC5C4CBF-5AD0-20CA-CF68-415524A1653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871679" y="1380393"/>
            <a:ext cx="8207937" cy="4758617"/>
          </a:xfrm>
          <a:prstGeom prst="rect">
            <a:avLst/>
          </a:prstGeom>
        </p:spPr>
      </p:pic>
    </p:spTree>
    <p:extLst>
      <p:ext uri="{BB962C8B-B14F-4D97-AF65-F5344CB8AC3E}">
        <p14:creationId xmlns:p14="http://schemas.microsoft.com/office/powerpoint/2010/main" val="33620925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E41BBF83-0459-4A9D-9E80-D98118EEC7E0}"/>
              </a:ext>
            </a:extLst>
          </p:cNvPr>
          <p:cNvSpPr>
            <a:spLocks noGrp="1"/>
          </p:cNvSpPr>
          <p:nvPr>
            <p:ph type="title"/>
          </p:nvPr>
        </p:nvSpPr>
        <p:spPr>
          <a:xfrm>
            <a:off x="0" y="359999"/>
            <a:ext cx="11856640" cy="1199965"/>
          </a:xfrm>
        </p:spPr>
        <p:txBody>
          <a:bodyPr/>
          <a:lstStyle/>
          <a:p>
            <a:pPr algn="ctr"/>
            <a:r>
              <a:rPr lang="fi-FI" sz="3200" dirty="0" err="1"/>
              <a:t>Beredningen</a:t>
            </a:r>
            <a:r>
              <a:rPr lang="fi-FI" sz="3200" dirty="0"/>
              <a:t> </a:t>
            </a:r>
            <a:r>
              <a:rPr lang="fi-FI" sz="3200" dirty="0" err="1"/>
              <a:t>och</a:t>
            </a:r>
            <a:r>
              <a:rPr lang="fi-FI" sz="3200" dirty="0"/>
              <a:t> </a:t>
            </a:r>
            <a:r>
              <a:rPr lang="fi-FI" sz="3200" dirty="0" err="1"/>
              <a:t>ikraftträdandet</a:t>
            </a:r>
            <a:r>
              <a:rPr lang="fi-FI" sz="3200" dirty="0"/>
              <a:t> av </a:t>
            </a:r>
            <a:br>
              <a:rPr lang="fi-FI" sz="3200" dirty="0"/>
            </a:br>
            <a:r>
              <a:rPr lang="fi-FI" sz="3200" dirty="0" err="1"/>
              <a:t>arbetspensionslagarna</a:t>
            </a:r>
            <a:br>
              <a:rPr lang="fi-FI" sz="3200" dirty="0"/>
            </a:br>
            <a:endParaRPr lang="fi-FI" sz="3200" dirty="0"/>
          </a:p>
        </p:txBody>
      </p:sp>
      <p:grpSp>
        <p:nvGrpSpPr>
          <p:cNvPr id="8" name="Ryhmä 7">
            <a:extLst>
              <a:ext uri="{FF2B5EF4-FFF2-40B4-BE49-F238E27FC236}">
                <a16:creationId xmlns:a16="http://schemas.microsoft.com/office/drawing/2014/main" id="{DB7FEE2F-7BC0-4184-A7AB-AB352D9F3D59}"/>
              </a:ext>
              <a:ext uri="{C183D7F6-B498-43B3-948B-1728B52AA6E4}">
                <adec:decorative xmlns:adec="http://schemas.microsoft.com/office/drawing/2017/decorative" val="1"/>
              </a:ext>
            </a:extLst>
          </p:cNvPr>
          <p:cNvGrpSpPr/>
          <p:nvPr/>
        </p:nvGrpSpPr>
        <p:grpSpPr>
          <a:xfrm>
            <a:off x="1451484" y="1772816"/>
            <a:ext cx="9289032" cy="3697845"/>
            <a:chOff x="1271464" y="1675372"/>
            <a:chExt cx="9289032" cy="3697845"/>
          </a:xfrm>
        </p:grpSpPr>
        <p:sp>
          <p:nvSpPr>
            <p:cNvPr id="9" name="Rounded Rectangle 37">
              <a:extLst>
                <a:ext uri="{FF2B5EF4-FFF2-40B4-BE49-F238E27FC236}">
                  <a16:creationId xmlns:a16="http://schemas.microsoft.com/office/drawing/2014/main" id="{4E40FD23-BC9F-4527-8096-DC2ECB823628}"/>
                </a:ext>
                <a:ext uri="{C183D7F6-B498-43B3-948B-1728B52AA6E4}">
                  <adec:decorative xmlns:adec="http://schemas.microsoft.com/office/drawing/2017/decorative" val="0"/>
                </a:ext>
              </a:extLst>
            </p:cNvPr>
            <p:cNvSpPr/>
            <p:nvPr/>
          </p:nvSpPr>
          <p:spPr bwMode="black">
            <a:xfrm>
              <a:off x="1271464" y="1675373"/>
              <a:ext cx="6048672" cy="3697844"/>
            </a:xfrm>
            <a:prstGeom prst="roundRect">
              <a:avLst>
                <a:gd name="adj" fmla="val 1361"/>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dirty="0" err="1"/>
            </a:p>
          </p:txBody>
        </p:sp>
        <p:sp>
          <p:nvSpPr>
            <p:cNvPr id="10" name="Rounded Rectangle 39">
              <a:extLst>
                <a:ext uri="{FF2B5EF4-FFF2-40B4-BE49-F238E27FC236}">
                  <a16:creationId xmlns:a16="http://schemas.microsoft.com/office/drawing/2014/main" id="{C52BFD9E-D18B-4F58-B8E8-45C92A538F4E}"/>
                </a:ext>
                <a:ext uri="{C183D7F6-B498-43B3-948B-1728B52AA6E4}">
                  <adec:decorative xmlns:adec="http://schemas.microsoft.com/office/drawing/2017/decorative" val="0"/>
                </a:ext>
              </a:extLst>
            </p:cNvPr>
            <p:cNvSpPr/>
            <p:nvPr/>
          </p:nvSpPr>
          <p:spPr bwMode="black">
            <a:xfrm>
              <a:off x="7950483" y="1675372"/>
              <a:ext cx="2610013" cy="962963"/>
            </a:xfrm>
            <a:prstGeom prst="roundRect">
              <a:avLst>
                <a:gd name="adj" fmla="val 1361"/>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dirty="0" err="1"/>
            </a:p>
          </p:txBody>
        </p:sp>
        <p:sp>
          <p:nvSpPr>
            <p:cNvPr id="11" name="Rounded Rectangle 42">
              <a:extLst>
                <a:ext uri="{FF2B5EF4-FFF2-40B4-BE49-F238E27FC236}">
                  <a16:creationId xmlns:a16="http://schemas.microsoft.com/office/drawing/2014/main" id="{DD8403B3-E9B0-4D2D-8F97-0BFEB756EFAC}"/>
                </a:ext>
                <a:ext uri="{C183D7F6-B498-43B3-948B-1728B52AA6E4}">
                  <adec:decorative xmlns:adec="http://schemas.microsoft.com/office/drawing/2017/decorative" val="0"/>
                </a:ext>
              </a:extLst>
            </p:cNvPr>
            <p:cNvSpPr/>
            <p:nvPr/>
          </p:nvSpPr>
          <p:spPr bwMode="black">
            <a:xfrm>
              <a:off x="7950483" y="3041834"/>
              <a:ext cx="2610013" cy="962963"/>
            </a:xfrm>
            <a:prstGeom prst="roundRect">
              <a:avLst>
                <a:gd name="adj" fmla="val 1361"/>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dirty="0" err="1"/>
            </a:p>
          </p:txBody>
        </p:sp>
        <p:sp>
          <p:nvSpPr>
            <p:cNvPr id="12" name="Rounded Rectangle 44">
              <a:extLst>
                <a:ext uri="{FF2B5EF4-FFF2-40B4-BE49-F238E27FC236}">
                  <a16:creationId xmlns:a16="http://schemas.microsoft.com/office/drawing/2014/main" id="{CE16975C-8530-42E8-A5B2-0D138475C2DC}"/>
                </a:ext>
                <a:ext uri="{C183D7F6-B498-43B3-948B-1728B52AA6E4}">
                  <adec:decorative xmlns:adec="http://schemas.microsoft.com/office/drawing/2017/decorative" val="0"/>
                </a:ext>
              </a:extLst>
            </p:cNvPr>
            <p:cNvSpPr/>
            <p:nvPr/>
          </p:nvSpPr>
          <p:spPr bwMode="black">
            <a:xfrm>
              <a:off x="7950483" y="4408297"/>
              <a:ext cx="2610013" cy="962963"/>
            </a:xfrm>
            <a:prstGeom prst="roundRect">
              <a:avLst>
                <a:gd name="adj" fmla="val 1361"/>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dirty="0" err="1"/>
            </a:p>
          </p:txBody>
        </p:sp>
        <p:pic>
          <p:nvPicPr>
            <p:cNvPr id="13" name="Picture 14">
              <a:extLst>
                <a:ext uri="{FF2B5EF4-FFF2-40B4-BE49-F238E27FC236}">
                  <a16:creationId xmlns:a16="http://schemas.microsoft.com/office/drawing/2014/main" id="{4992293A-3ACF-496E-9B82-69F4964EC08E}"/>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4871" y="1793248"/>
              <a:ext cx="759753" cy="759753"/>
            </a:xfrm>
            <a:prstGeom prst="rect">
              <a:avLst/>
            </a:prstGeom>
          </p:spPr>
        </p:pic>
        <p:pic>
          <p:nvPicPr>
            <p:cNvPr id="14" name="Picture 16">
              <a:extLst>
                <a:ext uri="{FF2B5EF4-FFF2-40B4-BE49-F238E27FC236}">
                  <a16:creationId xmlns:a16="http://schemas.microsoft.com/office/drawing/2014/main" id="{A50C85B8-C1F9-4D7E-A44F-E77EA7503DE1}"/>
                </a:ext>
                <a:ext uri="{C183D7F6-B498-43B3-948B-1728B52AA6E4}">
                  <adec:decorative xmlns:adec="http://schemas.microsoft.com/office/drawing/2017/decorative" val="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44545" y="4515612"/>
              <a:ext cx="702000" cy="702000"/>
            </a:xfrm>
            <a:prstGeom prst="rect">
              <a:avLst/>
            </a:prstGeom>
          </p:spPr>
        </p:pic>
        <p:pic>
          <p:nvPicPr>
            <p:cNvPr id="15" name="Picture 18">
              <a:extLst>
                <a:ext uri="{FF2B5EF4-FFF2-40B4-BE49-F238E27FC236}">
                  <a16:creationId xmlns:a16="http://schemas.microsoft.com/office/drawing/2014/main" id="{FE6EA059-B044-4E8B-8EAF-7D0C486579E2}"/>
                </a:ext>
                <a:ext uri="{C183D7F6-B498-43B3-948B-1728B52AA6E4}">
                  <adec:decorative xmlns:adec="http://schemas.microsoft.com/office/drawing/2017/decorative" val="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31811" y="1785770"/>
              <a:ext cx="703464" cy="703464"/>
            </a:xfrm>
            <a:prstGeom prst="rect">
              <a:avLst/>
            </a:prstGeom>
          </p:spPr>
        </p:pic>
        <p:pic>
          <p:nvPicPr>
            <p:cNvPr id="16" name="Picture 20">
              <a:extLst>
                <a:ext uri="{FF2B5EF4-FFF2-40B4-BE49-F238E27FC236}">
                  <a16:creationId xmlns:a16="http://schemas.microsoft.com/office/drawing/2014/main" id="{90B7D1BA-E529-4DD6-B2EA-25D98B0EEB10}"/>
                </a:ext>
                <a:ext uri="{C183D7F6-B498-43B3-948B-1728B52AA6E4}">
                  <adec:decorative xmlns:adec="http://schemas.microsoft.com/office/drawing/2017/decorative" val="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44545" y="3165300"/>
              <a:ext cx="702000" cy="702000"/>
            </a:xfrm>
            <a:prstGeom prst="rect">
              <a:avLst/>
            </a:prstGeom>
          </p:spPr>
        </p:pic>
        <p:sp>
          <p:nvSpPr>
            <p:cNvPr id="17" name="Rounded Rectangle 12">
              <a:extLst>
                <a:ext uri="{FF2B5EF4-FFF2-40B4-BE49-F238E27FC236}">
                  <a16:creationId xmlns:a16="http://schemas.microsoft.com/office/drawing/2014/main" id="{A4397CEF-1E0C-4598-8537-099DE5FAFD51}"/>
                </a:ext>
              </a:extLst>
            </p:cNvPr>
            <p:cNvSpPr/>
            <p:nvPr/>
          </p:nvSpPr>
          <p:spPr bwMode="black">
            <a:xfrm>
              <a:off x="1433351" y="2553001"/>
              <a:ext cx="1656184" cy="540000"/>
            </a:xfrm>
            <a:prstGeom prst="roundRect">
              <a:avLst>
                <a:gd name="adj" fmla="val 537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b="1" dirty="0" err="1"/>
                <a:t>Arbetsgivare</a:t>
              </a:r>
              <a:endParaRPr lang="en-FI" b="1" dirty="0"/>
            </a:p>
          </p:txBody>
        </p:sp>
        <p:sp>
          <p:nvSpPr>
            <p:cNvPr id="18" name="Rounded Rectangle 21">
              <a:extLst>
                <a:ext uri="{FF2B5EF4-FFF2-40B4-BE49-F238E27FC236}">
                  <a16:creationId xmlns:a16="http://schemas.microsoft.com/office/drawing/2014/main" id="{B81C6E6E-DDEA-4764-B0C7-44B32A923B50}"/>
                </a:ext>
              </a:extLst>
            </p:cNvPr>
            <p:cNvSpPr/>
            <p:nvPr/>
          </p:nvSpPr>
          <p:spPr bwMode="black">
            <a:xfrm>
              <a:off x="5519936" y="2553001"/>
              <a:ext cx="1656184" cy="540000"/>
            </a:xfrm>
            <a:prstGeom prst="roundRect">
              <a:avLst>
                <a:gd name="adj" fmla="val 537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b="1" dirty="0" err="1"/>
                <a:t>Arbetstagare</a:t>
              </a:r>
              <a:endParaRPr lang="en-FI" b="1" dirty="0"/>
            </a:p>
          </p:txBody>
        </p:sp>
        <p:sp>
          <p:nvSpPr>
            <p:cNvPr id="19" name="Rounded Rectangle 24">
              <a:extLst>
                <a:ext uri="{FF2B5EF4-FFF2-40B4-BE49-F238E27FC236}">
                  <a16:creationId xmlns:a16="http://schemas.microsoft.com/office/drawing/2014/main" id="{74739432-66CB-4854-90BA-4F81DBB27689}"/>
                </a:ext>
              </a:extLst>
            </p:cNvPr>
            <p:cNvSpPr/>
            <p:nvPr/>
          </p:nvSpPr>
          <p:spPr bwMode="black">
            <a:xfrm>
              <a:off x="3448723" y="3511636"/>
              <a:ext cx="1692000" cy="540000"/>
            </a:xfrm>
            <a:prstGeom prst="roundRect">
              <a:avLst>
                <a:gd name="adj" fmla="val 537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b="1" dirty="0" err="1"/>
                <a:t>Företagare</a:t>
              </a:r>
              <a:endParaRPr lang="en-FI" b="1" dirty="0"/>
            </a:p>
          </p:txBody>
        </p:sp>
        <p:sp>
          <p:nvSpPr>
            <p:cNvPr id="20" name="Rounded Rectangle 33">
              <a:extLst>
                <a:ext uri="{FF2B5EF4-FFF2-40B4-BE49-F238E27FC236}">
                  <a16:creationId xmlns:a16="http://schemas.microsoft.com/office/drawing/2014/main" id="{4E7AD94B-FA4E-4C0B-A266-029ECFA5CFB7}"/>
                </a:ext>
                <a:ext uri="{C183D7F6-B498-43B3-948B-1728B52AA6E4}">
                  <adec:decorative xmlns:adec="http://schemas.microsoft.com/office/drawing/2017/decorative" val="0"/>
                </a:ext>
              </a:extLst>
            </p:cNvPr>
            <p:cNvSpPr/>
            <p:nvPr/>
          </p:nvSpPr>
          <p:spPr bwMode="black">
            <a:xfrm>
              <a:off x="1440200" y="4217898"/>
              <a:ext cx="5735920" cy="986896"/>
            </a:xfrm>
            <a:prstGeom prst="roundRect">
              <a:avLst>
                <a:gd name="adj" fmla="val 5379"/>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b="1" dirty="0"/>
            </a:p>
          </p:txBody>
        </p:sp>
        <p:sp>
          <p:nvSpPr>
            <p:cNvPr id="21" name="TextBox 34">
              <a:extLst>
                <a:ext uri="{FF2B5EF4-FFF2-40B4-BE49-F238E27FC236}">
                  <a16:creationId xmlns:a16="http://schemas.microsoft.com/office/drawing/2014/main" id="{5EA81DF0-0425-4DA5-A495-EECFF76D2042}"/>
                </a:ext>
              </a:extLst>
            </p:cNvPr>
            <p:cNvSpPr txBox="1"/>
            <p:nvPr/>
          </p:nvSpPr>
          <p:spPr>
            <a:xfrm>
              <a:off x="1528462" y="4281837"/>
              <a:ext cx="1536511" cy="830997"/>
            </a:xfrm>
            <a:prstGeom prst="rect">
              <a:avLst/>
            </a:prstGeom>
            <a:noFill/>
          </p:spPr>
          <p:txBody>
            <a:bodyPr wrap="none" rtlCol="0">
              <a:spAutoFit/>
            </a:bodyPr>
            <a:lstStyle/>
            <a:p>
              <a:pPr lvl="0" algn="ctr"/>
              <a:r>
                <a:rPr lang="en-FI" sz="1600" b="1" dirty="0">
                  <a:solidFill>
                    <a:schemeClr val="tx2"/>
                  </a:solidFill>
                </a:rPr>
                <a:t>TELA</a:t>
              </a:r>
            </a:p>
            <a:p>
              <a:pPr lvl="0" algn="ctr"/>
              <a:r>
                <a:rPr lang="fi-FI" sz="1600" dirty="0" err="1"/>
                <a:t>Arbetspensions</a:t>
              </a:r>
              <a:r>
                <a:rPr lang="fi-FI" sz="1600" dirty="0"/>
                <a:t>-</a:t>
              </a:r>
            </a:p>
            <a:p>
              <a:pPr lvl="0" algn="ctr"/>
              <a:r>
                <a:rPr lang="fi-FI" sz="1600" dirty="0" err="1"/>
                <a:t>anstalterna</a:t>
              </a:r>
              <a:endParaRPr lang="en-FI" sz="1600" dirty="0"/>
            </a:p>
          </p:txBody>
        </p:sp>
        <p:sp>
          <p:nvSpPr>
            <p:cNvPr id="22" name="TextBox 35">
              <a:extLst>
                <a:ext uri="{FF2B5EF4-FFF2-40B4-BE49-F238E27FC236}">
                  <a16:creationId xmlns:a16="http://schemas.microsoft.com/office/drawing/2014/main" id="{69907306-F910-44FF-B8D1-91A77369278F}"/>
                </a:ext>
              </a:extLst>
            </p:cNvPr>
            <p:cNvSpPr txBox="1"/>
            <p:nvPr/>
          </p:nvSpPr>
          <p:spPr>
            <a:xfrm>
              <a:off x="3272618" y="4281837"/>
              <a:ext cx="2071080" cy="830997"/>
            </a:xfrm>
            <a:prstGeom prst="rect">
              <a:avLst/>
            </a:prstGeom>
            <a:noFill/>
          </p:spPr>
          <p:txBody>
            <a:bodyPr wrap="none" rtlCol="0">
              <a:spAutoFit/>
            </a:bodyPr>
            <a:lstStyle/>
            <a:p>
              <a:pPr lvl="0" algn="ctr"/>
              <a:r>
                <a:rPr lang="en-FI" sz="1600" b="1" dirty="0">
                  <a:solidFill>
                    <a:schemeClr val="tx2"/>
                  </a:solidFill>
                </a:rPr>
                <a:t>S</a:t>
              </a:r>
              <a:r>
                <a:rPr lang="fi-FI" sz="1600" b="1" dirty="0">
                  <a:solidFill>
                    <a:schemeClr val="tx2"/>
                  </a:solidFill>
                </a:rPr>
                <a:t>HM</a:t>
              </a:r>
              <a:endParaRPr lang="en-FI" sz="1600" b="1" dirty="0">
                <a:solidFill>
                  <a:schemeClr val="tx2"/>
                </a:solidFill>
              </a:endParaRPr>
            </a:p>
            <a:p>
              <a:pPr lvl="0" algn="ctr"/>
              <a:r>
                <a:rPr lang="en-FI" sz="1600" dirty="0"/>
                <a:t>So</a:t>
              </a:r>
              <a:r>
                <a:rPr lang="fi-FI" sz="1600" dirty="0" err="1"/>
                <a:t>cial</a:t>
              </a:r>
              <a:r>
                <a:rPr lang="fi-FI" sz="1600" dirty="0"/>
                <a:t>- </a:t>
              </a:r>
              <a:r>
                <a:rPr lang="fi-FI" sz="1600" dirty="0" err="1"/>
                <a:t>och</a:t>
              </a:r>
              <a:r>
                <a:rPr lang="fi-FI" sz="1600" dirty="0"/>
                <a:t> </a:t>
              </a:r>
              <a:r>
                <a:rPr lang="fi-FI" sz="1600" dirty="0" err="1"/>
                <a:t>hälsovårds</a:t>
              </a:r>
              <a:r>
                <a:rPr lang="fi-FI" sz="1600" dirty="0"/>
                <a:t>-</a:t>
              </a:r>
            </a:p>
            <a:p>
              <a:pPr lvl="0" algn="ctr"/>
              <a:r>
                <a:rPr lang="fi-FI" sz="1600" dirty="0" err="1"/>
                <a:t>ministeriet</a:t>
              </a:r>
              <a:endParaRPr lang="en-FI" sz="1600" dirty="0"/>
            </a:p>
          </p:txBody>
        </p:sp>
        <p:sp>
          <p:nvSpPr>
            <p:cNvPr id="23" name="TextBox 36">
              <a:extLst>
                <a:ext uri="{FF2B5EF4-FFF2-40B4-BE49-F238E27FC236}">
                  <a16:creationId xmlns:a16="http://schemas.microsoft.com/office/drawing/2014/main" id="{2D4CACE5-02C1-42F5-9E69-9D6DF470C35A}"/>
                </a:ext>
              </a:extLst>
            </p:cNvPr>
            <p:cNvSpPr txBox="1"/>
            <p:nvPr/>
          </p:nvSpPr>
          <p:spPr>
            <a:xfrm>
              <a:off x="5526561" y="4281837"/>
              <a:ext cx="1540678" cy="830997"/>
            </a:xfrm>
            <a:prstGeom prst="rect">
              <a:avLst/>
            </a:prstGeom>
            <a:noFill/>
          </p:spPr>
          <p:txBody>
            <a:bodyPr wrap="none" rtlCol="0">
              <a:spAutoFit/>
            </a:bodyPr>
            <a:lstStyle/>
            <a:p>
              <a:pPr lvl="0" algn="ctr"/>
              <a:r>
                <a:rPr lang="fi-FI" sz="1600" b="1" dirty="0">
                  <a:solidFill>
                    <a:schemeClr val="tx2"/>
                  </a:solidFill>
                </a:rPr>
                <a:t>PSC</a:t>
              </a:r>
              <a:endParaRPr lang="en-FI" sz="1600" b="1" dirty="0">
                <a:solidFill>
                  <a:schemeClr val="tx2"/>
                </a:solidFill>
              </a:endParaRPr>
            </a:p>
            <a:p>
              <a:pPr lvl="0" algn="ctr"/>
              <a:r>
                <a:rPr lang="fi-FI" sz="1600" dirty="0" err="1"/>
                <a:t>Pensionsskydds</a:t>
              </a:r>
              <a:r>
                <a:rPr lang="fi-FI" sz="1600" dirty="0"/>
                <a:t>-</a:t>
              </a:r>
            </a:p>
            <a:p>
              <a:pPr lvl="0" algn="ctr"/>
              <a:r>
                <a:rPr lang="fi-FI" sz="1600" dirty="0" err="1"/>
                <a:t>centralen</a:t>
              </a:r>
              <a:endParaRPr lang="en-FI" sz="1600" dirty="0"/>
            </a:p>
          </p:txBody>
        </p:sp>
        <p:sp>
          <p:nvSpPr>
            <p:cNvPr id="24" name="TextBox 22">
              <a:extLst>
                <a:ext uri="{FF2B5EF4-FFF2-40B4-BE49-F238E27FC236}">
                  <a16:creationId xmlns:a16="http://schemas.microsoft.com/office/drawing/2014/main" id="{DEEE98FB-7877-41A8-A4A3-F2D7EF41A79B}"/>
                </a:ext>
              </a:extLst>
            </p:cNvPr>
            <p:cNvSpPr txBox="1"/>
            <p:nvPr/>
          </p:nvSpPr>
          <p:spPr>
            <a:xfrm>
              <a:off x="3569251" y="2574835"/>
              <a:ext cx="1483483" cy="646331"/>
            </a:xfrm>
            <a:prstGeom prst="rect">
              <a:avLst/>
            </a:prstGeom>
            <a:noFill/>
          </p:spPr>
          <p:txBody>
            <a:bodyPr wrap="none" rtlCol="0">
              <a:spAutoFit/>
            </a:bodyPr>
            <a:lstStyle/>
            <a:p>
              <a:pPr algn="ctr"/>
              <a:r>
                <a:rPr lang="fi-FI" b="1" dirty="0" err="1"/>
                <a:t>Förhandlings</a:t>
              </a:r>
              <a:r>
                <a:rPr lang="fi-FI" b="1" dirty="0"/>
                <a:t>-</a:t>
              </a:r>
            </a:p>
            <a:p>
              <a:pPr algn="ctr"/>
              <a:r>
                <a:rPr lang="fi-FI" b="1" dirty="0" err="1"/>
                <a:t>resultat</a:t>
              </a:r>
              <a:endParaRPr lang="en-FI" b="1" dirty="0"/>
            </a:p>
          </p:txBody>
        </p:sp>
        <p:cxnSp>
          <p:nvCxnSpPr>
            <p:cNvPr id="25" name="Straight Connector 28">
              <a:extLst>
                <a:ext uri="{FF2B5EF4-FFF2-40B4-BE49-F238E27FC236}">
                  <a16:creationId xmlns:a16="http://schemas.microsoft.com/office/drawing/2014/main" id="{C32FF04C-02A2-429A-8277-CC03100E8699}"/>
                </a:ext>
                <a:ext uri="{C183D7F6-B498-43B3-948B-1728B52AA6E4}">
                  <adec:decorative xmlns:adec="http://schemas.microsoft.com/office/drawing/2017/decorative" val="0"/>
                </a:ext>
              </a:extLst>
            </p:cNvPr>
            <p:cNvCxnSpPr>
              <a:cxnSpLocks/>
            </p:cNvCxnSpPr>
            <p:nvPr/>
          </p:nvCxnSpPr>
          <p:spPr>
            <a:xfrm>
              <a:off x="3143672" y="2852936"/>
              <a:ext cx="261410" cy="0"/>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 name="Straight Connector 31">
              <a:extLst>
                <a:ext uri="{FF2B5EF4-FFF2-40B4-BE49-F238E27FC236}">
                  <a16:creationId xmlns:a16="http://schemas.microsoft.com/office/drawing/2014/main" id="{4D0FE6F5-217E-402A-81BC-BA3D85745AEA}"/>
                </a:ext>
                <a:ext uri="{C183D7F6-B498-43B3-948B-1728B52AA6E4}">
                  <adec:decorative xmlns:adec="http://schemas.microsoft.com/office/drawing/2017/decorative" val="0"/>
                </a:ext>
              </a:extLst>
            </p:cNvPr>
            <p:cNvCxnSpPr>
              <a:cxnSpLocks/>
            </p:cNvCxnSpPr>
            <p:nvPr/>
          </p:nvCxnSpPr>
          <p:spPr>
            <a:xfrm>
              <a:off x="5146208" y="2852936"/>
              <a:ext cx="261410" cy="0"/>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7" name="Straight Connector 32">
              <a:extLst>
                <a:ext uri="{FF2B5EF4-FFF2-40B4-BE49-F238E27FC236}">
                  <a16:creationId xmlns:a16="http://schemas.microsoft.com/office/drawing/2014/main" id="{FB97F67C-D55F-4DD6-A557-CFB4E1EB2FF2}"/>
                </a:ext>
                <a:ext uri="{C183D7F6-B498-43B3-948B-1728B52AA6E4}">
                  <adec:decorative xmlns:adec="http://schemas.microsoft.com/office/drawing/2017/decorative" val="0"/>
                </a:ext>
              </a:extLst>
            </p:cNvPr>
            <p:cNvCxnSpPr>
              <a:cxnSpLocks/>
            </p:cNvCxnSpPr>
            <p:nvPr/>
          </p:nvCxnSpPr>
          <p:spPr>
            <a:xfrm rot="16200000">
              <a:off x="4184042" y="3351871"/>
              <a:ext cx="261410" cy="0"/>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28" name="Triangle 38">
              <a:extLst>
                <a:ext uri="{FF2B5EF4-FFF2-40B4-BE49-F238E27FC236}">
                  <a16:creationId xmlns:a16="http://schemas.microsoft.com/office/drawing/2014/main" id="{DC516D75-69E1-4666-B2ED-CFB2E6DA3217}"/>
                </a:ext>
                <a:ext uri="{C183D7F6-B498-43B3-948B-1728B52AA6E4}">
                  <adec:decorative xmlns:adec="http://schemas.microsoft.com/office/drawing/2017/decorative" val="0"/>
                </a:ext>
              </a:extLst>
            </p:cNvPr>
            <p:cNvSpPr/>
            <p:nvPr/>
          </p:nvSpPr>
          <p:spPr bwMode="black">
            <a:xfrm rot="5400000">
              <a:off x="7445381" y="2006444"/>
              <a:ext cx="324000" cy="2520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dirty="0" err="1"/>
            </a:p>
          </p:txBody>
        </p:sp>
        <p:sp>
          <p:nvSpPr>
            <p:cNvPr id="29" name="TextBox 40">
              <a:extLst>
                <a:ext uri="{FF2B5EF4-FFF2-40B4-BE49-F238E27FC236}">
                  <a16:creationId xmlns:a16="http://schemas.microsoft.com/office/drawing/2014/main" id="{23C282CB-C9C7-413C-82D5-3AE39C397149}"/>
                </a:ext>
              </a:extLst>
            </p:cNvPr>
            <p:cNvSpPr txBox="1"/>
            <p:nvPr/>
          </p:nvSpPr>
          <p:spPr>
            <a:xfrm>
              <a:off x="8177152" y="1722004"/>
              <a:ext cx="1447704" cy="830997"/>
            </a:xfrm>
            <a:prstGeom prst="rect">
              <a:avLst/>
            </a:prstGeom>
            <a:noFill/>
          </p:spPr>
          <p:txBody>
            <a:bodyPr wrap="none" rtlCol="0">
              <a:spAutoFit/>
            </a:bodyPr>
            <a:lstStyle/>
            <a:p>
              <a:pPr lvl="0"/>
              <a:r>
                <a:rPr lang="en-FI" sz="1600" b="1" dirty="0">
                  <a:solidFill>
                    <a:schemeClr val="tx2"/>
                  </a:solidFill>
                </a:rPr>
                <a:t>S</a:t>
              </a:r>
              <a:r>
                <a:rPr lang="fi-FI" sz="1600" b="1" dirty="0">
                  <a:solidFill>
                    <a:schemeClr val="tx2"/>
                  </a:solidFill>
                </a:rPr>
                <a:t>HM</a:t>
              </a:r>
              <a:endParaRPr lang="en-FI" sz="1600" b="1" dirty="0">
                <a:solidFill>
                  <a:schemeClr val="tx2"/>
                </a:solidFill>
              </a:endParaRPr>
            </a:p>
            <a:p>
              <a:r>
                <a:rPr lang="fi-FI" sz="1600" dirty="0" err="1"/>
                <a:t>bererer</a:t>
              </a:r>
              <a:r>
                <a:rPr lang="fi-FI" sz="1600" dirty="0"/>
                <a:t> </a:t>
              </a:r>
            </a:p>
            <a:p>
              <a:r>
                <a:rPr lang="fi-FI" sz="1600" dirty="0"/>
                <a:t>en proposition </a:t>
              </a:r>
            </a:p>
          </p:txBody>
        </p:sp>
        <p:sp>
          <p:nvSpPr>
            <p:cNvPr id="30" name="TextBox 43">
              <a:extLst>
                <a:ext uri="{FF2B5EF4-FFF2-40B4-BE49-F238E27FC236}">
                  <a16:creationId xmlns:a16="http://schemas.microsoft.com/office/drawing/2014/main" id="{DDA0E491-3283-4EB3-8B8C-B07EAFB97C6A}"/>
                </a:ext>
              </a:extLst>
            </p:cNvPr>
            <p:cNvSpPr txBox="1"/>
            <p:nvPr/>
          </p:nvSpPr>
          <p:spPr>
            <a:xfrm>
              <a:off x="8177152" y="3088466"/>
              <a:ext cx="1354730" cy="830997"/>
            </a:xfrm>
            <a:prstGeom prst="rect">
              <a:avLst/>
            </a:prstGeom>
            <a:noFill/>
          </p:spPr>
          <p:txBody>
            <a:bodyPr wrap="none" rtlCol="0">
              <a:spAutoFit/>
            </a:bodyPr>
            <a:lstStyle/>
            <a:p>
              <a:pPr lvl="0"/>
              <a:r>
                <a:rPr lang="fi-FI" sz="1600" b="1" dirty="0" err="1">
                  <a:solidFill>
                    <a:schemeClr val="tx2"/>
                  </a:solidFill>
                </a:rPr>
                <a:t>Riksdagen</a:t>
              </a:r>
              <a:endParaRPr lang="en-FI" sz="1600" b="1" dirty="0">
                <a:solidFill>
                  <a:schemeClr val="tx2"/>
                </a:solidFill>
              </a:endParaRPr>
            </a:p>
            <a:p>
              <a:r>
                <a:rPr lang="fi-FI" sz="1600" dirty="0" err="1"/>
                <a:t>behandlar</a:t>
              </a:r>
              <a:r>
                <a:rPr lang="fi-FI" sz="1600" dirty="0"/>
                <a:t> </a:t>
              </a:r>
            </a:p>
            <a:p>
              <a:r>
                <a:rPr lang="fi-FI" sz="1600" dirty="0" err="1"/>
                <a:t>propositionen</a:t>
              </a:r>
              <a:endParaRPr lang="fi-FI" sz="1600" dirty="0"/>
            </a:p>
          </p:txBody>
        </p:sp>
        <p:sp>
          <p:nvSpPr>
            <p:cNvPr id="31" name="TextBox 45">
              <a:extLst>
                <a:ext uri="{FF2B5EF4-FFF2-40B4-BE49-F238E27FC236}">
                  <a16:creationId xmlns:a16="http://schemas.microsoft.com/office/drawing/2014/main" id="{877F1779-30A3-4EEE-B09A-FA99D637DF4F}"/>
                </a:ext>
              </a:extLst>
            </p:cNvPr>
            <p:cNvSpPr txBox="1"/>
            <p:nvPr/>
          </p:nvSpPr>
          <p:spPr>
            <a:xfrm>
              <a:off x="8177152" y="4597390"/>
              <a:ext cx="1504899" cy="584775"/>
            </a:xfrm>
            <a:prstGeom prst="rect">
              <a:avLst/>
            </a:prstGeom>
            <a:noFill/>
          </p:spPr>
          <p:txBody>
            <a:bodyPr wrap="none" rtlCol="0">
              <a:spAutoFit/>
            </a:bodyPr>
            <a:lstStyle/>
            <a:p>
              <a:pPr lvl="0"/>
              <a:r>
                <a:rPr lang="en-FI" sz="1600" b="1" dirty="0">
                  <a:solidFill>
                    <a:schemeClr val="tx2"/>
                  </a:solidFill>
                </a:rPr>
                <a:t>Presiden</a:t>
              </a:r>
              <a:r>
                <a:rPr lang="fi-FI" sz="1600" b="1" dirty="0" err="1">
                  <a:solidFill>
                    <a:schemeClr val="tx2"/>
                  </a:solidFill>
                </a:rPr>
                <a:t>ten</a:t>
              </a:r>
              <a:endParaRPr lang="en-FI" sz="1600" b="1" dirty="0">
                <a:solidFill>
                  <a:schemeClr val="tx2"/>
                </a:solidFill>
              </a:endParaRPr>
            </a:p>
            <a:p>
              <a:r>
                <a:rPr lang="fi-FI" sz="1600"/>
                <a:t>stadfäster </a:t>
              </a:r>
              <a:r>
                <a:rPr lang="fi-FI" sz="1600" dirty="0" err="1"/>
                <a:t>lagen</a:t>
              </a:r>
              <a:endParaRPr lang="fi-FI" sz="1600" dirty="0"/>
            </a:p>
          </p:txBody>
        </p:sp>
        <p:sp>
          <p:nvSpPr>
            <p:cNvPr id="32" name="Triangle 46">
              <a:extLst>
                <a:ext uri="{FF2B5EF4-FFF2-40B4-BE49-F238E27FC236}">
                  <a16:creationId xmlns:a16="http://schemas.microsoft.com/office/drawing/2014/main" id="{EF42E0EB-5311-44C2-9D1E-4E1144C15877}"/>
                </a:ext>
                <a:ext uri="{C183D7F6-B498-43B3-948B-1728B52AA6E4}">
                  <adec:decorative xmlns:adec="http://schemas.microsoft.com/office/drawing/2017/decorative" val="0"/>
                </a:ext>
              </a:extLst>
            </p:cNvPr>
            <p:cNvSpPr/>
            <p:nvPr/>
          </p:nvSpPr>
          <p:spPr bwMode="black">
            <a:xfrm rot="10800000">
              <a:off x="9036793" y="2710035"/>
              <a:ext cx="346414" cy="2520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dirty="0" err="1"/>
            </a:p>
          </p:txBody>
        </p:sp>
        <p:sp>
          <p:nvSpPr>
            <p:cNvPr id="33" name="Triangle 48">
              <a:extLst>
                <a:ext uri="{FF2B5EF4-FFF2-40B4-BE49-F238E27FC236}">
                  <a16:creationId xmlns:a16="http://schemas.microsoft.com/office/drawing/2014/main" id="{B06990D1-B360-44CF-A690-F6F2FE077375}"/>
                </a:ext>
                <a:ext uri="{C183D7F6-B498-43B3-948B-1728B52AA6E4}">
                  <adec:decorative xmlns:adec="http://schemas.microsoft.com/office/drawing/2017/decorative" val="0"/>
                </a:ext>
              </a:extLst>
            </p:cNvPr>
            <p:cNvSpPr/>
            <p:nvPr/>
          </p:nvSpPr>
          <p:spPr bwMode="black">
            <a:xfrm rot="10800000">
              <a:off x="9036793" y="4076497"/>
              <a:ext cx="346414" cy="2520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dirty="0" err="1"/>
            </a:p>
          </p:txBody>
        </p:sp>
      </p:grpSp>
      <p:sp>
        <p:nvSpPr>
          <p:cNvPr id="2" name="Dian numeron paikkamerkki 1">
            <a:extLst>
              <a:ext uri="{FF2B5EF4-FFF2-40B4-BE49-F238E27FC236}">
                <a16:creationId xmlns:a16="http://schemas.microsoft.com/office/drawing/2014/main" id="{62D1EA8A-B38F-1817-DDAE-A77C8C077D7F}"/>
              </a:ext>
            </a:extLst>
          </p:cNvPr>
          <p:cNvSpPr>
            <a:spLocks noGrp="1"/>
          </p:cNvSpPr>
          <p:nvPr>
            <p:ph type="sldNum" sz="quarter" idx="12"/>
          </p:nvPr>
        </p:nvSpPr>
        <p:spPr/>
        <p:txBody>
          <a:bodyPr/>
          <a:lstStyle/>
          <a:p>
            <a:fld id="{BE2D8D75-17F6-474C-8CC8-AD93DCE1F39D}" type="slidenum">
              <a:rPr lang="fi-FI" smtClean="0"/>
              <a:t>8</a:t>
            </a:fld>
            <a:endParaRPr lang="fi-FI"/>
          </a:p>
        </p:txBody>
      </p:sp>
    </p:spTree>
    <p:extLst>
      <p:ext uri="{BB962C8B-B14F-4D97-AF65-F5344CB8AC3E}">
        <p14:creationId xmlns:p14="http://schemas.microsoft.com/office/powerpoint/2010/main" val="31800333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BA61A37F-CE5B-4D2B-A88A-97C95768BB1B}"/>
              </a:ext>
            </a:extLst>
          </p:cNvPr>
          <p:cNvSpPr>
            <a:spLocks noGrp="1"/>
          </p:cNvSpPr>
          <p:nvPr>
            <p:ph type="ctrTitle"/>
          </p:nvPr>
        </p:nvSpPr>
        <p:spPr/>
        <p:txBody>
          <a:bodyPr/>
          <a:lstStyle/>
          <a:p>
            <a:r>
              <a:rPr lang="fi-FI" dirty="0" err="1"/>
              <a:t>Hur</a:t>
            </a:r>
            <a:r>
              <a:rPr lang="fi-FI" dirty="0"/>
              <a:t> </a:t>
            </a:r>
            <a:r>
              <a:rPr lang="fi-FI" dirty="0" err="1"/>
              <a:t>pensionen</a:t>
            </a:r>
            <a:r>
              <a:rPr lang="fi-FI" dirty="0"/>
              <a:t> </a:t>
            </a:r>
            <a:r>
              <a:rPr lang="fi-FI" dirty="0" err="1"/>
              <a:t>bestäms</a:t>
            </a:r>
            <a:br>
              <a:rPr lang="fi-FI" dirty="0"/>
            </a:br>
            <a:endParaRPr lang="fi-FI" dirty="0"/>
          </a:p>
        </p:txBody>
      </p:sp>
      <p:sp>
        <p:nvSpPr>
          <p:cNvPr id="7" name="Tekstin paikkamerkki 6">
            <a:extLst>
              <a:ext uri="{FF2B5EF4-FFF2-40B4-BE49-F238E27FC236}">
                <a16:creationId xmlns:a16="http://schemas.microsoft.com/office/drawing/2014/main" id="{131DB68B-C60D-4074-8A1B-25B6D572A85C}"/>
              </a:ext>
            </a:extLst>
          </p:cNvPr>
          <p:cNvSpPr>
            <a:spLocks noGrp="1"/>
          </p:cNvSpPr>
          <p:nvPr>
            <p:ph type="body" sz="quarter" idx="13"/>
          </p:nvPr>
        </p:nvSpPr>
        <p:spPr/>
        <p:txBody>
          <a:bodyPr/>
          <a:lstStyle/>
          <a:p>
            <a:r>
              <a:rPr lang="fi-FI" dirty="0"/>
              <a:t>2</a:t>
            </a:r>
          </a:p>
        </p:txBody>
      </p:sp>
      <p:sp>
        <p:nvSpPr>
          <p:cNvPr id="2" name="Dian numeron paikkamerkki 1">
            <a:extLst>
              <a:ext uri="{FF2B5EF4-FFF2-40B4-BE49-F238E27FC236}">
                <a16:creationId xmlns:a16="http://schemas.microsoft.com/office/drawing/2014/main" id="{4A4DFF0B-1D90-EA0A-E172-7C4DD08882BC}"/>
              </a:ext>
            </a:extLst>
          </p:cNvPr>
          <p:cNvSpPr>
            <a:spLocks noGrp="1"/>
          </p:cNvSpPr>
          <p:nvPr>
            <p:ph type="sldNum" sz="quarter" idx="12"/>
          </p:nvPr>
        </p:nvSpPr>
        <p:spPr/>
        <p:txBody>
          <a:bodyPr/>
          <a:lstStyle/>
          <a:p>
            <a:fld id="{BE2D8D75-17F6-474C-8CC8-AD93DCE1F39D}" type="slidenum">
              <a:rPr lang="fi-FI" smtClean="0"/>
              <a:t>9</a:t>
            </a:fld>
            <a:endParaRPr lang="fi-FI"/>
          </a:p>
        </p:txBody>
      </p:sp>
    </p:spTree>
    <p:extLst>
      <p:ext uri="{BB962C8B-B14F-4D97-AF65-F5344CB8AC3E}">
        <p14:creationId xmlns:p14="http://schemas.microsoft.com/office/powerpoint/2010/main" val="4255306169"/>
      </p:ext>
    </p:extLst>
  </p:cSld>
  <p:clrMapOvr>
    <a:masterClrMapping/>
  </p:clrMapOvr>
</p:sld>
</file>

<file path=ppt/theme/theme1.xml><?xml version="1.0" encoding="utf-8"?>
<a:theme xmlns:a="http://schemas.openxmlformats.org/drawingml/2006/main" name="ETK_teema">
  <a:themeElements>
    <a:clrScheme name="ETK_väri">
      <a:dk1>
        <a:sysClr val="windowText" lastClr="000000"/>
      </a:dk1>
      <a:lt1>
        <a:sysClr val="window" lastClr="FFFFFF"/>
      </a:lt1>
      <a:dk2>
        <a:srgbClr val="0356B5"/>
      </a:dk2>
      <a:lt2>
        <a:srgbClr val="02B7FA"/>
      </a:lt2>
      <a:accent1>
        <a:srgbClr val="0356B5"/>
      </a:accent1>
      <a:accent2>
        <a:srgbClr val="02B7FA"/>
      </a:accent2>
      <a:accent3>
        <a:srgbClr val="BBBBBB"/>
      </a:accent3>
      <a:accent4>
        <a:srgbClr val="808080"/>
      </a:accent4>
      <a:accent5>
        <a:srgbClr val="F9A106"/>
      </a:accent5>
      <a:accent6>
        <a:srgbClr val="039393"/>
      </a:accent6>
      <a:hlink>
        <a:srgbClr val="0000FF"/>
      </a:hlink>
      <a:folHlink>
        <a:srgbClr val="7030A0"/>
      </a:folHlink>
    </a:clrScheme>
    <a:fontScheme name="ETK_fontt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black">
        <a:ln>
          <a:solidFill>
            <a:schemeClr val="tx1"/>
          </a:solidFill>
        </a:ln>
      </a:spPr>
      <a:bodyPr rtlCol="0" anchor="ctr"/>
      <a:lstStyle>
        <a:defPPr algn="ctr">
          <a:defRPr sz="2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sz="2200" dirty="0" err="1" smtClean="0"/>
        </a:defPPr>
      </a:lstStyle>
    </a:txDef>
  </a:objectDefaults>
  <a:extraClrSchemeLst/>
  <a:custClrLst>
    <a:custClr name="ETK 1">
      <a:srgbClr val="0356B5"/>
    </a:custClr>
    <a:custClr name="ETK 2">
      <a:srgbClr val="02B7FA"/>
    </a:custClr>
    <a:custClr name="ETK 3">
      <a:srgbClr val="BBBBBB"/>
    </a:custClr>
    <a:custClr name="ETK 4">
      <a:srgbClr val="808080"/>
    </a:custClr>
    <a:custClr name="ETK 5">
      <a:srgbClr val="F9A106"/>
    </a:custClr>
    <a:custClr name="ETK 6">
      <a:srgbClr val="039393"/>
    </a:custClr>
    <a:custClr name="ETK 7">
      <a:srgbClr val="1A6C37"/>
    </a:custClr>
    <a:custClr name="ETK 8">
      <a:srgbClr val="66A400"/>
    </a:custClr>
    <a:custClr name="ETK 9">
      <a:srgbClr val="E32D00"/>
    </a:custClr>
    <a:custClr name="ETK 10">
      <a:srgbClr val="E0068C"/>
    </a:custClr>
    <a:custClr name="ETK 11">
      <a:srgbClr val="689AD3"/>
    </a:custClr>
    <a:custClr name="ETK 12">
      <a:srgbClr val="CDDDF0"/>
    </a:custClr>
    <a:custClr name="ETK 13">
      <a:srgbClr val="67D4FC"/>
    </a:custClr>
    <a:custClr name="ETK 14">
      <a:srgbClr val="CCF1FE"/>
    </a:custClr>
    <a:custClr name="ETK 15">
      <a:srgbClr val="0000FF"/>
    </a:custClr>
    <a:custClr name="ETK 16">
      <a:srgbClr val="7030A0"/>
    </a:custClr>
  </a:custClrLst>
  <a:extLst>
    <a:ext uri="{05A4C25C-085E-4340-85A3-A5531E510DB2}">
      <thm15:themeFamily xmlns:thm15="http://schemas.microsoft.com/office/thememl/2012/main" name="ETK_ruotsi.potx" id="{6A43DCE4-4CA6-4B06-B4DE-74481D88EBD5}" vid="{C9B6EA24-33E9-4B96-ADC6-8F99D00EA4EE}"/>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ETK_ruotsi</Template>
  <TotalTime>0</TotalTime>
  <Words>1324</Words>
  <Application>Microsoft Office PowerPoint</Application>
  <PresentationFormat>Laajakuva</PresentationFormat>
  <Paragraphs>374</Paragraphs>
  <Slides>42</Slides>
  <Notes>39</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42</vt:i4>
      </vt:variant>
    </vt:vector>
  </HeadingPairs>
  <TitlesOfParts>
    <vt:vector size="46" baseType="lpstr">
      <vt:lpstr>Arial</vt:lpstr>
      <vt:lpstr>Calibri</vt:lpstr>
      <vt:lpstr>Verdana</vt:lpstr>
      <vt:lpstr>ETK_teema</vt:lpstr>
      <vt:lpstr>Arbetspensionssystemet  i bilder</vt:lpstr>
      <vt:lpstr>Pensionssystemet och  dess förvaltning </vt:lpstr>
      <vt:lpstr>Socialförsäkringen år 2022 44,4 md € </vt:lpstr>
      <vt:lpstr>Pensionsförsäkringen i Finland år 2022 </vt:lpstr>
      <vt:lpstr>Pensionstagarens grundtrygghet </vt:lpstr>
      <vt:lpstr>Totalpensionen år 2024 </vt:lpstr>
      <vt:lpstr>Arbetspensionsystemets verkställighet </vt:lpstr>
      <vt:lpstr>Beredningen och ikraftträdandet av  arbetspensionslagarna </vt:lpstr>
      <vt:lpstr>Hur pensionen bestäms </vt:lpstr>
      <vt:lpstr>Pensionstagarens grundtrygghet </vt:lpstr>
      <vt:lpstr>Totalpensionen år 2024 </vt:lpstr>
      <vt:lpstr>Totalpensionen år 2024, inkl. bostadsbidrag </vt:lpstr>
      <vt:lpstr>Pension tjänas in för inkomster </vt:lpstr>
      <vt:lpstr>Pensionsåldern stiger per åldersklass</vt:lpstr>
      <vt:lpstr>Åldersgränserna för arbetspensionsförmånerna</vt:lpstr>
      <vt:lpstr>Indexjusteringarna tryggar pensionens nivå</vt:lpstr>
      <vt:lpstr>Pensionsnivån</vt:lpstr>
      <vt:lpstr>Genomsnittlig totalpension 31.12.2023 </vt:lpstr>
      <vt:lpstr>Fördelningen av totalpensionen för egenpensionstagare bosatta i Finland 31.12.2023 </vt:lpstr>
      <vt:lpstr>Genomsnittlig totalpension och dess förhållande till medelförtjänsten åren 2000–2023 </vt:lpstr>
      <vt:lpstr>Genomsnittlig totalpension och dess förhållande  till medelförtjänsten åren 2010–2090, %</vt:lpstr>
      <vt:lpstr>Pensionsutgiften</vt:lpstr>
      <vt:lpstr>Pensionsutgifterna i förhållande till bruttonationalprodukten  åren 2010–2090, % </vt:lpstr>
      <vt:lpstr>Utgifts- och avgiftsprocent enligt ArPL i proportion  till lönesumman åren 1962–2090 </vt:lpstr>
      <vt:lpstr>De arbetspensionsförsäkrade</vt:lpstr>
      <vt:lpstr>Fördelningen av befolkningen i förhållande till arbete och arbetspension 31.12.2022 </vt:lpstr>
      <vt:lpstr>Arbetspensionsförsäkrade som arbetade som anställda eller företagare 31.12.2022 efter pensionslag </vt:lpstr>
      <vt:lpstr>Pensionstagarna</vt:lpstr>
      <vt:lpstr>Pensionstagarna efter pensionens struktur åren 2001–2023 </vt:lpstr>
      <vt:lpstr>Hela befolkningen och pensionstagarna  31.12.2022 </vt:lpstr>
      <vt:lpstr>Nya arbetspensionerade och pensioneringsåldern </vt:lpstr>
      <vt:lpstr>Nya 50–68-åriga arbetspensionerade år 2023 </vt:lpstr>
      <vt:lpstr>Pensioneringsålder för arbetspension  åren 2000–2020 </vt:lpstr>
      <vt:lpstr>Förväntad pensioneringsålder för arbetspension  åren 1996–2020 </vt:lpstr>
      <vt:lpstr>Förväntad pensioneringsålder åren 1996–2050: utfall, mål och prognos </vt:lpstr>
      <vt:lpstr>Finansieringen av arbetspensionerna </vt:lpstr>
      <vt:lpstr>Finansiering av pensioner enligt olika lagar</vt:lpstr>
      <vt:lpstr>Penningflöderna i arbetspensionssystemet år 2022</vt:lpstr>
      <vt:lpstr>Arbetspensionsavgifternas procentsatser år 2024</vt:lpstr>
      <vt:lpstr>Genomsnittlig APL-/ArPL-avgift åren 1962-2024</vt:lpstr>
      <vt:lpstr>Arbetspensionsavgift</vt:lpstr>
      <vt:lpstr>Arbetspensionsfonderna och deras förhållande till bruttonationalprodukten åren 2010-2022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Arbetspensionssystemet i bilder 4.7.2024</dc:title>
  <dc:creator/>
  <cp:lastModifiedBy/>
  <cp:revision>1</cp:revision>
  <dcterms:created xsi:type="dcterms:W3CDTF">2024-07-04T12:46:09Z</dcterms:created>
  <dcterms:modified xsi:type="dcterms:W3CDTF">2024-07-04T12:46:45Z</dcterms:modified>
</cp:coreProperties>
</file>