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44"/>
  </p:notesMasterIdLst>
  <p:sldIdLst>
    <p:sldId id="256"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ABDA"/>
    <a:srgbClr val="00FFFF"/>
    <a:srgbClr val="FF9900"/>
    <a:srgbClr val="E6F3FE"/>
    <a:srgbClr val="CBE6F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7" autoAdjust="0"/>
    <p:restoredTop sz="94851" autoAdjust="0"/>
  </p:normalViewPr>
  <p:slideViewPr>
    <p:cSldViewPr>
      <p:cViewPr varScale="1">
        <p:scale>
          <a:sx n="106" d="100"/>
          <a:sy n="106" d="100"/>
        </p:scale>
        <p:origin x="120" y="49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410" y="19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28.6.2024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Tilanne </a:t>
            </a:r>
            <a:r>
              <a:rPr lang="fi-FI"/>
              <a:t>vuoden 2022 </a:t>
            </a:r>
            <a:r>
              <a:rPr lang="fi-FI" dirty="0"/>
              <a:t>alussa.</a:t>
            </a:r>
          </a:p>
          <a:p>
            <a:pPr>
              <a:lnSpc>
                <a:spcPct val="20000"/>
              </a:lnSpc>
            </a:pPr>
            <a:endParaRPr lang="fi-FI" dirty="0"/>
          </a:p>
          <a:p>
            <a:r>
              <a:rPr lang="fi-FI" dirty="0"/>
              <a:t>Muut julkiset toimijat: Ortodoksinen kirkko, Suomen Pankki, Ahvenanmaan maakuntahallitus. </a:t>
            </a:r>
          </a:p>
          <a:p>
            <a:pPr>
              <a:lnSpc>
                <a:spcPct val="20000"/>
              </a:lnSpc>
            </a:pPr>
            <a:endParaRPr lang="fi-FI" dirty="0"/>
          </a:p>
          <a:p>
            <a:r>
              <a:rPr lang="fi-FI" dirty="0"/>
              <a:t>Keva hoitaa Kelan toimihenkilöeläkkeet.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9" name="Picture 6" descr="Eläketurvakeskuksen logo">
            <a:extLst>
              <a:ext uri="{FF2B5EF4-FFF2-40B4-BE49-F238E27FC236}">
                <a16:creationId xmlns:a16="http://schemas.microsoft.com/office/drawing/2014/main" id="{FE214215-B18D-4095-939D-D84227115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3071"/>
            <a:ext cx="2762388" cy="468405"/>
          </a:xfrm>
          <a:prstGeom prst="rect">
            <a:avLst/>
          </a:prstGeom>
        </p:spPr>
      </p:pic>
    </p:spTree>
    <p:extLst>
      <p:ext uri="{BB962C8B-B14F-4D97-AF65-F5344CB8AC3E}">
        <p14:creationId xmlns:p14="http://schemas.microsoft.com/office/powerpoint/2010/main" val="38128006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35388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7" name="Kuva 6" descr="Eläketurvakeskuksen logo">
            <a:extLst>
              <a:ext uri="{FF2B5EF4-FFF2-40B4-BE49-F238E27FC236}">
                <a16:creationId xmlns:a16="http://schemas.microsoft.com/office/drawing/2014/main" id="{4302C429-4B23-4E4D-960C-8ADDE5890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08955" y="2579273"/>
            <a:ext cx="8974090" cy="1420491"/>
          </a:xfrm>
          <a:prstGeom prst="rect">
            <a:avLst/>
          </a:prstGeom>
        </p:spPr>
      </p:pic>
    </p:spTree>
    <p:extLst>
      <p:ext uri="{BB962C8B-B14F-4D97-AF65-F5344CB8AC3E}">
        <p14:creationId xmlns:p14="http://schemas.microsoft.com/office/powerpoint/2010/main" val="331924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28.9.2020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Eläketurvakeskus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13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28.9.2020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Eläketurvakeskus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9114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237329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302932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493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28.9.2020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Eläketurvakeskus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210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550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0630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28.9.2020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Eläketurvakeskus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4070371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a:xfrm>
            <a:off x="828000" y="1052736"/>
            <a:ext cx="7452000" cy="2187271"/>
          </a:xfrm>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a:xfrm>
            <a:off x="828000" y="3429000"/>
            <a:ext cx="8076312" cy="2088232"/>
          </a:xfrm>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28.6.2024</a:t>
            </a:r>
            <a:endParaRPr lang="fi-FI" dirty="0"/>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818868D-A012-087B-0B35-7D98122DB74A}"/>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2024, </a:t>
            </a:r>
            <a:r>
              <a:rPr lang="fi-FI" sz="3200" dirty="0"/>
              <a:t>asumistuki mukana</a:t>
            </a:r>
          </a:p>
        </p:txBody>
      </p:sp>
      <p:pic>
        <p:nvPicPr>
          <p:cNvPr id="4" name="Kuva 3" descr="Työeläke, kansaneläke, takuueläke ja asumistuki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8F29697D-AE6B-8630-C378-C36BF8FF5D08}"/>
              </a:ext>
            </a:extLst>
          </p:cNvPr>
          <p:cNvPicPr>
            <a:picLocks noChangeAspect="1"/>
          </p:cNvPicPr>
          <p:nvPr/>
        </p:nvPicPr>
        <p:blipFill>
          <a:blip r:embed="rId3"/>
          <a:stretch>
            <a:fillRect/>
          </a:stretch>
        </p:blipFill>
        <p:spPr>
          <a:xfrm>
            <a:off x="1703512" y="1196752"/>
            <a:ext cx="8475340" cy="4993686"/>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5616664"/>
              </p:ext>
            </p:extLst>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30387606"/>
              </p:ext>
            </p:extLst>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dirty="0"/>
                        <a:t>0–18</a:t>
                      </a:r>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89205976"/>
              </p:ext>
            </p:extLst>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ctr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3"/>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44290756"/>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216</a:t>
                      </a:r>
                      <a:endParaRPr lang="en-FI" dirty="0"/>
                    </a:p>
                  </a:txBody>
                  <a:tcPr marL="36000" marR="288000" marT="72000" marB="72000"/>
                </a:tc>
                <a:tc>
                  <a:txBody>
                    <a:bodyPr/>
                    <a:lstStyle/>
                    <a:p>
                      <a:pPr algn="r"/>
                      <a:r>
                        <a:rPr lang="en-FI"/>
                        <a:t>1 </a:t>
                      </a:r>
                      <a:r>
                        <a:rPr lang="fi-FI"/>
                        <a:t>779</a:t>
                      </a:r>
                      <a:endParaRPr lang="en-FI" dirty="0"/>
                    </a:p>
                  </a:txBody>
                  <a:tcPr marL="36000" marR="288000" marT="72000" marB="72000"/>
                </a:tc>
                <a:tc>
                  <a:txBody>
                    <a:bodyPr/>
                    <a:lstStyle/>
                    <a:p>
                      <a:pPr algn="r"/>
                      <a:r>
                        <a:rPr lang="en-FI"/>
                        <a:t>1 </a:t>
                      </a:r>
                      <a:r>
                        <a:rPr lang="fi-FI"/>
                        <a:t>977</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073</a:t>
                      </a:r>
                      <a:endParaRPr lang="en-FI" dirty="0"/>
                    </a:p>
                  </a:txBody>
                  <a:tcPr marL="36000" marR="288000" marT="72000" marB="72000">
                    <a:solidFill>
                      <a:srgbClr val="E7E9F3"/>
                    </a:solidFill>
                  </a:tcPr>
                </a:tc>
                <a:tc>
                  <a:txBody>
                    <a:bodyPr/>
                    <a:lstStyle/>
                    <a:p>
                      <a:pPr algn="r"/>
                      <a:r>
                        <a:rPr lang="en-FI"/>
                        <a:t>1 </a:t>
                      </a:r>
                      <a:r>
                        <a:rPr lang="fi-FI"/>
                        <a:t>621</a:t>
                      </a:r>
                      <a:endParaRPr lang="en-FI" dirty="0"/>
                    </a:p>
                  </a:txBody>
                  <a:tcPr marL="36000" marR="288000" marT="72000" marB="72000">
                    <a:solidFill>
                      <a:srgbClr val="E7E9F3"/>
                    </a:solidFill>
                  </a:tcPr>
                </a:tc>
                <a:tc>
                  <a:txBody>
                    <a:bodyPr/>
                    <a:lstStyle/>
                    <a:p>
                      <a:pPr algn="r"/>
                      <a:r>
                        <a:rPr lang="en-FI"/>
                        <a:t>1 </a:t>
                      </a:r>
                      <a:r>
                        <a:rPr lang="fi-FI"/>
                        <a:t>826</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22</a:t>
                      </a:r>
                      <a:endParaRPr lang="en-FI" dirty="0"/>
                    </a:p>
                  </a:txBody>
                  <a:tcPr marL="36000" marR="288000" marT="72000" marB="72000">
                    <a:solidFill>
                      <a:srgbClr val="E7E9F3"/>
                    </a:solidFill>
                  </a:tcPr>
                </a:tc>
                <a:tc>
                  <a:txBody>
                    <a:bodyPr/>
                    <a:lstStyle/>
                    <a:p>
                      <a:pPr algn="r"/>
                      <a:r>
                        <a:rPr lang="en-FI"/>
                        <a:t>14</a:t>
                      </a:r>
                      <a:r>
                        <a:rPr lang="fi-FI"/>
                        <a:t>6</a:t>
                      </a:r>
                      <a:endParaRPr lang="en-FI" dirty="0"/>
                    </a:p>
                  </a:txBody>
                  <a:tcPr marL="36000" marR="288000" marT="72000" marB="72000">
                    <a:solidFill>
                      <a:srgbClr val="E7E9F3"/>
                    </a:solidFill>
                  </a:tcPr>
                </a:tc>
                <a:tc>
                  <a:txBody>
                    <a:bodyPr/>
                    <a:lstStyle/>
                    <a:p>
                      <a:pPr algn="r"/>
                      <a:r>
                        <a:rPr lang="en-FI"/>
                        <a:t>1</a:t>
                      </a:r>
                      <a:r>
                        <a:rPr lang="fi-FI"/>
                        <a:t>35</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85</a:t>
                      </a:r>
                      <a:r>
                        <a:rPr lang="en-FI"/>
                        <a:t> </a:t>
                      </a:r>
                      <a:r>
                        <a:rPr lang="en-FI" dirty="0"/>
                        <a:t>000</a:t>
                      </a:r>
                    </a:p>
                  </a:txBody>
                  <a:tcPr marL="36000" marR="288000" marT="72000" marB="72000"/>
                </a:tc>
                <a:tc>
                  <a:txBody>
                    <a:bodyPr/>
                    <a:lstStyle/>
                    <a:p>
                      <a:pPr algn="r"/>
                      <a:r>
                        <a:rPr lang="en-FI"/>
                        <a:t>8</a:t>
                      </a:r>
                      <a:r>
                        <a:rPr lang="fi-FI"/>
                        <a:t>2</a:t>
                      </a:r>
                      <a:r>
                        <a:rPr lang="fi-FI" dirty="0"/>
                        <a:t>6</a:t>
                      </a:r>
                      <a:r>
                        <a:rPr lang="en-FI"/>
                        <a:t> </a:t>
                      </a:r>
                      <a:r>
                        <a:rPr lang="en-FI" dirty="0"/>
                        <a:t>000</a:t>
                      </a:r>
                    </a:p>
                  </a:txBody>
                  <a:tcPr marL="36000" marR="288000" marT="72000" marB="72000"/>
                </a:tc>
                <a:tc>
                  <a:txBody>
                    <a:bodyPr/>
                    <a:lstStyle/>
                    <a:p>
                      <a:pPr algn="r"/>
                      <a:r>
                        <a:rPr lang="en-FI"/>
                        <a:t>1 </a:t>
                      </a:r>
                      <a:r>
                        <a:rPr lang="fi-FI"/>
                        <a:t>511</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6" name="Kuva 5"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99698998-4504-323B-5102-42C071302709}"/>
              </a:ext>
            </a:extLst>
          </p:cNvPr>
          <p:cNvPicPr>
            <a:picLocks noChangeAspect="1"/>
          </p:cNvPicPr>
          <p:nvPr/>
        </p:nvPicPr>
        <p:blipFill>
          <a:blip r:embed="rId3"/>
          <a:stretch>
            <a:fillRect/>
          </a:stretch>
        </p:blipFill>
        <p:spPr>
          <a:xfrm>
            <a:off x="2063551" y="919706"/>
            <a:ext cx="7587355" cy="5676345"/>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3"/>
          </p:nvPr>
        </p:nvSpPr>
        <p:spPr/>
        <p:txBody>
          <a:bodyPr/>
          <a:lstStyle/>
          <a:p>
            <a:r>
              <a:rPr lang="fi-FI" dirty="0"/>
              <a:t>1</a:t>
            </a:r>
          </a:p>
        </p:txBody>
      </p:sp>
      <p:sp>
        <p:nvSpPr>
          <p:cNvPr id="7" name="Otsikko 6">
            <a:extLst>
              <a:ext uri="{FF2B5EF4-FFF2-40B4-BE49-F238E27FC236}">
                <a16:creationId xmlns:a16="http://schemas.microsoft.com/office/drawing/2014/main" id="{74C47F69-E7B8-40A8-AC87-9D55C69E5A88}"/>
              </a:ext>
            </a:extLst>
          </p:cNvPr>
          <p:cNvSpPr>
            <a:spLocks noGrp="1"/>
          </p:cNvSpPr>
          <p:nvPr>
            <p:ph type="ctrTitle"/>
          </p:nvPr>
        </p:nvSpPr>
        <p:spPr/>
        <p:txBody>
          <a:bodyPr/>
          <a:lstStyle/>
          <a:p>
            <a:r>
              <a:rPr lang="fi-FI" dirty="0"/>
              <a:t>Eläkejärjestelmä </a:t>
            </a:r>
            <a:br>
              <a:rPr lang="fi-FI" dirty="0"/>
            </a:br>
            <a:r>
              <a:rPr lang="fi-FI" dirty="0"/>
              <a:t>ja sen hallinto</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7" name="Kuva 6" descr="Vanhuuseläkkeensaajien keskimääräinen kokonaiseläke on noussut tarkastelujaksolla 2000–2023 noin 1 400 eurosta yli 2 000 euroon. Työkyvyttömyyseläkkeensaajien keskieläke on laskenut noin 1 400 eurosta noin 1 300 euroon. Keskimääräisen vanhuuseläkkeen suhde keskiansioon vuonna 2023 oli 54 prosenttia ja työkyvyttömyyseläkkeen suhde oli 33 prosenttia.">
            <a:extLst>
              <a:ext uri="{FF2B5EF4-FFF2-40B4-BE49-F238E27FC236}">
                <a16:creationId xmlns:a16="http://schemas.microsoft.com/office/drawing/2014/main" id="{060CBD8B-1B22-7244-2814-ADFBFF8FE4F9}"/>
              </a:ext>
            </a:extLst>
          </p:cNvPr>
          <p:cNvPicPr>
            <a:picLocks noChangeAspect="1"/>
          </p:cNvPicPr>
          <p:nvPr/>
        </p:nvPicPr>
        <p:blipFill>
          <a:blip r:embed="rId3"/>
          <a:stretch>
            <a:fillRect/>
          </a:stretch>
        </p:blipFill>
        <p:spPr>
          <a:xfrm>
            <a:off x="1719262" y="1443037"/>
            <a:ext cx="8753475" cy="397192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ctr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3"/>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ctr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3"/>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piiri 31.12.2022</a:t>
            </a:r>
            <a:br>
              <a:rPr lang="fi-FI" sz="3200" dirty="0"/>
            </a:br>
            <a:r>
              <a:rPr lang="fi-FI" sz="2400" dirty="0"/>
              <a:t>- Väestön jakautuminen työn ja työeläkkeen suhteen 31.12.2022</a:t>
            </a:r>
            <a:endParaRPr lang="fi-FI" sz="3200" dirty="0">
              <a:solidFill>
                <a:srgbClr val="FF0000"/>
              </a:solidFill>
            </a:endParaRPr>
          </a:p>
        </p:txBody>
      </p:sp>
      <p:pic>
        <p:nvPicPr>
          <p:cNvPr id="9" name="Kuva 8" descr="Kuviossa on sukupuolen mukaan ikäpyramidi 5-vuotisikäluokituksella koko väestöstä jaoteltuna 31.12.2022 työssä olleisiin 17–68-vuotiaisiin, eläkkeellä olleisiin ja muuhun väestöön. Miehistä työssä oli 1,26 miljoonaa ja eläkkeellä oli 629000 henkilöä vuoden 2022 lopussa. Naisista työssä oli 1,24 miljoonaa ja eläkkeellä oli 768000 henkilöä vuoden 2022 lopussa. 867000 miestä ja 808000 naista ei ollut työssä eikä eläkkeellä.">
            <a:extLst>
              <a:ext uri="{FF2B5EF4-FFF2-40B4-BE49-F238E27FC236}">
                <a16:creationId xmlns:a16="http://schemas.microsoft.com/office/drawing/2014/main" id="{9D315C7D-6370-DD0E-B263-417A45069D2B}"/>
              </a:ext>
            </a:extLst>
          </p:cNvPr>
          <p:cNvPicPr>
            <a:picLocks noChangeAspect="1"/>
          </p:cNvPicPr>
          <p:nvPr/>
        </p:nvPicPr>
        <p:blipFill>
          <a:blip r:embed="rId3"/>
          <a:stretch>
            <a:fillRect/>
          </a:stretch>
        </p:blipFill>
        <p:spPr>
          <a:xfrm>
            <a:off x="1669280" y="1241053"/>
            <a:ext cx="8795238" cy="4968552"/>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yrittäjänä </a:t>
            </a:r>
            <a:r>
              <a:rPr lang="fi-FI" sz="2800" dirty="0">
                <a:solidFill>
                  <a:schemeClr val="tx2"/>
                </a:solidFill>
              </a:rPr>
              <a:t>31.12.2022 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9" name="Kuva 8" descr="Työsuhteessa tai yrittäjänä 31.12.2022 työskenteli yhteensä 2,5 miljoonaa henkilöä. TyEL:n piirissä työskenteli eniten, 1,6 miljoonaa henkilöä. JueL:n piirissä kunta-alalla työskenteli 574000 henkilöä.">
            <a:extLst>
              <a:ext uri="{FF2B5EF4-FFF2-40B4-BE49-F238E27FC236}">
                <a16:creationId xmlns:a16="http://schemas.microsoft.com/office/drawing/2014/main" id="{F4481FCE-A133-2D91-CB9E-97138A4E1F29}"/>
              </a:ext>
            </a:extLst>
          </p:cNvPr>
          <p:cNvPicPr>
            <a:picLocks noChangeAspect="1"/>
          </p:cNvPicPr>
          <p:nvPr/>
        </p:nvPicPr>
        <p:blipFill>
          <a:blip r:embed="rId3"/>
          <a:stretch>
            <a:fillRect/>
          </a:stretch>
        </p:blipFill>
        <p:spPr>
          <a:xfrm>
            <a:off x="839416" y="1268760"/>
            <a:ext cx="10098975" cy="5031126"/>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ctr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3"/>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7" name="Kuva 6" descr="Kuviossa on eläkkeensaajat jaoteltu vain työeläkettä saaviin, sekä työ- että Kelan eläkettä saaviin ja vain Kelan eläkettä saaviin. Tarkastelujaksolla 2001–2022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7DCEAE97-2F89-805D-86E6-A57060D6DAB2}"/>
              </a:ext>
            </a:extLst>
          </p:cNvPr>
          <p:cNvPicPr>
            <a:picLocks noChangeAspect="1"/>
          </p:cNvPicPr>
          <p:nvPr/>
        </p:nvPicPr>
        <p:blipFill>
          <a:blip r:embed="rId3"/>
          <a:stretch>
            <a:fillRect/>
          </a:stretch>
        </p:blipFill>
        <p:spPr>
          <a:xfrm>
            <a:off x="1535631" y="1653254"/>
            <a:ext cx="9120737" cy="4273028"/>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6" name="Kuva 5" descr="Kuviossa on sukupuolen mukaan ikäpyramidi 5-vuotisikäluokituksella koko väestöstä jaoteltuna eläkkeensaajiin ja muuhun väestöön.">
            <a:extLst>
              <a:ext uri="{FF2B5EF4-FFF2-40B4-BE49-F238E27FC236}">
                <a16:creationId xmlns:a16="http://schemas.microsoft.com/office/drawing/2014/main" id="{88F82EAF-BEC3-5E45-B72D-68D066319B8C}"/>
              </a:ext>
            </a:extLst>
          </p:cNvPr>
          <p:cNvPicPr>
            <a:picLocks noChangeAspect="1"/>
          </p:cNvPicPr>
          <p:nvPr/>
        </p:nvPicPr>
        <p:blipFill>
          <a:blip r:embed="rId3"/>
          <a:stretch>
            <a:fillRect/>
          </a:stretch>
        </p:blipFill>
        <p:spPr>
          <a:xfrm>
            <a:off x="1735100" y="1190671"/>
            <a:ext cx="8721799" cy="5012917"/>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ctr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3"/>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2022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4" name="Kuva 3" descr="Työeläkkeelle siirrytään selvästi eniten 64-vuotiaana. Vuonna 2022 tämän ikäisiä siirtyjiä oli 35 000.">
            <a:extLst>
              <a:ext uri="{FF2B5EF4-FFF2-40B4-BE49-F238E27FC236}">
                <a16:creationId xmlns:a16="http://schemas.microsoft.com/office/drawing/2014/main" id="{E0A35995-189F-3336-B690-1CF6E868718D}"/>
              </a:ext>
            </a:extLst>
          </p:cNvPr>
          <p:cNvPicPr>
            <a:picLocks noChangeAspect="1"/>
          </p:cNvPicPr>
          <p:nvPr/>
        </p:nvPicPr>
        <p:blipFill>
          <a:blip r:embed="rId3"/>
          <a:stretch>
            <a:fillRect/>
          </a:stretch>
        </p:blipFill>
        <p:spPr>
          <a:xfrm>
            <a:off x="1631504" y="1578297"/>
            <a:ext cx="8772525" cy="4486275"/>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dirty="0"/>
              <a:t>vuosina 2000–2020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14" name="Kuva 13" descr="Kuviossa on esitetty työeläkejärjestelmän eläkkeellesiirtymisiän odote, keskiarvo ja mediaani. Tarkastelujaksolla 2000–2020 kaikki eläkkeellesiirtymisiän mittarit ovat nousseet.  Vuonna 2020 odote oli 61,9 vuotta, mediaani 63,6 vuotta ja keskiarvo 60,4 vuotta.">
            <a:extLst>
              <a:ext uri="{FF2B5EF4-FFF2-40B4-BE49-F238E27FC236}">
                <a16:creationId xmlns:a16="http://schemas.microsoft.com/office/drawing/2014/main" id="{6CF6FEBB-57C9-4FCB-AC4F-0125D345DEF6}"/>
              </a:ext>
            </a:extLst>
          </p:cNvPr>
          <p:cNvPicPr>
            <a:picLocks noChangeAspect="1"/>
          </p:cNvPicPr>
          <p:nvPr/>
        </p:nvPicPr>
        <p:blipFill>
          <a:blip r:embed="rId3"/>
          <a:stretch>
            <a:fillRect/>
          </a:stretch>
        </p:blipFill>
        <p:spPr>
          <a:xfrm>
            <a:off x="1991544" y="1628800"/>
            <a:ext cx="7945088" cy="4702561"/>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vuosina 1996–2020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10" name="Kuva 9" descr="Kuviossa on esitetty työeläkkeellesiirtymisiän odote 25- ja 50-vuotiaalle. Molemmat odotteet ovat nousseet tarkastelujaksolla 1996–2020. Vuonna 2020 25-vuotiaan odote oli 61,9 vuotta ja 50-vuotiaan odote oli 63,8 vuotta.">
            <a:extLst>
              <a:ext uri="{FF2B5EF4-FFF2-40B4-BE49-F238E27FC236}">
                <a16:creationId xmlns:a16="http://schemas.microsoft.com/office/drawing/2014/main" id="{4A8E86C2-0EE9-4500-ACFE-166BA4254F2B}"/>
              </a:ext>
            </a:extLst>
          </p:cNvPr>
          <p:cNvPicPr>
            <a:picLocks noChangeAspect="1"/>
          </p:cNvPicPr>
          <p:nvPr/>
        </p:nvPicPr>
        <p:blipFill>
          <a:blip r:embed="rId3"/>
          <a:stretch>
            <a:fillRect/>
          </a:stretch>
        </p:blipFill>
        <p:spPr>
          <a:xfrm>
            <a:off x="1919536" y="1515702"/>
            <a:ext cx="8064896" cy="4755288"/>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ctr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3"/>
          </p:nvPr>
        </p:nvSpPr>
        <p:spPr/>
        <p:txBody>
          <a:bodyPr/>
          <a:lstStyle/>
          <a:p>
            <a:r>
              <a:rPr lang="fi-FI" dirty="0"/>
              <a:t>9</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2022</a:t>
            </a:r>
            <a:endParaRPr lang="en-US" sz="3200" dirty="0"/>
          </a:p>
        </p:txBody>
      </p:sp>
      <p:pic>
        <p:nvPicPr>
          <p:cNvPr id="4" name="Kuva 3" descr="Vuonna 2022 eläkevarat laskivat 16,4 miljardilla eurolla ollen vuoden lopussa 242,4 miljardia euroa. Eläkkeitä maksettiin 31,4 miljardia euroa, työeläkemaksuja maksettiin 25,7 miljardia euroa ja sijoitustappioita kertyi 14,8 miljardia euroa.">
            <a:extLst>
              <a:ext uri="{FF2B5EF4-FFF2-40B4-BE49-F238E27FC236}">
                <a16:creationId xmlns:a16="http://schemas.microsoft.com/office/drawing/2014/main" id="{594AA289-8FC4-D0AB-67E1-0F1D507E4E56}"/>
              </a:ext>
            </a:extLst>
          </p:cNvPr>
          <p:cNvPicPr>
            <a:picLocks noChangeAspect="1"/>
          </p:cNvPicPr>
          <p:nvPr/>
        </p:nvPicPr>
        <p:blipFill>
          <a:blip r:embed="rId3"/>
          <a:stretch>
            <a:fillRect/>
          </a:stretch>
        </p:blipFill>
        <p:spPr>
          <a:xfrm>
            <a:off x="2070640" y="1412776"/>
            <a:ext cx="7591952" cy="4655065"/>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7814448"/>
              </p:ext>
            </p:extLst>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2010–2022</a:t>
            </a:r>
            <a:endParaRPr lang="fi-FI" sz="3200" dirty="0"/>
          </a:p>
        </p:txBody>
      </p:sp>
      <p:pic>
        <p:nvPicPr>
          <p:cNvPr id="3" name="Kuva 2" descr="Työeläkevarojen suhde bruttokansantuotteeseen oli 89 prosenttia vuonna 2022. Trendi on ollut nouseva vuodesta 2010, mutta kääntyi laskuun vuonna 2022.">
            <a:extLst>
              <a:ext uri="{FF2B5EF4-FFF2-40B4-BE49-F238E27FC236}">
                <a16:creationId xmlns:a16="http://schemas.microsoft.com/office/drawing/2014/main" id="{FCFAFC5B-37AA-B0BF-6B87-4183E2E2AFA3}"/>
              </a:ext>
            </a:extLst>
          </p:cNvPr>
          <p:cNvPicPr>
            <a:picLocks noChangeAspect="1"/>
          </p:cNvPicPr>
          <p:nvPr/>
        </p:nvPicPr>
        <p:blipFill>
          <a:blip r:embed="rId3"/>
          <a:stretch>
            <a:fillRect/>
          </a:stretch>
        </p:blipFill>
        <p:spPr>
          <a:xfrm>
            <a:off x="2512318" y="1772816"/>
            <a:ext cx="7167364" cy="4339777"/>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85451"/>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B4476EEC-84C4-77C1-1461-E2E0E67D65FE}"/>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479025C0-3E8E-CC6D-372B-FEC4653AD5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295901"/>
            <a:ext cx="8590627" cy="5022635"/>
          </a:xfrm>
          <a:prstGeom prst="rect">
            <a:avLst/>
          </a:prstGeom>
        </p:spPr>
      </p:pic>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ctr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3"/>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suomi.potx" id="{AA3FABD2-037A-41B9-BC28-DF571856E66A}" vid="{AAE6BA16-3D26-4D62-9BCA-F91A87F71B7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1093</Words>
  <Application>Microsoft Office PowerPoint</Application>
  <PresentationFormat>Laajakuva</PresentationFormat>
  <Paragraphs>370</Paragraphs>
  <Slides>42</Slides>
  <Notes>41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Työeläkejärjestelmä kuvina</vt:lpstr>
      <vt:lpstr>Eläkejärjestelmä  ja sen hallinto</vt:lpstr>
      <vt:lpstr>Sosiaalivakuutus vuonna 2022 44,4 mrd. € </vt:lpstr>
      <vt:lpstr>Eläkevakuutus Suomessa vuonna 2022 </vt:lpstr>
      <vt:lpstr>Eläkkeensaajan perusturva</vt:lpstr>
      <vt:lpstr>Kokonaiseläke vuonna 2024</vt:lpstr>
      <vt:lpstr>Työeläkejärjestelmän toimeenpano</vt:lpstr>
      <vt:lpstr>Työeläkelakien valmistelu ja voimaantulo</vt:lpstr>
      <vt:lpstr>Eläkkeen määräytyminen</vt:lpstr>
      <vt:lpstr>Eläkkeensaajan perusturva</vt:lpstr>
      <vt:lpstr>Kokonaiseläke vuonna 2024</vt:lpstr>
      <vt:lpstr>Kokonaiseläke vuonna 2024,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31.12.2023</vt:lpstr>
      <vt:lpstr>Eläkkeensaajien kokonaiseläkejakauma 31.12.2023</vt:lpstr>
      <vt:lpstr>Keskimääräinen kokonaiseläke ja sen suhde keskiansioon  vuosina 2000–2023</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31.12.2022 - Väestön jakautuminen työn ja työeläkkeen suhteen 31.12.2022</vt:lpstr>
      <vt:lpstr>Työsuhteessa tai yrittäjänä 31.12.2022 työskennelleet työeläkevakuutetut työeläkelain mukaan </vt:lpstr>
      <vt:lpstr>Eläkkeensaajat</vt:lpstr>
      <vt:lpstr>Kaikki eläkkeensaajat eläkkeen rakenteen mukaan  vuosina 2001–2022</vt:lpstr>
      <vt:lpstr>Koko väestö ja eläkkeensaajat 31.12.2022</vt:lpstr>
      <vt:lpstr>Työeläkkeelle siirtyneet ja eläkkeellesiirtymisikä</vt:lpstr>
      <vt:lpstr>Työeläkkeelle vuonna 2022 siirtyneet 50–68-vuotiaat </vt:lpstr>
      <vt:lpstr>Eläkkeellesiirtymisikä työeläkejärjestelmässä  vuosina 2000–2020</vt:lpstr>
      <vt:lpstr>Työeläkkeellesiirtymisiän odote vuosina 1996–2020</vt:lpstr>
      <vt:lpstr>Eläkkeellesiirtymisiän odote vuosina 1996–2050:  toteuma, tavoite ja ennuste </vt:lpstr>
      <vt:lpstr>Työeläkkeiden rahoitus</vt:lpstr>
      <vt:lpstr>Eläkkeiden lakikohtainen rahoitus</vt:lpstr>
      <vt:lpstr>Työeläkejärjestelmän rahavirrat vuonna 2022</vt:lpstr>
      <vt:lpstr>Työeläkemaksuprosentit vuonna 2024</vt:lpstr>
      <vt:lpstr>Keskimääräinen TEL-/TyEL-maksu vuosina 1962–2024 </vt:lpstr>
      <vt:lpstr>Työeläkemaksuprosentit</vt:lpstr>
      <vt:lpstr>Työeläkevarat ja niiden suhde bruttokansan- tuotteeseen vuosina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dc:title>
  <dc:creator/>
  <cp:lastModifiedBy/>
  <cp:revision>1</cp:revision>
  <dcterms:created xsi:type="dcterms:W3CDTF">2024-06-28T09:58:02Z</dcterms:created>
  <dcterms:modified xsi:type="dcterms:W3CDTF">2024-06-28T09:58:19Z</dcterms:modified>
</cp:coreProperties>
</file>